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313" r:id="rId2"/>
    <p:sldId id="333" r:id="rId3"/>
    <p:sldId id="335" r:id="rId4"/>
    <p:sldId id="336" r:id="rId5"/>
    <p:sldId id="337" r:id="rId6"/>
    <p:sldId id="338" r:id="rId7"/>
    <p:sldId id="340" r:id="rId8"/>
    <p:sldId id="342" r:id="rId9"/>
    <p:sldId id="350" r:id="rId10"/>
    <p:sldId id="351" r:id="rId11"/>
    <p:sldId id="343" r:id="rId12"/>
    <p:sldId id="344" r:id="rId13"/>
    <p:sldId id="314" r:id="rId14"/>
    <p:sldId id="352" r:id="rId15"/>
    <p:sldId id="347" r:id="rId16"/>
    <p:sldId id="346" r:id="rId17"/>
    <p:sldId id="353" r:id="rId18"/>
    <p:sldId id="35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AE4E6"/>
    <a:srgbClr val="3304FA"/>
    <a:srgbClr val="517D21"/>
    <a:srgbClr val="0088EE"/>
    <a:srgbClr val="7C60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4" autoAdjust="0"/>
    <p:restoredTop sz="94541" autoAdjust="0"/>
  </p:normalViewPr>
  <p:slideViewPr>
    <p:cSldViewPr>
      <p:cViewPr varScale="1">
        <p:scale>
          <a:sx n="80" d="100"/>
          <a:sy n="80" d="100"/>
        </p:scale>
        <p:origin x="63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686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ROSETTA.ICS.PURDUE.EDU\lfindsen\My%20Documents\Stat%20311\Figures%20for%20class%20notes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\\ROSETTA.ICS.PURDUE.EDU\lfindsen\My%20Documents\Stat%20311\Figures%20for%20class%20notes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\\ROSETTA.ICS.PURDUE.EDU\lfindsen\My%20Documents\Stat%20311\Figures%20for%20class%20notes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\\ROSETTA.ICS.PURDUE.EDU\lfindsen\My%20Documents\Stat%20311\Figures%20for%20class%20note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1"/>
          <c:order val="0"/>
          <c:tx>
            <c:v>"top line"</c:v>
          </c:tx>
          <c:spPr>
            <a:ln w="28575">
              <a:solidFill>
                <a:srgbClr val="C00000"/>
              </a:solidFill>
            </a:ln>
          </c:spPr>
          <c:marker>
            <c:symbol val="none"/>
          </c:marker>
          <c:xVal>
            <c:numRef>
              <c:f>'Ch.9.3 1'!$M$4:$M$5</c:f>
              <c:numCache>
                <c:formatCode>General</c:formatCode>
                <c:ptCount val="2"/>
                <c:pt idx="0">
                  <c:v>0</c:v>
                </c:pt>
                <c:pt idx="1">
                  <c:v>30</c:v>
                </c:pt>
              </c:numCache>
            </c:numRef>
          </c:xVal>
          <c:yVal>
            <c:numRef>
              <c:f>'Ch.9.3 1'!$N$4:$N$5</c:f>
              <c:numCache>
                <c:formatCode>General</c:formatCode>
                <c:ptCount val="2"/>
                <c:pt idx="0">
                  <c:v>30</c:v>
                </c:pt>
                <c:pt idx="1">
                  <c:v>30</c:v>
                </c:pt>
              </c:numCache>
            </c:numRef>
          </c:yVal>
          <c:smooth val="0"/>
        </c:ser>
        <c:ser>
          <c:idx val="0"/>
          <c:order val="1"/>
          <c:tx>
            <c:v>"right line"</c:v>
          </c:tx>
          <c:spPr>
            <a:ln w="28575">
              <a:solidFill>
                <a:srgbClr val="0070C0"/>
              </a:solidFill>
            </a:ln>
          </c:spPr>
          <c:marker>
            <c:symbol val="none"/>
          </c:marker>
          <c:xVal>
            <c:numRef>
              <c:f>'Ch.9.3 1'!$M$7:$M$8</c:f>
              <c:numCache>
                <c:formatCode>General</c:formatCode>
                <c:ptCount val="2"/>
                <c:pt idx="0">
                  <c:v>30</c:v>
                </c:pt>
                <c:pt idx="1">
                  <c:v>30</c:v>
                </c:pt>
              </c:numCache>
            </c:numRef>
          </c:xVal>
          <c:yVal>
            <c:numRef>
              <c:f>'Ch.9.3 1'!$N$7:$N$8</c:f>
              <c:numCache>
                <c:formatCode>General</c:formatCode>
                <c:ptCount val="2"/>
                <c:pt idx="0">
                  <c:v>0</c:v>
                </c:pt>
                <c:pt idx="1">
                  <c:v>30</c:v>
                </c:pt>
              </c:numCache>
            </c:numRef>
          </c:yVal>
          <c:smooth val="0"/>
        </c:ser>
        <c:ser>
          <c:idx val="2"/>
          <c:order val="2"/>
          <c:tx>
            <c:v>"upper line"</c:v>
          </c:tx>
          <c:spPr>
            <a:ln w="28575">
              <a:solidFill>
                <a:srgbClr val="92D050"/>
              </a:solidFill>
            </a:ln>
          </c:spPr>
          <c:marker>
            <c:symbol val="none"/>
          </c:marker>
          <c:xVal>
            <c:numRef>
              <c:f>'Ch.9.3 1'!$M$10:$M$11</c:f>
              <c:numCache>
                <c:formatCode>General</c:formatCode>
                <c:ptCount val="2"/>
                <c:pt idx="0">
                  <c:v>0</c:v>
                </c:pt>
                <c:pt idx="1">
                  <c:v>20</c:v>
                </c:pt>
              </c:numCache>
            </c:numRef>
          </c:xVal>
          <c:yVal>
            <c:numRef>
              <c:f>'Ch.9.3 1'!$N$10:$N$11</c:f>
              <c:numCache>
                <c:formatCode>General</c:formatCode>
                <c:ptCount val="2"/>
                <c:pt idx="0">
                  <c:v>10</c:v>
                </c:pt>
                <c:pt idx="1">
                  <c:v>30</c:v>
                </c:pt>
              </c:numCache>
            </c:numRef>
          </c:yVal>
          <c:smooth val="0"/>
        </c:ser>
        <c:ser>
          <c:idx val="3"/>
          <c:order val="3"/>
          <c:tx>
            <c:v>"lower line"</c:v>
          </c:tx>
          <c:spPr>
            <a:ln w="28575">
              <a:solidFill>
                <a:schemeClr val="accent4">
                  <a:lumMod val="75000"/>
                </a:schemeClr>
              </a:solidFill>
            </a:ln>
          </c:spPr>
          <c:marker>
            <c:symbol val="none"/>
          </c:marker>
          <c:xVal>
            <c:numRef>
              <c:f>'Ch.9.3 1'!$M$13:$M$14</c:f>
              <c:numCache>
                <c:formatCode>General</c:formatCode>
                <c:ptCount val="2"/>
                <c:pt idx="0">
                  <c:v>10</c:v>
                </c:pt>
                <c:pt idx="1">
                  <c:v>30</c:v>
                </c:pt>
              </c:numCache>
            </c:numRef>
          </c:xVal>
          <c:yVal>
            <c:numRef>
              <c:f>'Ch.9.3 1'!$N$13:$N$14</c:f>
              <c:numCache>
                <c:formatCode>General</c:formatCode>
                <c:ptCount val="2"/>
                <c:pt idx="0">
                  <c:v>0</c:v>
                </c:pt>
                <c:pt idx="1">
                  <c:v>20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1430960"/>
        <c:axId val="201431520"/>
      </c:scatterChart>
      <c:valAx>
        <c:axId val="201430960"/>
        <c:scaling>
          <c:orientation val="minMax"/>
          <c:max val="40"/>
          <c:min val="-10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3200"/>
            </a:pPr>
            <a:endParaRPr lang="en-US"/>
          </a:p>
        </c:txPr>
        <c:crossAx val="201431520"/>
        <c:crosses val="autoZero"/>
        <c:crossBetween val="midCat"/>
        <c:majorUnit val="10"/>
      </c:valAx>
      <c:valAx>
        <c:axId val="201431520"/>
        <c:scaling>
          <c:orientation val="minMax"/>
          <c:max val="40"/>
          <c:min val="-10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3200"/>
            </a:pPr>
            <a:endParaRPr lang="en-US"/>
          </a:p>
        </c:txPr>
        <c:crossAx val="201430960"/>
        <c:crosses val="autoZero"/>
        <c:crossBetween val="midCat"/>
        <c:majorUnit val="10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851851851851851"/>
          <c:y val="4.8726467331118774E-2"/>
          <c:w val="0.84074074074074079"/>
          <c:h val="0.82724252491694117"/>
        </c:manualLayout>
      </c:layout>
      <c:scatterChart>
        <c:scatterStyle val="lineMarker"/>
        <c:varyColors val="0"/>
        <c:ser>
          <c:idx val="0"/>
          <c:order val="0"/>
          <c:tx>
            <c:v>vertical</c:v>
          </c:tx>
          <c:spPr>
            <a:ln w="28575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'Ch.9.3 2'!$A$2:$A$3</c:f>
              <c:numCache>
                <c:formatCode>General</c:formatCode>
                <c:ptCount val="2"/>
                <c:pt idx="0">
                  <c:v>2</c:v>
                </c:pt>
                <c:pt idx="1">
                  <c:v>2</c:v>
                </c:pt>
              </c:numCache>
            </c:numRef>
          </c:xVal>
          <c:yVal>
            <c:numRef>
              <c:f>'Ch.9.3 2'!$B$2:$B$3</c:f>
              <c:numCache>
                <c:formatCode>General</c:formatCode>
                <c:ptCount val="2"/>
                <c:pt idx="0">
                  <c:v>0</c:v>
                </c:pt>
                <c:pt idx="1">
                  <c:v>10</c:v>
                </c:pt>
              </c:numCache>
            </c:numRef>
          </c:yVal>
          <c:smooth val="0"/>
        </c:ser>
        <c:ser>
          <c:idx val="1"/>
          <c:order val="1"/>
          <c:tx>
            <c:v>horizontal</c:v>
          </c:tx>
          <c:spPr>
            <a:ln w="28575">
              <a:solidFill>
                <a:prstClr val="black"/>
              </a:solidFill>
            </a:ln>
          </c:spPr>
          <c:marker>
            <c:symbol val="none"/>
          </c:marker>
          <c:xVal>
            <c:numRef>
              <c:f>'Ch.9.3 2'!$A$5:$A$6</c:f>
              <c:numCache>
                <c:formatCode>General</c:formatCode>
                <c:ptCount val="2"/>
                <c:pt idx="0">
                  <c:v>0</c:v>
                </c:pt>
                <c:pt idx="1">
                  <c:v>10</c:v>
                </c:pt>
              </c:numCache>
            </c:numRef>
          </c:xVal>
          <c:yVal>
            <c:numRef>
              <c:f>'Ch.9.3 2'!$B$5:$B$6</c:f>
              <c:numCache>
                <c:formatCode>General</c:formatCode>
                <c:ptCount val="2"/>
                <c:pt idx="0">
                  <c:v>2</c:v>
                </c:pt>
                <c:pt idx="1">
                  <c:v>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1433760"/>
        <c:axId val="201434320"/>
      </c:scatterChart>
      <c:valAx>
        <c:axId val="201433760"/>
        <c:scaling>
          <c:orientation val="minMax"/>
          <c:max val="4"/>
          <c:min val="0"/>
        </c:scaling>
        <c:delete val="0"/>
        <c:axPos val="b"/>
        <c:numFmt formatCode="General" sourceLinked="1"/>
        <c:majorTickMark val="none"/>
        <c:minorTickMark val="none"/>
        <c:tickLblPos val="none"/>
        <c:crossAx val="201434320"/>
        <c:crosses val="autoZero"/>
        <c:crossBetween val="midCat"/>
      </c:valAx>
      <c:valAx>
        <c:axId val="201434320"/>
        <c:scaling>
          <c:orientation val="minMax"/>
          <c:max val="4"/>
          <c:min val="0"/>
        </c:scaling>
        <c:delete val="0"/>
        <c:axPos val="l"/>
        <c:numFmt formatCode="General" sourceLinked="1"/>
        <c:majorTickMark val="none"/>
        <c:minorTickMark val="none"/>
        <c:tickLblPos val="none"/>
        <c:crossAx val="201433760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8575">
              <a:solidFill>
                <a:prstClr val="black"/>
              </a:solidFill>
            </a:ln>
          </c:spPr>
          <c:marker>
            <c:symbol val="none"/>
          </c:marker>
          <c:xVal>
            <c:numRef>
              <c:f>'Ch.9.3 2'!$A$19:$A$20</c:f>
              <c:numCache>
                <c:formatCode>General</c:formatCode>
                <c:ptCount val="2"/>
                <c:pt idx="0">
                  <c:v>-1</c:v>
                </c:pt>
                <c:pt idx="1">
                  <c:v>10</c:v>
                </c:pt>
              </c:numCache>
            </c:numRef>
          </c:xVal>
          <c:yVal>
            <c:numRef>
              <c:f>'Ch.9.3 2'!$B$19:$B$20</c:f>
              <c:numCache>
                <c:formatCode>General</c:formatCode>
                <c:ptCount val="2"/>
                <c:pt idx="0">
                  <c:v>-1</c:v>
                </c:pt>
                <c:pt idx="1">
                  <c:v>10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1436560"/>
        <c:axId val="201437120"/>
      </c:scatterChart>
      <c:valAx>
        <c:axId val="201436560"/>
        <c:scaling>
          <c:orientation val="minMax"/>
          <c:max val="5"/>
          <c:min val="-2"/>
        </c:scaling>
        <c:delete val="0"/>
        <c:axPos val="b"/>
        <c:numFmt formatCode="General" sourceLinked="1"/>
        <c:majorTickMark val="none"/>
        <c:minorTickMark val="none"/>
        <c:tickLblPos val="none"/>
        <c:spPr>
          <a:ln w="25400"/>
        </c:spPr>
        <c:crossAx val="201437120"/>
        <c:crosses val="autoZero"/>
        <c:crossBetween val="midCat"/>
      </c:valAx>
      <c:valAx>
        <c:axId val="201437120"/>
        <c:scaling>
          <c:orientation val="minMax"/>
          <c:max val="5"/>
          <c:min val="-2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25400"/>
        </c:spPr>
        <c:crossAx val="201436560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8575">
              <a:solidFill>
                <a:prstClr val="black"/>
              </a:solidFill>
            </a:ln>
          </c:spPr>
          <c:marker>
            <c:symbol val="none"/>
          </c:marker>
          <c:xVal>
            <c:numRef>
              <c:f>'Ch.9.3 2'!$A$19:$A$20</c:f>
              <c:numCache>
                <c:formatCode>General</c:formatCode>
                <c:ptCount val="2"/>
                <c:pt idx="0">
                  <c:v>-1</c:v>
                </c:pt>
                <c:pt idx="1">
                  <c:v>10</c:v>
                </c:pt>
              </c:numCache>
            </c:numRef>
          </c:xVal>
          <c:yVal>
            <c:numRef>
              <c:f>'Ch.9.3 2'!$B$19:$B$20</c:f>
              <c:numCache>
                <c:formatCode>General</c:formatCode>
                <c:ptCount val="2"/>
                <c:pt idx="0">
                  <c:v>-1</c:v>
                </c:pt>
                <c:pt idx="1">
                  <c:v>10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1439360"/>
        <c:axId val="201439920"/>
      </c:scatterChart>
      <c:valAx>
        <c:axId val="201439360"/>
        <c:scaling>
          <c:orientation val="minMax"/>
          <c:max val="5"/>
          <c:min val="-2"/>
        </c:scaling>
        <c:delete val="0"/>
        <c:axPos val="b"/>
        <c:numFmt formatCode="General" sourceLinked="1"/>
        <c:majorTickMark val="none"/>
        <c:minorTickMark val="none"/>
        <c:tickLblPos val="none"/>
        <c:spPr>
          <a:ln w="25400"/>
        </c:spPr>
        <c:crossAx val="201439920"/>
        <c:crosses val="autoZero"/>
        <c:crossBetween val="midCat"/>
      </c:valAx>
      <c:valAx>
        <c:axId val="201439920"/>
        <c:scaling>
          <c:orientation val="minMax"/>
          <c:max val="5"/>
          <c:min val="-2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25400"/>
        </c:spPr>
        <c:crossAx val="201439360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0.23423</cdr:x>
      <cdr:y>0.23611</cdr:y>
    </cdr:from>
    <cdr:to>
      <cdr:x>0.77477</cdr:x>
      <cdr:y>0.76389</cdr:y>
    </cdr:to>
    <cdr:sp macro="" textlink="">
      <cdr:nvSpPr>
        <cdr:cNvPr id="12" name="Freeform 11"/>
        <cdr:cNvSpPr/>
      </cdr:nvSpPr>
      <cdr:spPr>
        <a:xfrm xmlns:a="http://schemas.openxmlformats.org/drawingml/2006/main">
          <a:off x="1981199" y="1277408"/>
          <a:ext cx="4572002" cy="2855384"/>
        </a:xfrm>
        <a:custGeom xmlns:a="http://schemas.openxmlformats.org/drawingml/2006/main">
          <a:avLst/>
          <a:gdLst>
            <a:gd name="connsiteX0" fmla="*/ 838200 w 2486025"/>
            <a:gd name="connsiteY0" fmla="*/ 1247775 h 1247775"/>
            <a:gd name="connsiteX1" fmla="*/ 2486025 w 2486025"/>
            <a:gd name="connsiteY1" fmla="*/ 452438 h 1247775"/>
            <a:gd name="connsiteX2" fmla="*/ 2486025 w 2486025"/>
            <a:gd name="connsiteY2" fmla="*/ 0 h 1247775"/>
            <a:gd name="connsiteX3" fmla="*/ 1733550 w 2486025"/>
            <a:gd name="connsiteY3" fmla="*/ 14288 h 1247775"/>
            <a:gd name="connsiteX4" fmla="*/ 0 w 2486025"/>
            <a:gd name="connsiteY4" fmla="*/ 838200 h 1247775"/>
            <a:gd name="connsiteX5" fmla="*/ 19050 w 2486025"/>
            <a:gd name="connsiteY5" fmla="*/ 1243013 h 1247775"/>
            <a:gd name="connsiteX6" fmla="*/ 838200 w 2486025"/>
            <a:gd name="connsiteY6" fmla="*/ 1247775 h 1247775"/>
            <a:gd name="connsiteX0" fmla="*/ 838200 w 2533650"/>
            <a:gd name="connsiteY0" fmla="*/ 1247775 h 1247775"/>
            <a:gd name="connsiteX1" fmla="*/ 2533650 w 2533650"/>
            <a:gd name="connsiteY1" fmla="*/ 509589 h 1247775"/>
            <a:gd name="connsiteX2" fmla="*/ 2486025 w 2533650"/>
            <a:gd name="connsiteY2" fmla="*/ 0 h 1247775"/>
            <a:gd name="connsiteX3" fmla="*/ 1733550 w 2533650"/>
            <a:gd name="connsiteY3" fmla="*/ 14288 h 1247775"/>
            <a:gd name="connsiteX4" fmla="*/ 0 w 2533650"/>
            <a:gd name="connsiteY4" fmla="*/ 838200 h 1247775"/>
            <a:gd name="connsiteX5" fmla="*/ 19050 w 2533650"/>
            <a:gd name="connsiteY5" fmla="*/ 1243013 h 1247775"/>
            <a:gd name="connsiteX6" fmla="*/ 838200 w 2533650"/>
            <a:gd name="connsiteY6" fmla="*/ 1247775 h 1247775"/>
            <a:gd name="connsiteX0" fmla="*/ 838200 w 2533650"/>
            <a:gd name="connsiteY0" fmla="*/ 1247775 h 1247775"/>
            <a:gd name="connsiteX1" fmla="*/ 2533650 w 2533650"/>
            <a:gd name="connsiteY1" fmla="*/ 509589 h 1247775"/>
            <a:gd name="connsiteX2" fmla="*/ 2533650 w 2533650"/>
            <a:gd name="connsiteY2" fmla="*/ 0 h 1247775"/>
            <a:gd name="connsiteX3" fmla="*/ 1733550 w 2533650"/>
            <a:gd name="connsiteY3" fmla="*/ 14288 h 1247775"/>
            <a:gd name="connsiteX4" fmla="*/ 0 w 2533650"/>
            <a:gd name="connsiteY4" fmla="*/ 838200 h 1247775"/>
            <a:gd name="connsiteX5" fmla="*/ 19050 w 2533650"/>
            <a:gd name="connsiteY5" fmla="*/ 1243013 h 1247775"/>
            <a:gd name="connsiteX6" fmla="*/ 838200 w 2533650"/>
            <a:gd name="connsiteY6" fmla="*/ 1247775 h 1247775"/>
            <a:gd name="connsiteX0" fmla="*/ 885825 w 2533650"/>
            <a:gd name="connsiteY0" fmla="*/ 1466854 h 1466854"/>
            <a:gd name="connsiteX1" fmla="*/ 2533650 w 2533650"/>
            <a:gd name="connsiteY1" fmla="*/ 509589 h 1466854"/>
            <a:gd name="connsiteX2" fmla="*/ 2533650 w 2533650"/>
            <a:gd name="connsiteY2" fmla="*/ 0 h 1466854"/>
            <a:gd name="connsiteX3" fmla="*/ 1733550 w 2533650"/>
            <a:gd name="connsiteY3" fmla="*/ 14288 h 1466854"/>
            <a:gd name="connsiteX4" fmla="*/ 0 w 2533650"/>
            <a:gd name="connsiteY4" fmla="*/ 838200 h 1466854"/>
            <a:gd name="connsiteX5" fmla="*/ 19050 w 2533650"/>
            <a:gd name="connsiteY5" fmla="*/ 1243013 h 1466854"/>
            <a:gd name="connsiteX6" fmla="*/ 885825 w 2533650"/>
            <a:gd name="connsiteY6" fmla="*/ 1466854 h 1466854"/>
            <a:gd name="connsiteX0" fmla="*/ 885825 w 2533650"/>
            <a:gd name="connsiteY0" fmla="*/ 1466854 h 1466854"/>
            <a:gd name="connsiteX1" fmla="*/ 2533650 w 2533650"/>
            <a:gd name="connsiteY1" fmla="*/ 509589 h 1466854"/>
            <a:gd name="connsiteX2" fmla="*/ 2533650 w 2533650"/>
            <a:gd name="connsiteY2" fmla="*/ 0 h 1466854"/>
            <a:gd name="connsiteX3" fmla="*/ 1733550 w 2533650"/>
            <a:gd name="connsiteY3" fmla="*/ 14288 h 1466854"/>
            <a:gd name="connsiteX4" fmla="*/ 0 w 2533650"/>
            <a:gd name="connsiteY4" fmla="*/ 838200 h 1466854"/>
            <a:gd name="connsiteX5" fmla="*/ 66675 w 2533650"/>
            <a:gd name="connsiteY5" fmla="*/ 1462092 h 1466854"/>
            <a:gd name="connsiteX6" fmla="*/ 885825 w 2533650"/>
            <a:gd name="connsiteY6" fmla="*/ 1466854 h 1466854"/>
            <a:gd name="connsiteX0" fmla="*/ 819150 w 2466975"/>
            <a:gd name="connsiteY0" fmla="*/ 1466854 h 1466854"/>
            <a:gd name="connsiteX1" fmla="*/ 2466975 w 2466975"/>
            <a:gd name="connsiteY1" fmla="*/ 509589 h 1466854"/>
            <a:gd name="connsiteX2" fmla="*/ 2466975 w 2466975"/>
            <a:gd name="connsiteY2" fmla="*/ 0 h 1466854"/>
            <a:gd name="connsiteX3" fmla="*/ 1666875 w 2466975"/>
            <a:gd name="connsiteY3" fmla="*/ 14288 h 1466854"/>
            <a:gd name="connsiteX4" fmla="*/ 400050 w 2466975"/>
            <a:gd name="connsiteY4" fmla="*/ 1000128 h 1466854"/>
            <a:gd name="connsiteX5" fmla="*/ 0 w 2466975"/>
            <a:gd name="connsiteY5" fmla="*/ 1462092 h 1466854"/>
            <a:gd name="connsiteX6" fmla="*/ 819150 w 2466975"/>
            <a:gd name="connsiteY6" fmla="*/ 1466854 h 1466854"/>
            <a:gd name="connsiteX0" fmla="*/ 819150 w 2466975"/>
            <a:gd name="connsiteY0" fmla="*/ 1466854 h 1466854"/>
            <a:gd name="connsiteX1" fmla="*/ 2466975 w 2466975"/>
            <a:gd name="connsiteY1" fmla="*/ 509589 h 1466854"/>
            <a:gd name="connsiteX2" fmla="*/ 2466975 w 2466975"/>
            <a:gd name="connsiteY2" fmla="*/ 0 h 1466854"/>
            <a:gd name="connsiteX3" fmla="*/ 1666875 w 2466975"/>
            <a:gd name="connsiteY3" fmla="*/ 14288 h 1466854"/>
            <a:gd name="connsiteX4" fmla="*/ 0 w 2466975"/>
            <a:gd name="connsiteY4" fmla="*/ 981081 h 1466854"/>
            <a:gd name="connsiteX5" fmla="*/ 0 w 2466975"/>
            <a:gd name="connsiteY5" fmla="*/ 1462092 h 1466854"/>
            <a:gd name="connsiteX6" fmla="*/ 819150 w 2466975"/>
            <a:gd name="connsiteY6" fmla="*/ 1466854 h 1466854"/>
            <a:gd name="connsiteX0" fmla="*/ 819150 w 2466975"/>
            <a:gd name="connsiteY0" fmla="*/ 1466854 h 1466854"/>
            <a:gd name="connsiteX1" fmla="*/ 2447925 w 2466975"/>
            <a:gd name="connsiteY1" fmla="*/ 509590 h 1466854"/>
            <a:gd name="connsiteX2" fmla="*/ 2466975 w 2466975"/>
            <a:gd name="connsiteY2" fmla="*/ 0 h 1466854"/>
            <a:gd name="connsiteX3" fmla="*/ 1666875 w 2466975"/>
            <a:gd name="connsiteY3" fmla="*/ 14288 h 1466854"/>
            <a:gd name="connsiteX4" fmla="*/ 0 w 2466975"/>
            <a:gd name="connsiteY4" fmla="*/ 981081 h 1466854"/>
            <a:gd name="connsiteX5" fmla="*/ 0 w 2466975"/>
            <a:gd name="connsiteY5" fmla="*/ 1462092 h 1466854"/>
            <a:gd name="connsiteX6" fmla="*/ 819150 w 2466975"/>
            <a:gd name="connsiteY6" fmla="*/ 1466854 h 1466854"/>
            <a:gd name="connsiteX0" fmla="*/ 819150 w 2466975"/>
            <a:gd name="connsiteY0" fmla="*/ 1466854 h 1466854"/>
            <a:gd name="connsiteX1" fmla="*/ 2447925 w 2466975"/>
            <a:gd name="connsiteY1" fmla="*/ 509590 h 1466854"/>
            <a:gd name="connsiteX2" fmla="*/ 2466975 w 2466975"/>
            <a:gd name="connsiteY2" fmla="*/ 0 h 1466854"/>
            <a:gd name="connsiteX3" fmla="*/ 1743601 w 2466975"/>
            <a:gd name="connsiteY3" fmla="*/ 85723 h 1466854"/>
            <a:gd name="connsiteX4" fmla="*/ 0 w 2466975"/>
            <a:gd name="connsiteY4" fmla="*/ 981081 h 1466854"/>
            <a:gd name="connsiteX5" fmla="*/ 0 w 2466975"/>
            <a:gd name="connsiteY5" fmla="*/ 1462092 h 1466854"/>
            <a:gd name="connsiteX6" fmla="*/ 819150 w 2466975"/>
            <a:gd name="connsiteY6" fmla="*/ 1466854 h 1466854"/>
            <a:gd name="connsiteX0" fmla="*/ 819150 w 2466975"/>
            <a:gd name="connsiteY0" fmla="*/ 1466854 h 1466854"/>
            <a:gd name="connsiteX1" fmla="*/ 2447925 w 2466975"/>
            <a:gd name="connsiteY1" fmla="*/ 509590 h 1466854"/>
            <a:gd name="connsiteX2" fmla="*/ 2466975 w 2466975"/>
            <a:gd name="connsiteY2" fmla="*/ 0 h 1466854"/>
            <a:gd name="connsiteX3" fmla="*/ 1661222 w 2466975"/>
            <a:gd name="connsiteY3" fmla="*/ 9522 h 1466854"/>
            <a:gd name="connsiteX4" fmla="*/ 0 w 2466975"/>
            <a:gd name="connsiteY4" fmla="*/ 981081 h 1466854"/>
            <a:gd name="connsiteX5" fmla="*/ 0 w 2466975"/>
            <a:gd name="connsiteY5" fmla="*/ 1462092 h 1466854"/>
            <a:gd name="connsiteX6" fmla="*/ 819150 w 2466975"/>
            <a:gd name="connsiteY6" fmla="*/ 1466854 h 1466854"/>
            <a:gd name="connsiteX0" fmla="*/ 819150 w 2466975"/>
            <a:gd name="connsiteY0" fmla="*/ 1466854 h 1466854"/>
            <a:gd name="connsiteX1" fmla="*/ 2447925 w 2466975"/>
            <a:gd name="connsiteY1" fmla="*/ 509590 h 1466854"/>
            <a:gd name="connsiteX2" fmla="*/ 2466975 w 2466975"/>
            <a:gd name="connsiteY2" fmla="*/ 0 h 1466854"/>
            <a:gd name="connsiteX3" fmla="*/ 1661222 w 2466975"/>
            <a:gd name="connsiteY3" fmla="*/ 9522 h 1466854"/>
            <a:gd name="connsiteX4" fmla="*/ 13644 w 2466975"/>
            <a:gd name="connsiteY4" fmla="*/ 1000129 h 1466854"/>
            <a:gd name="connsiteX5" fmla="*/ 0 w 2466975"/>
            <a:gd name="connsiteY5" fmla="*/ 1462092 h 1466854"/>
            <a:gd name="connsiteX6" fmla="*/ 819150 w 2466975"/>
            <a:gd name="connsiteY6" fmla="*/ 1466854 h 1466854"/>
            <a:gd name="connsiteX0" fmla="*/ 819150 w 2466975"/>
            <a:gd name="connsiteY0" fmla="*/ 1466854 h 1466854"/>
            <a:gd name="connsiteX1" fmla="*/ 2447925 w 2466975"/>
            <a:gd name="connsiteY1" fmla="*/ 509590 h 1466854"/>
            <a:gd name="connsiteX2" fmla="*/ 2466975 w 2466975"/>
            <a:gd name="connsiteY2" fmla="*/ 0 h 1466854"/>
            <a:gd name="connsiteX3" fmla="*/ 1661222 w 2466975"/>
            <a:gd name="connsiteY3" fmla="*/ 9522 h 1466854"/>
            <a:gd name="connsiteX4" fmla="*/ 13644 w 2466975"/>
            <a:gd name="connsiteY4" fmla="*/ 1000129 h 1466854"/>
            <a:gd name="connsiteX5" fmla="*/ 0 w 2466975"/>
            <a:gd name="connsiteY5" fmla="*/ 1462092 h 1466854"/>
            <a:gd name="connsiteX6" fmla="*/ 819150 w 2466975"/>
            <a:gd name="connsiteY6" fmla="*/ 1466854 h 1466854"/>
            <a:gd name="connsiteX0" fmla="*/ 819150 w 2485011"/>
            <a:gd name="connsiteY0" fmla="*/ 1457332 h 1457332"/>
            <a:gd name="connsiteX1" fmla="*/ 2447925 w 2485011"/>
            <a:gd name="connsiteY1" fmla="*/ 500068 h 1457332"/>
            <a:gd name="connsiteX2" fmla="*/ 2485011 w 2485011"/>
            <a:gd name="connsiteY2" fmla="*/ 0 h 1457332"/>
            <a:gd name="connsiteX3" fmla="*/ 1661222 w 2485011"/>
            <a:gd name="connsiteY3" fmla="*/ 0 h 1457332"/>
            <a:gd name="connsiteX4" fmla="*/ 13644 w 2485011"/>
            <a:gd name="connsiteY4" fmla="*/ 990607 h 1457332"/>
            <a:gd name="connsiteX5" fmla="*/ 0 w 2485011"/>
            <a:gd name="connsiteY5" fmla="*/ 1452570 h 1457332"/>
            <a:gd name="connsiteX6" fmla="*/ 819150 w 2485011"/>
            <a:gd name="connsiteY6" fmla="*/ 1457332 h 1457332"/>
            <a:gd name="connsiteX0" fmla="*/ 819150 w 2485011"/>
            <a:gd name="connsiteY0" fmla="*/ 1457332 h 1457332"/>
            <a:gd name="connsiteX1" fmla="*/ 2485011 w 2485011"/>
            <a:gd name="connsiteY1" fmla="*/ 495303 h 1457332"/>
            <a:gd name="connsiteX2" fmla="*/ 2485011 w 2485011"/>
            <a:gd name="connsiteY2" fmla="*/ 0 h 1457332"/>
            <a:gd name="connsiteX3" fmla="*/ 1661222 w 2485011"/>
            <a:gd name="connsiteY3" fmla="*/ 0 h 1457332"/>
            <a:gd name="connsiteX4" fmla="*/ 13644 w 2485011"/>
            <a:gd name="connsiteY4" fmla="*/ 990607 h 1457332"/>
            <a:gd name="connsiteX5" fmla="*/ 0 w 2485011"/>
            <a:gd name="connsiteY5" fmla="*/ 1452570 h 1457332"/>
            <a:gd name="connsiteX6" fmla="*/ 819150 w 2485011"/>
            <a:gd name="connsiteY6" fmla="*/ 1457332 h 1457332"/>
            <a:gd name="connsiteX0" fmla="*/ 819150 w 2485011"/>
            <a:gd name="connsiteY0" fmla="*/ 1457332 h 1457332"/>
            <a:gd name="connsiteX1" fmla="*/ 2485011 w 2485011"/>
            <a:gd name="connsiteY1" fmla="*/ 457203 h 1457332"/>
            <a:gd name="connsiteX2" fmla="*/ 2485011 w 2485011"/>
            <a:gd name="connsiteY2" fmla="*/ 0 h 1457332"/>
            <a:gd name="connsiteX3" fmla="*/ 1661222 w 2485011"/>
            <a:gd name="connsiteY3" fmla="*/ 0 h 1457332"/>
            <a:gd name="connsiteX4" fmla="*/ 13644 w 2485011"/>
            <a:gd name="connsiteY4" fmla="*/ 990607 h 1457332"/>
            <a:gd name="connsiteX5" fmla="*/ 0 w 2485011"/>
            <a:gd name="connsiteY5" fmla="*/ 1452570 h 1457332"/>
            <a:gd name="connsiteX6" fmla="*/ 819150 w 2485011"/>
            <a:gd name="connsiteY6" fmla="*/ 1457332 h 1457332"/>
            <a:gd name="connsiteX0" fmla="*/ 819150 w 2485011"/>
            <a:gd name="connsiteY0" fmla="*/ 1457332 h 1457332"/>
            <a:gd name="connsiteX1" fmla="*/ 2485011 w 2485011"/>
            <a:gd name="connsiteY1" fmla="*/ 457203 h 1457332"/>
            <a:gd name="connsiteX2" fmla="*/ 2485011 w 2485011"/>
            <a:gd name="connsiteY2" fmla="*/ 0 h 1457332"/>
            <a:gd name="connsiteX3" fmla="*/ 1661222 w 2485011"/>
            <a:gd name="connsiteY3" fmla="*/ 0 h 1457332"/>
            <a:gd name="connsiteX4" fmla="*/ 13644 w 2485011"/>
            <a:gd name="connsiteY4" fmla="*/ 990607 h 1457332"/>
            <a:gd name="connsiteX5" fmla="*/ 0 w 2485011"/>
            <a:gd name="connsiteY5" fmla="*/ 1452570 h 1457332"/>
            <a:gd name="connsiteX6" fmla="*/ 819150 w 2485011"/>
            <a:gd name="connsiteY6" fmla="*/ 1457332 h 1457332"/>
            <a:gd name="connsiteX0" fmla="*/ 819150 w 2485011"/>
            <a:gd name="connsiteY0" fmla="*/ 1457332 h 1457332"/>
            <a:gd name="connsiteX1" fmla="*/ 2485011 w 2485011"/>
            <a:gd name="connsiteY1" fmla="*/ 457203 h 1457332"/>
            <a:gd name="connsiteX2" fmla="*/ 2485011 w 2485011"/>
            <a:gd name="connsiteY2" fmla="*/ 0 h 1457332"/>
            <a:gd name="connsiteX3" fmla="*/ 1661222 w 2485011"/>
            <a:gd name="connsiteY3" fmla="*/ 0 h 1457332"/>
            <a:gd name="connsiteX4" fmla="*/ 13644 w 2485011"/>
            <a:gd name="connsiteY4" fmla="*/ 990607 h 1457332"/>
            <a:gd name="connsiteX5" fmla="*/ 0 w 2485011"/>
            <a:gd name="connsiteY5" fmla="*/ 1452570 h 1457332"/>
            <a:gd name="connsiteX6" fmla="*/ 819150 w 2485011"/>
            <a:gd name="connsiteY6" fmla="*/ 1457332 h 1457332"/>
            <a:gd name="connsiteX0" fmla="*/ 819150 w 2485011"/>
            <a:gd name="connsiteY0" fmla="*/ 1457332 h 1457332"/>
            <a:gd name="connsiteX1" fmla="*/ 2485011 w 2485011"/>
            <a:gd name="connsiteY1" fmla="*/ 495303 h 1457332"/>
            <a:gd name="connsiteX2" fmla="*/ 2485011 w 2485011"/>
            <a:gd name="connsiteY2" fmla="*/ 0 h 1457332"/>
            <a:gd name="connsiteX3" fmla="*/ 1661222 w 2485011"/>
            <a:gd name="connsiteY3" fmla="*/ 0 h 1457332"/>
            <a:gd name="connsiteX4" fmla="*/ 13644 w 2485011"/>
            <a:gd name="connsiteY4" fmla="*/ 990607 h 1457332"/>
            <a:gd name="connsiteX5" fmla="*/ 0 w 2485011"/>
            <a:gd name="connsiteY5" fmla="*/ 1452570 h 1457332"/>
            <a:gd name="connsiteX6" fmla="*/ 819150 w 2485011"/>
            <a:gd name="connsiteY6" fmla="*/ 1457332 h 1457332"/>
            <a:gd name="connsiteX0" fmla="*/ 819150 w 2485011"/>
            <a:gd name="connsiteY0" fmla="*/ 1457332 h 1457332"/>
            <a:gd name="connsiteX1" fmla="*/ 2485011 w 2485011"/>
            <a:gd name="connsiteY1" fmla="*/ 495303 h 1457332"/>
            <a:gd name="connsiteX2" fmla="*/ 2485011 w 2485011"/>
            <a:gd name="connsiteY2" fmla="*/ 0 h 1457332"/>
            <a:gd name="connsiteX3" fmla="*/ 1661222 w 2485011"/>
            <a:gd name="connsiteY3" fmla="*/ 0 h 1457332"/>
            <a:gd name="connsiteX4" fmla="*/ 13644 w 2485011"/>
            <a:gd name="connsiteY4" fmla="*/ 990607 h 1457332"/>
            <a:gd name="connsiteX5" fmla="*/ 0 w 2485011"/>
            <a:gd name="connsiteY5" fmla="*/ 1452570 h 1457332"/>
            <a:gd name="connsiteX6" fmla="*/ 819150 w 2485011"/>
            <a:gd name="connsiteY6" fmla="*/ 1457332 h 1457332"/>
            <a:gd name="connsiteX0" fmla="*/ 819150 w 2485011"/>
            <a:gd name="connsiteY0" fmla="*/ 1457332 h 1457332"/>
            <a:gd name="connsiteX1" fmla="*/ 2485011 w 2485011"/>
            <a:gd name="connsiteY1" fmla="*/ 495303 h 1457332"/>
            <a:gd name="connsiteX2" fmla="*/ 2485011 w 2485011"/>
            <a:gd name="connsiteY2" fmla="*/ 0 h 1457332"/>
            <a:gd name="connsiteX3" fmla="*/ 1661222 w 2485011"/>
            <a:gd name="connsiteY3" fmla="*/ 0 h 1457332"/>
            <a:gd name="connsiteX4" fmla="*/ 13644 w 2485011"/>
            <a:gd name="connsiteY4" fmla="*/ 952507 h 1457332"/>
            <a:gd name="connsiteX5" fmla="*/ 0 w 2485011"/>
            <a:gd name="connsiteY5" fmla="*/ 1452570 h 1457332"/>
            <a:gd name="connsiteX6" fmla="*/ 819150 w 2485011"/>
            <a:gd name="connsiteY6" fmla="*/ 1457332 h 1457332"/>
            <a:gd name="connsiteX0" fmla="*/ 819150 w 2485011"/>
            <a:gd name="connsiteY0" fmla="*/ 1457332 h 1457332"/>
            <a:gd name="connsiteX1" fmla="*/ 2485011 w 2485011"/>
            <a:gd name="connsiteY1" fmla="*/ 495303 h 1457332"/>
            <a:gd name="connsiteX2" fmla="*/ 2485011 w 2485011"/>
            <a:gd name="connsiteY2" fmla="*/ 0 h 1457332"/>
            <a:gd name="connsiteX3" fmla="*/ 1661222 w 2485011"/>
            <a:gd name="connsiteY3" fmla="*/ 0 h 1457332"/>
            <a:gd name="connsiteX4" fmla="*/ 13644 w 2485011"/>
            <a:gd name="connsiteY4" fmla="*/ 990607 h 1457332"/>
            <a:gd name="connsiteX5" fmla="*/ 0 w 2485011"/>
            <a:gd name="connsiteY5" fmla="*/ 1452570 h 1457332"/>
            <a:gd name="connsiteX6" fmla="*/ 819150 w 2485011"/>
            <a:gd name="connsiteY6" fmla="*/ 1457332 h 1457332"/>
            <a:gd name="connsiteX0" fmla="*/ 805506 w 2471367"/>
            <a:gd name="connsiteY0" fmla="*/ 1457332 h 1457332"/>
            <a:gd name="connsiteX1" fmla="*/ 2471367 w 2471367"/>
            <a:gd name="connsiteY1" fmla="*/ 495303 h 1457332"/>
            <a:gd name="connsiteX2" fmla="*/ 2471367 w 2471367"/>
            <a:gd name="connsiteY2" fmla="*/ 0 h 1457332"/>
            <a:gd name="connsiteX3" fmla="*/ 1647578 w 2471367"/>
            <a:gd name="connsiteY3" fmla="*/ 0 h 1457332"/>
            <a:gd name="connsiteX4" fmla="*/ 0 w 2471367"/>
            <a:gd name="connsiteY4" fmla="*/ 990607 h 1457332"/>
            <a:gd name="connsiteX5" fmla="*/ 0 w 2471367"/>
            <a:gd name="connsiteY5" fmla="*/ 1447810 h 1457332"/>
            <a:gd name="connsiteX6" fmla="*/ 805506 w 2471367"/>
            <a:gd name="connsiteY6" fmla="*/ 1457332 h 1457332"/>
            <a:gd name="connsiteX0" fmla="*/ 805507 w 2471368"/>
            <a:gd name="connsiteY0" fmla="*/ 1457332 h 1457332"/>
            <a:gd name="connsiteX1" fmla="*/ 2471368 w 2471368"/>
            <a:gd name="connsiteY1" fmla="*/ 495303 h 1457332"/>
            <a:gd name="connsiteX2" fmla="*/ 2471368 w 2471368"/>
            <a:gd name="connsiteY2" fmla="*/ 0 h 1457332"/>
            <a:gd name="connsiteX3" fmla="*/ 1647579 w 2471368"/>
            <a:gd name="connsiteY3" fmla="*/ 0 h 1457332"/>
            <a:gd name="connsiteX4" fmla="*/ 1 w 2471368"/>
            <a:gd name="connsiteY4" fmla="*/ 990607 h 1457332"/>
            <a:gd name="connsiteX5" fmla="*/ 0 w 2471368"/>
            <a:gd name="connsiteY5" fmla="*/ 1409710 h 1457332"/>
            <a:gd name="connsiteX6" fmla="*/ 805507 w 2471368"/>
            <a:gd name="connsiteY6" fmla="*/ 1457332 h 1457332"/>
            <a:gd name="connsiteX0" fmla="*/ 805506 w 2471367"/>
            <a:gd name="connsiteY0" fmla="*/ 1457332 h 1457332"/>
            <a:gd name="connsiteX1" fmla="*/ 2471367 w 2471367"/>
            <a:gd name="connsiteY1" fmla="*/ 495303 h 1457332"/>
            <a:gd name="connsiteX2" fmla="*/ 2471367 w 2471367"/>
            <a:gd name="connsiteY2" fmla="*/ 0 h 1457332"/>
            <a:gd name="connsiteX3" fmla="*/ 1647578 w 2471367"/>
            <a:gd name="connsiteY3" fmla="*/ 0 h 1457332"/>
            <a:gd name="connsiteX4" fmla="*/ 0 w 2471367"/>
            <a:gd name="connsiteY4" fmla="*/ 990607 h 1457332"/>
            <a:gd name="connsiteX5" fmla="*/ 0 w 2471367"/>
            <a:gd name="connsiteY5" fmla="*/ 1447810 h 1457332"/>
            <a:gd name="connsiteX6" fmla="*/ 805506 w 2471367"/>
            <a:gd name="connsiteY6" fmla="*/ 1457332 h 1457332"/>
            <a:gd name="connsiteX0" fmla="*/ 823788 w 2471367"/>
            <a:gd name="connsiteY0" fmla="*/ 1447810 h 1447810"/>
            <a:gd name="connsiteX1" fmla="*/ 2471367 w 2471367"/>
            <a:gd name="connsiteY1" fmla="*/ 495303 h 1447810"/>
            <a:gd name="connsiteX2" fmla="*/ 2471367 w 2471367"/>
            <a:gd name="connsiteY2" fmla="*/ 0 h 1447810"/>
            <a:gd name="connsiteX3" fmla="*/ 1647578 w 2471367"/>
            <a:gd name="connsiteY3" fmla="*/ 0 h 1447810"/>
            <a:gd name="connsiteX4" fmla="*/ 0 w 2471367"/>
            <a:gd name="connsiteY4" fmla="*/ 990607 h 1447810"/>
            <a:gd name="connsiteX5" fmla="*/ 0 w 2471367"/>
            <a:gd name="connsiteY5" fmla="*/ 1447810 h 1447810"/>
            <a:gd name="connsiteX6" fmla="*/ 823788 w 2471367"/>
            <a:gd name="connsiteY6" fmla="*/ 1447810 h 1447810"/>
            <a:gd name="connsiteX0" fmla="*/ 823788 w 2471367"/>
            <a:gd name="connsiteY0" fmla="*/ 1409710 h 1447810"/>
            <a:gd name="connsiteX1" fmla="*/ 2471367 w 2471367"/>
            <a:gd name="connsiteY1" fmla="*/ 495303 h 1447810"/>
            <a:gd name="connsiteX2" fmla="*/ 2471367 w 2471367"/>
            <a:gd name="connsiteY2" fmla="*/ 0 h 1447810"/>
            <a:gd name="connsiteX3" fmla="*/ 1647578 w 2471367"/>
            <a:gd name="connsiteY3" fmla="*/ 0 h 1447810"/>
            <a:gd name="connsiteX4" fmla="*/ 0 w 2471367"/>
            <a:gd name="connsiteY4" fmla="*/ 990607 h 1447810"/>
            <a:gd name="connsiteX5" fmla="*/ 0 w 2471367"/>
            <a:gd name="connsiteY5" fmla="*/ 1447810 h 1447810"/>
            <a:gd name="connsiteX6" fmla="*/ 823788 w 2471367"/>
            <a:gd name="connsiteY6" fmla="*/ 1409710 h 1447810"/>
            <a:gd name="connsiteX0" fmla="*/ 782599 w 2471367"/>
            <a:gd name="connsiteY0" fmla="*/ 1447810 h 1447810"/>
            <a:gd name="connsiteX1" fmla="*/ 2471367 w 2471367"/>
            <a:gd name="connsiteY1" fmla="*/ 495303 h 1447810"/>
            <a:gd name="connsiteX2" fmla="*/ 2471367 w 2471367"/>
            <a:gd name="connsiteY2" fmla="*/ 0 h 1447810"/>
            <a:gd name="connsiteX3" fmla="*/ 1647578 w 2471367"/>
            <a:gd name="connsiteY3" fmla="*/ 0 h 1447810"/>
            <a:gd name="connsiteX4" fmla="*/ 0 w 2471367"/>
            <a:gd name="connsiteY4" fmla="*/ 990607 h 1447810"/>
            <a:gd name="connsiteX5" fmla="*/ 0 w 2471367"/>
            <a:gd name="connsiteY5" fmla="*/ 1447810 h 1447810"/>
            <a:gd name="connsiteX6" fmla="*/ 782599 w 2471367"/>
            <a:gd name="connsiteY6" fmla="*/ 1447810 h 1447810"/>
            <a:gd name="connsiteX0" fmla="*/ 782599 w 2471367"/>
            <a:gd name="connsiteY0" fmla="*/ 1447810 h 1447810"/>
            <a:gd name="connsiteX1" fmla="*/ 2471366 w 2471367"/>
            <a:gd name="connsiteY1" fmla="*/ 457203 h 1447810"/>
            <a:gd name="connsiteX2" fmla="*/ 2471367 w 2471367"/>
            <a:gd name="connsiteY2" fmla="*/ 0 h 1447810"/>
            <a:gd name="connsiteX3" fmla="*/ 1647578 w 2471367"/>
            <a:gd name="connsiteY3" fmla="*/ 0 h 1447810"/>
            <a:gd name="connsiteX4" fmla="*/ 0 w 2471367"/>
            <a:gd name="connsiteY4" fmla="*/ 990607 h 1447810"/>
            <a:gd name="connsiteX5" fmla="*/ 0 w 2471367"/>
            <a:gd name="connsiteY5" fmla="*/ 1447810 h 1447810"/>
            <a:gd name="connsiteX6" fmla="*/ 782599 w 2471367"/>
            <a:gd name="connsiteY6" fmla="*/ 1447810 h 1447810"/>
            <a:gd name="connsiteX0" fmla="*/ 782600 w 2471368"/>
            <a:gd name="connsiteY0" fmla="*/ 1447810 h 1447810"/>
            <a:gd name="connsiteX1" fmla="*/ 2471367 w 2471368"/>
            <a:gd name="connsiteY1" fmla="*/ 457203 h 1447810"/>
            <a:gd name="connsiteX2" fmla="*/ 2471368 w 2471368"/>
            <a:gd name="connsiteY2" fmla="*/ 0 h 1447810"/>
            <a:gd name="connsiteX3" fmla="*/ 1647579 w 2471368"/>
            <a:gd name="connsiteY3" fmla="*/ 0 h 1447810"/>
            <a:gd name="connsiteX4" fmla="*/ 0 w 2471368"/>
            <a:gd name="connsiteY4" fmla="*/ 975045 h 1447810"/>
            <a:gd name="connsiteX5" fmla="*/ 1 w 2471368"/>
            <a:gd name="connsiteY5" fmla="*/ 1447810 h 1447810"/>
            <a:gd name="connsiteX6" fmla="*/ 782600 w 2471368"/>
            <a:gd name="connsiteY6" fmla="*/ 1447810 h 1447810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  <a:cxn ang="0">
              <a:pos x="connsiteX5" y="connsiteY5"/>
            </a:cxn>
            <a:cxn ang="0">
              <a:pos x="connsiteX6" y="connsiteY6"/>
            </a:cxn>
          </a:cxnLst>
          <a:rect l="l" t="t" r="r" b="b"/>
          <a:pathLst>
            <a:path w="2471368" h="1447810">
              <a:moveTo>
                <a:pt x="782600" y="1447810"/>
              </a:moveTo>
              <a:lnTo>
                <a:pt x="2471367" y="457203"/>
              </a:lnTo>
              <a:cubicBezTo>
                <a:pt x="2471367" y="304802"/>
                <a:pt x="2471368" y="152401"/>
                <a:pt x="2471368" y="0"/>
              </a:cubicBezTo>
              <a:lnTo>
                <a:pt x="1647579" y="0"/>
              </a:lnTo>
              <a:lnTo>
                <a:pt x="0" y="975045"/>
              </a:lnTo>
              <a:cubicBezTo>
                <a:pt x="0" y="1132633"/>
                <a:pt x="1" y="1290222"/>
                <a:pt x="1" y="1447810"/>
              </a:cubicBezTo>
              <a:lnTo>
                <a:pt x="782600" y="1447810"/>
              </a:lnTo>
              <a:close/>
            </a:path>
          </a:pathLst>
        </a:custGeom>
        <a:solidFill xmlns:a="http://schemas.openxmlformats.org/drawingml/2006/main">
          <a:schemeClr val="tx2">
            <a:lumMod val="60000"/>
            <a:lumOff val="40000"/>
          </a:scheme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0.51111</cdr:x>
      <cdr:y>0.87043</cdr:y>
    </cdr:from>
    <cdr:to>
      <cdr:x>0.60278</cdr:x>
      <cdr:y>0.98006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1752592" y="2495551"/>
          <a:ext cx="314337" cy="3143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3200" dirty="0"/>
            <a:t>t</a:t>
          </a:r>
        </a:p>
      </cdr:txBody>
    </cdr:sp>
  </cdr:relSizeAnchor>
  <cdr:relSizeAnchor xmlns:cdr="http://schemas.openxmlformats.org/drawingml/2006/chartDrawing">
    <cdr:from>
      <cdr:x>0.07407</cdr:x>
      <cdr:y>0.40407</cdr:y>
    </cdr:from>
    <cdr:to>
      <cdr:x>0.1213</cdr:x>
      <cdr:y>0.5107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609600" y="1828800"/>
          <a:ext cx="388629" cy="4826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3200" dirty="0"/>
            <a:t>t</a:t>
          </a:r>
        </a:p>
      </cdr:txBody>
    </cdr:sp>
  </cdr:relSizeAnchor>
  <cdr:relSizeAnchor xmlns:cdr="http://schemas.openxmlformats.org/drawingml/2006/chartDrawing">
    <cdr:from>
      <cdr:x>0.5463</cdr:x>
      <cdr:y>0.05051</cdr:y>
    </cdr:from>
    <cdr:to>
      <cdr:x>0.9537</cdr:x>
      <cdr:y>0.45458</cdr:y>
    </cdr:to>
    <cdr:sp macro="" textlink="">
      <cdr:nvSpPr>
        <cdr:cNvPr id="4" name="Rectangle 3"/>
        <cdr:cNvSpPr/>
      </cdr:nvSpPr>
      <cdr:spPr>
        <a:xfrm xmlns:a="http://schemas.openxmlformats.org/drawingml/2006/main">
          <a:off x="4495800" y="228600"/>
          <a:ext cx="3352800" cy="182880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>
            <a:lumMod val="40000"/>
            <a:lumOff val="60000"/>
          </a:scheme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0.2963</cdr:x>
      <cdr:y>0.03367</cdr:y>
    </cdr:from>
    <cdr:to>
      <cdr:x>0.97222</cdr:x>
      <cdr:y>0.69028</cdr:y>
    </cdr:to>
    <cdr:sp macro="" textlink="">
      <cdr:nvSpPr>
        <cdr:cNvPr id="2" name="Right Triangle 1"/>
        <cdr:cNvSpPr/>
      </cdr:nvSpPr>
      <cdr:spPr>
        <a:xfrm xmlns:a="http://schemas.openxmlformats.org/drawingml/2006/main" flipV="1">
          <a:off x="2438400" y="152400"/>
          <a:ext cx="5562600" cy="2971800"/>
        </a:xfrm>
        <a:prstGeom xmlns:a="http://schemas.openxmlformats.org/drawingml/2006/main" prst="rtTriangle">
          <a:avLst/>
        </a:prstGeom>
        <a:solidFill xmlns:a="http://schemas.openxmlformats.org/drawingml/2006/main">
          <a:schemeClr val="accent1">
            <a:lumMod val="40000"/>
            <a:lumOff val="60000"/>
            <a:alpha val="69000"/>
          </a:scheme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0.61458</cdr:x>
      <cdr:y>0.46875</cdr:y>
    </cdr:from>
    <cdr:to>
      <cdr:x>0.72708</cdr:x>
      <cdr:y>0.58333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809875" y="1285875"/>
          <a:ext cx="514350" cy="3143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3200" dirty="0"/>
            <a:t>y = x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0.52778</cdr:x>
      <cdr:y>0.10102</cdr:y>
    </cdr:from>
    <cdr:to>
      <cdr:x>0.64028</cdr:x>
      <cdr:y>0.2156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343400" y="457200"/>
          <a:ext cx="925830" cy="51858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3200" dirty="0"/>
            <a:t>y = x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4E9E57-B026-4B5A-B3E8-8A48562FE2B8}" type="datetimeFigureOut">
              <a:rPr lang="en-US" smtClean="0"/>
              <a:pPr/>
              <a:t>3/31/2016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995F4E-C860-47AA-8D4E-D983800C9E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4822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2440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2126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9033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3/31/2016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3/31/2016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3/31/2016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3/31/2016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3/31/2016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3/31/2016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3/31/2016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3/31/2016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3/31/2016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3/31/2016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3/31/2016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665B9-8681-4F57-B28C-8200AC9C629D}" type="datetimeFigureOut">
              <a:rPr lang="en-US" smtClean="0"/>
              <a:pPr/>
              <a:t>3/31/2016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3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</a:t>
            </a:r>
            <a:r>
              <a:rPr lang="en-US" dirty="0" smtClean="0"/>
              <a:t>25: </a:t>
            </a:r>
            <a:r>
              <a:rPr lang="en-US" dirty="0" smtClean="0"/>
              <a:t>Joint Densities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19850" y="6136370"/>
            <a:ext cx="6211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http://www.alexfb.com/cgi-bin/twiki/view/PtPhysics/WebHome</a:t>
            </a:r>
          </a:p>
        </p:txBody>
      </p:sp>
      <p:pic>
        <p:nvPicPr>
          <p:cNvPr id="86018" name="Picture 2" descr="eignphasesum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6879" y="1143000"/>
            <a:ext cx="6477000" cy="4857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1219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4 (class)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pPr marL="0" lvl="3" indent="0">
                  <a:buNone/>
                </a:pPr>
                <a:r>
                  <a:rPr lang="en-US" sz="3200" dirty="0" smtClean="0"/>
                  <a:t>Suppose a random variables </a:t>
                </a:r>
                <a:r>
                  <a:rPr lang="en-US" sz="3200" dirty="0"/>
                  <a:t>X </a:t>
                </a:r>
                <a:r>
                  <a:rPr lang="en-US" sz="3200" dirty="0" smtClean="0"/>
                  <a:t>and Y have </a:t>
                </a:r>
                <a:r>
                  <a:rPr lang="en-US" sz="3200" dirty="0"/>
                  <a:t>a </a:t>
                </a:r>
                <a:r>
                  <a:rPr lang="en-US" sz="3200" dirty="0" smtClean="0"/>
                  <a:t>joint density </a:t>
                </a:r>
                <a:r>
                  <a:rPr lang="en-US" sz="3200" dirty="0"/>
                  <a:t>given by: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𝑌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0&lt;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,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𝑦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&lt;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𝑒𝑙𝑠𝑒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  <a:p>
                <a:pPr marL="514350" indent="-514350">
                  <a:buAutoNum type="alphaLcParenR"/>
                </a:pPr>
                <a:r>
                  <a:rPr lang="en-US" dirty="0" smtClean="0"/>
                  <a:t>Verify that this is a valid joint density.</a:t>
                </a:r>
              </a:p>
              <a:p>
                <a:pPr marL="514350" indent="-514350">
                  <a:buAutoNum type="alphaLcParenR"/>
                </a:pPr>
                <a:r>
                  <a:rPr lang="en-US" dirty="0" smtClean="0"/>
                  <a:t>Find the joint CDF.</a:t>
                </a:r>
              </a:p>
              <a:p>
                <a:pPr marL="514350" indent="-514350">
                  <a:buAutoNum type="alphaLcParenR"/>
                </a:pPr>
                <a:r>
                  <a:rPr lang="en-US" dirty="0" smtClean="0"/>
                  <a:t>From the joint CDF calculated in a), determine the density (which should be what is given above).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78" t="-26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99918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Example: Marginal density (class)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6172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A bank operates both a drive-up facility and a walk-up window. On a randomly selected day, let X = the proportion of time that the drive-up facility is in use (at least one customer is being served or waiting to be served) and Y = the proportion of time that the walk-up window is in use. The joint PDF is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a) What is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X</a:t>
            </a:r>
            <a:r>
              <a:rPr lang="en-US" dirty="0" smtClean="0"/>
              <a:t>(x)?</a:t>
            </a:r>
          </a:p>
          <a:p>
            <a:pPr>
              <a:buNone/>
            </a:pPr>
            <a:r>
              <a:rPr lang="en-US" dirty="0" smtClean="0"/>
              <a:t>b) What is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Y</a:t>
            </a:r>
            <a:r>
              <a:rPr lang="en-US" dirty="0" smtClean="0"/>
              <a:t>(y)?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990600" y="3962400"/>
          <a:ext cx="6489700" cy="163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34" name="Equation" r:id="rId3" imgW="6489360" imgH="1638000" progId="Equation.DSMT4">
                  <p:embed/>
                </p:oleObj>
              </mc:Choice>
              <mc:Fallback>
                <p:oleObj name="Equation" r:id="rId3" imgW="6489360" imgH="1638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962400"/>
                        <a:ext cx="6489700" cy="163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9177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Example: Marginal density (homework)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61722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A nut company markets cans of deluxe mixed nuts containing almonds, cashews and peanuts. Suppose the net weight of each can is exactly 1 lb, but the weight contribution of each type of nut is random. Because the three weights sum to 1, a joint probability model for any two gives all necessary information about the weight of the third type. Let X = the weight of almonds in a selected can and Y = the weight of cashews. The joint PDF is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a) What is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X</a:t>
            </a:r>
            <a:r>
              <a:rPr lang="en-US" dirty="0" smtClean="0"/>
              <a:t>(x)?</a:t>
            </a:r>
          </a:p>
          <a:p>
            <a:pPr>
              <a:buNone/>
            </a:pPr>
            <a:r>
              <a:rPr lang="en-US" dirty="0" smtClean="0"/>
              <a:t>b) What is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Y</a:t>
            </a:r>
            <a:r>
              <a:rPr lang="en-US" dirty="0" smtClean="0"/>
              <a:t>(y)?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838200" y="4495800"/>
          <a:ext cx="7302500" cy="115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58" name="Equation" r:id="rId3" imgW="7302240" imgH="1155600" progId="Equation.DSMT4">
                  <p:embed/>
                </p:oleObj>
              </mc:Choice>
              <mc:Fallback>
                <p:oleObj name="Equation" r:id="rId3" imgW="7302240" imgH="1155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4495800"/>
                        <a:ext cx="7302500" cy="1155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11935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</a:t>
            </a:r>
            <a:r>
              <a:rPr lang="en-US" dirty="0" smtClean="0"/>
              <a:t>26: </a:t>
            </a:r>
            <a:r>
              <a:rPr lang="en-US" dirty="0" smtClean="0"/>
              <a:t>Independent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tabLst>
                <a:tab pos="514350" algn="l"/>
              </a:tabLst>
            </a:pPr>
            <a:r>
              <a:rPr lang="en-US" dirty="0" smtClean="0"/>
              <a:t>Why’s everything got to be so intense with me?</a:t>
            </a:r>
          </a:p>
          <a:p>
            <a:pPr marL="0" indent="0">
              <a:buNone/>
              <a:tabLst>
                <a:tab pos="514350" algn="l"/>
              </a:tabLst>
            </a:pPr>
            <a:r>
              <a:rPr lang="en-US" dirty="0"/>
              <a:t>	</a:t>
            </a:r>
            <a:r>
              <a:rPr lang="en-US" dirty="0" smtClean="0"/>
              <a:t>I’m trying to handle all this unpredictability</a:t>
            </a:r>
          </a:p>
          <a:p>
            <a:pPr marL="0" indent="0">
              <a:buNone/>
              <a:tabLst>
                <a:tab pos="514350" algn="l"/>
              </a:tabLst>
            </a:pPr>
            <a:r>
              <a:rPr lang="en-US" dirty="0"/>
              <a:t>	</a:t>
            </a:r>
            <a:r>
              <a:rPr lang="en-US" dirty="0" smtClean="0"/>
              <a:t>In all probability</a:t>
            </a:r>
          </a:p>
          <a:p>
            <a:pPr marL="0" indent="0">
              <a:buNone/>
            </a:pPr>
            <a:r>
              <a:rPr lang="en-US" sz="2800" i="1" dirty="0" smtClean="0"/>
              <a:t>-- Long Shot, sung by Kelly Clarkson, from the album All I ever Wanted; song written by Katy Perry, Glen Ballard, Matt </a:t>
            </a:r>
            <a:r>
              <a:rPr lang="en-US" sz="2800" i="1" dirty="0" err="1" smtClean="0"/>
              <a:t>Thiessen</a:t>
            </a: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34147164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Example: </a:t>
            </a:r>
            <a:r>
              <a:rPr lang="en-US" dirty="0"/>
              <a:t>Independent R.V.</a:t>
            </a:r>
            <a:r>
              <a:rPr lang="en-US" dirty="0" smtClean="0"/>
              <a:t>’s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914400"/>
                <a:ext cx="9144000" cy="6172200"/>
              </a:xfrm>
            </p:spPr>
            <p:txBody>
              <a:bodyPr>
                <a:normAutofit lnSpcReduction="10000"/>
              </a:bodyPr>
              <a:lstStyle/>
              <a:p>
                <a:pPr>
                  <a:buNone/>
                </a:pPr>
                <a:r>
                  <a:rPr lang="en-US" dirty="0" smtClean="0"/>
                  <a:t>A bank operates both a drive-up facility and a walk-up window. On a randomly selected day, let X = the proportion of time that the drive-up facility is in use (at least one customer is being served or waiting to be served) and Y = the proportion of time that the walk-up window is in use. The joint PDF is</a:t>
                </a:r>
              </a:p>
              <a:p>
                <a:pPr>
                  <a:buNone/>
                </a:pPr>
                <a:endParaRPr lang="en-US" dirty="0" smtClean="0"/>
              </a:p>
              <a:p>
                <a:pPr>
                  <a:buNone/>
                </a:pPr>
                <a:endParaRPr lang="en-US" dirty="0" smtClean="0"/>
              </a:p>
              <a:p>
                <a:pPr>
                  <a:buNone/>
                </a:pPr>
                <a:endParaRPr lang="en-US" dirty="0" smtClean="0"/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 smtClean="0"/>
              </a:p>
              <a:p>
                <a:pPr>
                  <a:buNone/>
                </a:pPr>
                <a:r>
                  <a:rPr lang="en-US" dirty="0" smtClean="0"/>
                  <a:t>Are X and Y independent?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914400"/>
                <a:ext cx="9144000" cy="6172200"/>
              </a:xfrm>
              <a:blipFill rotWithShape="0">
                <a:blip r:embed="rId3"/>
                <a:stretch>
                  <a:fillRect l="-1667" t="-2073" r="-19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555262"/>
              </p:ext>
            </p:extLst>
          </p:nvPr>
        </p:nvGraphicFramePr>
        <p:xfrm>
          <a:off x="990600" y="3581400"/>
          <a:ext cx="6489700" cy="163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098" name="Equation" r:id="rId4" imgW="6489360" imgH="1638000" progId="Equation.DSMT4">
                  <p:embed/>
                </p:oleObj>
              </mc:Choice>
              <mc:Fallback>
                <p:oleObj name="Equation" r:id="rId4" imgW="6489360" imgH="1638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581400"/>
                        <a:ext cx="6489700" cy="163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5862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Independence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Consider two electrical components, A and B, with respective lifetimes X and </a:t>
            </a:r>
            <a:r>
              <a:rPr lang="en-US" dirty="0" smtClean="0"/>
              <a:t>Y with marginal shown densities below which are independent of each other. </a:t>
            </a:r>
            <a:endParaRPr lang="en-US" dirty="0"/>
          </a:p>
          <a:p>
            <a:pPr>
              <a:buNone/>
            </a:pPr>
            <a:r>
              <a:rPr lang="en-US" dirty="0"/>
              <a:t>			</a:t>
            </a:r>
            <a:r>
              <a:rPr lang="en-US" dirty="0" err="1" smtClean="0"/>
              <a:t>f</a:t>
            </a:r>
            <a:r>
              <a:rPr lang="en-US" baseline="-25000" dirty="0" err="1" smtClean="0"/>
              <a:t>X</a:t>
            </a:r>
            <a:r>
              <a:rPr lang="en-US" dirty="0" smtClean="0"/>
              <a:t>(x) </a:t>
            </a:r>
            <a:r>
              <a:rPr lang="en-US" dirty="0"/>
              <a:t>= </a:t>
            </a:r>
            <a:r>
              <a:rPr lang="en-US" dirty="0" smtClean="0"/>
              <a:t>2e</a:t>
            </a:r>
            <a:r>
              <a:rPr lang="en-US" baseline="30000" dirty="0" smtClean="0"/>
              <a:t>-2x</a:t>
            </a:r>
            <a:r>
              <a:rPr lang="en-US" dirty="0" smtClean="0"/>
              <a:t>, x </a:t>
            </a:r>
            <a:r>
              <a:rPr lang="en-US" dirty="0"/>
              <a:t>&gt; </a:t>
            </a:r>
            <a:r>
              <a:rPr lang="en-US" dirty="0" smtClean="0"/>
              <a:t>0,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Y</a:t>
            </a:r>
            <a:r>
              <a:rPr lang="en-US" dirty="0" smtClean="0"/>
              <a:t>(y</a:t>
            </a:r>
            <a:r>
              <a:rPr lang="en-US" dirty="0"/>
              <a:t>) = </a:t>
            </a:r>
            <a:r>
              <a:rPr lang="en-US" dirty="0" smtClean="0"/>
              <a:t>5e</a:t>
            </a:r>
            <a:r>
              <a:rPr lang="en-US" baseline="30000" dirty="0" smtClean="0"/>
              <a:t>-5y</a:t>
            </a:r>
            <a:r>
              <a:rPr lang="en-US" dirty="0" smtClean="0"/>
              <a:t>, y </a:t>
            </a:r>
            <a:r>
              <a:rPr lang="en-US" dirty="0"/>
              <a:t>&gt; 0</a:t>
            </a:r>
          </a:p>
          <a:p>
            <a:pPr>
              <a:buNone/>
            </a:pPr>
            <a:r>
              <a:rPr lang="en-US" dirty="0"/>
              <a:t>	and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X</a:t>
            </a:r>
            <a:r>
              <a:rPr lang="en-US" dirty="0" smtClean="0"/>
              <a:t>(x) = </a:t>
            </a:r>
            <a:r>
              <a:rPr lang="en-US" dirty="0" err="1" smtClean="0"/>
              <a:t>f</a:t>
            </a:r>
            <a:r>
              <a:rPr lang="en-US" baseline="-25000" dirty="0" err="1"/>
              <a:t>Y</a:t>
            </a:r>
            <a:r>
              <a:rPr lang="en-US" dirty="0" smtClean="0"/>
              <a:t>(y) = </a:t>
            </a:r>
            <a:r>
              <a:rPr lang="en-US" dirty="0"/>
              <a:t>0 otherwise.</a:t>
            </a:r>
          </a:p>
          <a:p>
            <a:pPr>
              <a:buNone/>
            </a:pPr>
            <a:r>
              <a:rPr lang="en-US" dirty="0" smtClean="0"/>
              <a:t>What is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X,Y</a:t>
            </a:r>
            <a:r>
              <a:rPr lang="en-US" dirty="0" smtClean="0"/>
              <a:t>(</a:t>
            </a:r>
            <a:r>
              <a:rPr lang="en-US" dirty="0" err="1" smtClean="0"/>
              <a:t>x,y</a:t>
            </a:r>
            <a:r>
              <a:rPr lang="en-US" dirty="0" smtClean="0"/>
              <a:t>)?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28140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52400" y="0"/>
            <a:ext cx="9296400" cy="914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Example: Independent R.V.’s (homework)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59436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A nut company markets cans of deluxe mixed nuts containing almonds, cashews and peanuts. Suppose the net weight of each can is exactly 1 lb, but the weight contribution of each type of nut is random. Because the three weights sum to 1, a joint probability model for any two gives all necessary information about the weight of the third type. Let X = the weight of almonds in a selected can and Y = the weight of cashews. The joint PDF is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Are X and Y independent?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3803739"/>
              </p:ext>
            </p:extLst>
          </p:nvPr>
        </p:nvGraphicFramePr>
        <p:xfrm>
          <a:off x="685800" y="4724400"/>
          <a:ext cx="7302500" cy="115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082" name="Equation" r:id="rId3" imgW="7302240" imgH="1155600" progId="Equation.DSMT4">
                  <p:embed/>
                </p:oleObj>
              </mc:Choice>
              <mc:Fallback>
                <p:oleObj name="Equation" r:id="rId3" imgW="7302240" imgH="1155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4724400"/>
                        <a:ext cx="7302500" cy="1155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39086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Chapter </a:t>
            </a:r>
            <a:r>
              <a:rPr lang="en-US" dirty="0" smtClean="0"/>
              <a:t>27: </a:t>
            </a:r>
            <a:r>
              <a:rPr lang="en-US" dirty="0" smtClean="0"/>
              <a:t>Conditional Distributions</a:t>
            </a:r>
            <a:endParaRPr lang="en-US" dirty="0"/>
          </a:p>
        </p:txBody>
      </p:sp>
      <p:pic>
        <p:nvPicPr>
          <p:cNvPr id="90116" name="Picture 4" descr="https://p.gr-assets.com/540x540/fit/hostedimages/1386148530/7300857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53062"/>
            <a:ext cx="4462530" cy="2450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0118" name="Picture 6" descr="https://p.gr-assets.com/540x540/fit/hostedimages/1380392555/755639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1417638"/>
            <a:ext cx="3429000" cy="2415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431164" y="4143454"/>
            <a:ext cx="628167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Q : What is </a:t>
            </a:r>
            <a:r>
              <a:rPr lang="en-US" sz="3200" dirty="0" smtClean="0"/>
              <a:t>conditional </a:t>
            </a:r>
            <a:r>
              <a:rPr lang="en-US" sz="3200" dirty="0"/>
              <a:t>probability?</a:t>
            </a:r>
            <a:br>
              <a:rPr lang="en-US" sz="3200" dirty="0"/>
            </a:br>
            <a:r>
              <a:rPr lang="en-US" sz="3200" dirty="0"/>
              <a:t>A : maybe, maybe not.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17537" y="6116116"/>
            <a:ext cx="5908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http://www.goodreads.com/book/show/4914583-f-in-exams</a:t>
            </a:r>
          </a:p>
        </p:txBody>
      </p:sp>
    </p:spTree>
    <p:extLst>
      <p:ext uri="{BB962C8B-B14F-4D97-AF65-F5344CB8AC3E}">
        <p14:creationId xmlns:p14="http://schemas.microsoft.com/office/powerpoint/2010/main" val="266188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50"/>
            <a:ext cx="8229600" cy="1143000"/>
          </a:xfrm>
        </p:spPr>
        <p:txBody>
          <a:bodyPr/>
          <a:lstStyle/>
          <a:p>
            <a:r>
              <a:rPr lang="en-US" dirty="0"/>
              <a:t>Example: Conditional PDF (class)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2400" y="990600"/>
                <a:ext cx="8991600" cy="5715000"/>
              </a:xfrm>
            </p:spPr>
            <p:txBody>
              <a:bodyPr>
                <a:normAutofit lnSpcReduction="10000"/>
              </a:bodyPr>
              <a:lstStyle/>
              <a:p>
                <a:pPr marL="0" lvl="3" indent="0">
                  <a:buNone/>
                </a:pPr>
                <a:r>
                  <a:rPr lang="en-US" sz="3200" dirty="0" smtClean="0"/>
                  <a:t>Suppose a random variables </a:t>
                </a:r>
                <a:r>
                  <a:rPr lang="en-US" sz="3200" dirty="0"/>
                  <a:t>X </a:t>
                </a:r>
                <a:r>
                  <a:rPr lang="en-US" sz="3200" dirty="0" smtClean="0"/>
                  <a:t>and Y have </a:t>
                </a:r>
                <a:r>
                  <a:rPr lang="en-US" sz="3200" dirty="0"/>
                  <a:t>a </a:t>
                </a:r>
                <a:r>
                  <a:rPr lang="en-US" sz="3200" dirty="0" smtClean="0"/>
                  <a:t>joint density </a:t>
                </a:r>
                <a:r>
                  <a:rPr lang="en-US" sz="3200" dirty="0"/>
                  <a:t>given by: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𝑌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0&lt;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,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𝑦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&lt;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𝑒𝑙𝑠𝑒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  <a:p>
                <a:pPr marL="514350" indent="-514350">
                  <a:buAutoNum type="alphaLcParenR"/>
                </a:pPr>
                <a:r>
                  <a:rPr lang="en-US" dirty="0"/>
                  <a:t>Calculate the conditional density of X</a:t>
                </a:r>
                <a:r>
                  <a:rPr lang="en-US" dirty="0" smtClean="0"/>
                  <a:t> </a:t>
                </a:r>
                <a:r>
                  <a:rPr lang="en-US" dirty="0"/>
                  <a:t>when </a:t>
                </a:r>
                <a:r>
                  <a:rPr lang="en-US" dirty="0" smtClean="0"/>
                  <a:t>Y </a:t>
                </a:r>
                <a:r>
                  <a:rPr lang="en-US" dirty="0"/>
                  <a:t>= y</a:t>
                </a:r>
                <a:r>
                  <a:rPr lang="en-US" dirty="0" smtClean="0"/>
                  <a:t> where 0 &lt; y &lt; 1.</a:t>
                </a:r>
                <a:endParaRPr lang="en-US" dirty="0"/>
              </a:p>
              <a:p>
                <a:pPr marL="514350" indent="-514350">
                  <a:buAutoNum type="alphaLcParenR"/>
                </a:pPr>
                <a:r>
                  <a:rPr lang="en-US" dirty="0"/>
                  <a:t>Verify that this function is a density.</a:t>
                </a:r>
              </a:p>
              <a:p>
                <a:pPr marL="514350" indent="-514350">
                  <a:buAutoNum type="alphaLcParenR"/>
                </a:pPr>
                <a:r>
                  <a:rPr lang="en-US" dirty="0"/>
                  <a:t>What is the conditional probability that </a:t>
                </a:r>
                <a:r>
                  <a:rPr lang="en-US" dirty="0" smtClean="0"/>
                  <a:t>X </a:t>
                </a:r>
                <a:r>
                  <a:rPr lang="en-US" dirty="0"/>
                  <a:t>is between -1 and </a:t>
                </a:r>
                <a:r>
                  <a:rPr lang="en-US" dirty="0" smtClean="0"/>
                  <a:t>0.5 </a:t>
                </a:r>
                <a:r>
                  <a:rPr lang="en-US" dirty="0"/>
                  <a:t>when we know that </a:t>
                </a:r>
                <a:r>
                  <a:rPr lang="en-US" dirty="0" smtClean="0"/>
                  <a:t>Y </a:t>
                </a:r>
                <a:r>
                  <a:rPr lang="en-US" dirty="0"/>
                  <a:t>= </a:t>
                </a:r>
                <a:r>
                  <a:rPr lang="en-US" dirty="0" smtClean="0"/>
                  <a:t>0.6.</a:t>
                </a:r>
                <a:endParaRPr lang="en-US" dirty="0"/>
              </a:p>
              <a:p>
                <a:pPr marL="514350" indent="-514350">
                  <a:buAutoNum type="alphaLcParenR"/>
                </a:pPr>
                <a:r>
                  <a:rPr lang="en-US" dirty="0"/>
                  <a:t>Are X and Y independent? (Show using conditional densities.)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990600"/>
                <a:ext cx="8991600" cy="5715000"/>
              </a:xfrm>
              <a:blipFill rotWithShape="0">
                <a:blip r:embed="rId2"/>
                <a:stretch>
                  <a:fillRect l="-1763" t="-2241" b="-1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27825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Probability for two continuous </a:t>
            </a:r>
            <a:r>
              <a:rPr lang="en-US" dirty="0" err="1" smtClean="0"/>
              <a:t>r.v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1447800"/>
            <a:ext cx="3352800" cy="3974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57200" y="5867400"/>
            <a:ext cx="65048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http://tutorial.math.lamar.edu/Classes/CalcIII/DoubleIntegrals.aspx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1064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 1 (class)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A man invites his fiancée to a fine hotel for a Sunday brunch. They decide to meet in the lobby of the hotel between 11:30 am and 12 noon. If they arrive a random times during this period, what is the probability that they will meet within 10 minutes? (Hint: do this geometrically)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672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FPF (Cont)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219200"/>
          <a:ext cx="8458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59376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 2 (class)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Consider two electrical components, A and B, with respective lifetimes X and Y. Assume that a joint PDF of X and Y is</a:t>
            </a:r>
          </a:p>
          <a:p>
            <a:pPr>
              <a:buNone/>
            </a:pPr>
            <a:r>
              <a:rPr lang="en-US" dirty="0" smtClean="0"/>
              <a:t>			</a:t>
            </a:r>
            <a:r>
              <a:rPr lang="en-US" dirty="0" err="1" smtClean="0"/>
              <a:t>f</a:t>
            </a:r>
            <a:r>
              <a:rPr lang="en-US" baseline="-25000" dirty="0" err="1" smtClean="0"/>
              <a:t>X,Y</a:t>
            </a:r>
            <a:r>
              <a:rPr lang="en-US" dirty="0" smtClean="0"/>
              <a:t>(</a:t>
            </a:r>
            <a:r>
              <a:rPr lang="en-US" dirty="0" err="1" smtClean="0"/>
              <a:t>x,y</a:t>
            </a:r>
            <a:r>
              <a:rPr lang="en-US" dirty="0" smtClean="0"/>
              <a:t>) = 10e</a:t>
            </a:r>
            <a:r>
              <a:rPr lang="en-US" baseline="30000" dirty="0" smtClean="0"/>
              <a:t>-(2x+5y)</a:t>
            </a:r>
            <a:r>
              <a:rPr lang="en-US" dirty="0" smtClean="0"/>
              <a:t>, x, y &gt; 0</a:t>
            </a:r>
          </a:p>
          <a:p>
            <a:pPr>
              <a:buNone/>
            </a:pPr>
            <a:r>
              <a:rPr lang="en-US" dirty="0" smtClean="0"/>
              <a:t>	and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X,Y</a:t>
            </a:r>
            <a:r>
              <a:rPr lang="en-US" dirty="0" smtClean="0"/>
              <a:t>(</a:t>
            </a:r>
            <a:r>
              <a:rPr lang="en-US" dirty="0" err="1" smtClean="0"/>
              <a:t>x,y</a:t>
            </a:r>
            <a:r>
              <a:rPr lang="en-US" dirty="0" smtClean="0"/>
              <a:t>) = 0 otherwise.</a:t>
            </a:r>
          </a:p>
          <a:p>
            <a:pPr marL="0" indent="0">
              <a:buNone/>
            </a:pPr>
            <a:r>
              <a:rPr lang="en-US" dirty="0" smtClean="0"/>
              <a:t>a) Verify that this is a legitimate density.</a:t>
            </a:r>
          </a:p>
          <a:p>
            <a:pPr marL="400050" indent="-400050">
              <a:buNone/>
            </a:pPr>
            <a:r>
              <a:rPr lang="en-US" dirty="0" smtClean="0"/>
              <a:t>b) What is the probability that A lasts less than 2 and B lasts less than 3?</a:t>
            </a:r>
          </a:p>
          <a:p>
            <a:pPr marL="400050" indent="-400050">
              <a:buNone/>
            </a:pPr>
            <a:r>
              <a:rPr lang="en-US" dirty="0" smtClean="0"/>
              <a:t>c) Determine the joint CDF.</a:t>
            </a:r>
          </a:p>
          <a:p>
            <a:pPr>
              <a:buNone/>
            </a:pPr>
            <a:r>
              <a:rPr lang="en-US" dirty="0" smtClean="0"/>
              <a:t>d) Determine the probability that both components are functioning at time t.</a:t>
            </a:r>
          </a:p>
          <a:p>
            <a:pPr>
              <a:buNone/>
            </a:pPr>
            <a:r>
              <a:rPr lang="en-US" dirty="0" smtClean="0"/>
              <a:t>e) Determine the probability that A is the first to fail.</a:t>
            </a:r>
          </a:p>
          <a:p>
            <a:pPr>
              <a:buNone/>
            </a:pPr>
            <a:r>
              <a:rPr lang="en-US" dirty="0" smtClean="0"/>
              <a:t>f) Determine the probability that B is the first to fail.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498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2d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5334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18842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30450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ight Triangle 5"/>
          <p:cNvSpPr/>
          <p:nvPr/>
        </p:nvSpPr>
        <p:spPr>
          <a:xfrm flipV="1">
            <a:off x="2895600" y="1828800"/>
            <a:ext cx="5562552" cy="2971793"/>
          </a:xfrm>
          <a:prstGeom prst="rtTriangle">
            <a:avLst/>
          </a:prstGeom>
          <a:solidFill>
            <a:schemeClr val="accent4">
              <a:lumMod val="60000"/>
              <a:lumOff val="40000"/>
              <a:alpha val="69000"/>
            </a:schemeClr>
          </a:solidFill>
          <a:ln>
            <a:noFill/>
          </a:ln>
          <a:scene3d>
            <a:camera prst="orthographicFront">
              <a:rot lat="1080000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385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3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lvl="3" indent="0">
                  <a:buNone/>
                </a:pPr>
                <a:r>
                  <a:rPr lang="en-US" sz="3200" dirty="0" smtClean="0"/>
                  <a:t>Suppose a random variables </a:t>
                </a:r>
                <a:r>
                  <a:rPr lang="en-US" sz="3200" dirty="0"/>
                  <a:t>X </a:t>
                </a:r>
                <a:r>
                  <a:rPr lang="en-US" sz="3200" dirty="0" smtClean="0"/>
                  <a:t>and Y have </a:t>
                </a:r>
                <a:r>
                  <a:rPr lang="en-US" sz="3200" dirty="0"/>
                  <a:t>a </a:t>
                </a:r>
                <a:r>
                  <a:rPr lang="en-US" sz="3200" dirty="0" smtClean="0"/>
                  <a:t>joint density </a:t>
                </a:r>
                <a:r>
                  <a:rPr lang="en-US" sz="3200" dirty="0"/>
                  <a:t>given by: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𝑌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𝑥𝑦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0&lt;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,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𝑦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&lt;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𝑒𝑙𝑠𝑒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Find the constant k so that this function is a valid density.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752" r="-19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38340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3901</TotalTime>
  <Words>620</Words>
  <Application>Microsoft Office PowerPoint</Application>
  <PresentationFormat>On-screen Show (4:3)</PresentationFormat>
  <Paragraphs>82</Paragraphs>
  <Slides>18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Cambria Math</vt:lpstr>
      <vt:lpstr>Office Theme</vt:lpstr>
      <vt:lpstr>Equation</vt:lpstr>
      <vt:lpstr>Chapter 25: Joint Densities</vt:lpstr>
      <vt:lpstr>Probability for two continuous r.v.</vt:lpstr>
      <vt:lpstr>Example 1 (class)</vt:lpstr>
      <vt:lpstr>Example: FPF (Cont)</vt:lpstr>
      <vt:lpstr>Example 2 (class)</vt:lpstr>
      <vt:lpstr>Example 2d</vt:lpstr>
      <vt:lpstr>Example 2e</vt:lpstr>
      <vt:lpstr>Example 2e</vt:lpstr>
      <vt:lpstr>Example 3</vt:lpstr>
      <vt:lpstr>Example 4 (class)</vt:lpstr>
      <vt:lpstr>Example: Marginal density (class)</vt:lpstr>
      <vt:lpstr>Example: Marginal density (homework)</vt:lpstr>
      <vt:lpstr>Chapter 26: Independent</vt:lpstr>
      <vt:lpstr>Example: Independent R.V.’s</vt:lpstr>
      <vt:lpstr>Example: Independence</vt:lpstr>
      <vt:lpstr>Example: Independent R.V.’s (homework)</vt:lpstr>
      <vt:lpstr>Chapter 27: Conditional Distributions</vt:lpstr>
      <vt:lpstr>Example: Conditional PDF (class)</vt:lpstr>
    </vt:vector>
  </TitlesOfParts>
  <Company>Purdue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Proposition 1.1 De Moargan’s Laws</dc:title>
  <dc:creator>lfindsen</dc:creator>
  <cp:lastModifiedBy>Leonore Anne Findsen</cp:lastModifiedBy>
  <cp:revision>330</cp:revision>
  <dcterms:created xsi:type="dcterms:W3CDTF">2010-01-11T21:36:57Z</dcterms:created>
  <dcterms:modified xsi:type="dcterms:W3CDTF">2016-03-31T19:31:24Z</dcterms:modified>
</cp:coreProperties>
</file>