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312" r:id="rId3"/>
    <p:sldId id="321" r:id="rId4"/>
    <p:sldId id="320" r:id="rId5"/>
    <p:sldId id="325" r:id="rId6"/>
    <p:sldId id="326" r:id="rId7"/>
    <p:sldId id="327" r:id="rId8"/>
    <p:sldId id="322" r:id="rId9"/>
    <p:sldId id="328" r:id="rId10"/>
    <p:sldId id="329" r:id="rId11"/>
    <p:sldId id="330" r:id="rId12"/>
    <p:sldId id="284" r:id="rId13"/>
    <p:sldId id="33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E4E6"/>
    <a:srgbClr val="3304FA"/>
    <a:srgbClr val="517D21"/>
    <a:srgbClr val="0088EE"/>
    <a:srgbClr val="7C6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41" autoAdjust="0"/>
  </p:normalViewPr>
  <p:slideViewPr>
    <p:cSldViewPr>
      <p:cViewPr varScale="1">
        <p:scale>
          <a:sx n="80" d="100"/>
          <a:sy n="80" d="100"/>
        </p:scale>
        <p:origin x="6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0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Ex.1'!$A$4:$A$5</c:f>
              <c:numCache>
                <c:formatCode>General</c:formatCode>
                <c:ptCount val="2"/>
                <c:pt idx="0">
                  <c:v>-3</c:v>
                </c:pt>
                <c:pt idx="1">
                  <c:v>1</c:v>
                </c:pt>
              </c:numCache>
            </c:numRef>
          </c:xVal>
          <c:yVal>
            <c:numRef>
              <c:f>'cont. Ex.1'!$B$4:$B$5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f(x)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Ex.1'!$A$6:$A$7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xVal>
          <c:yVal>
            <c:numRef>
              <c:f>'cont. Ex.1'!$B$6:$B$7</c:f>
              <c:numCache>
                <c:formatCode>General</c:formatCode>
                <c:ptCount val="2"/>
                <c:pt idx="0">
                  <c:v>0.20833333333333331</c:v>
                </c:pt>
                <c:pt idx="1">
                  <c:v>0.45833333333333331</c:v>
                </c:pt>
              </c:numCache>
            </c:numRef>
          </c:yVal>
          <c:smooth val="1"/>
        </c:ser>
        <c:ser>
          <c:idx val="2"/>
          <c:order val="2"/>
          <c:tx>
            <c:v>1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Ex.1'!$A$8:$A$9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xVal>
          <c:yVal>
            <c:numRef>
              <c:f>'cont. Ex.1'!$B$8:$B$9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53696"/>
        <c:axId val="199654256"/>
      </c:scatterChart>
      <c:valAx>
        <c:axId val="199653696"/>
        <c:scaling>
          <c:orientation val="minMax"/>
          <c:max val="5"/>
          <c:min val="-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4256"/>
        <c:crosses val="autoZero"/>
        <c:crossBetween val="midCat"/>
        <c:majorUnit val="1"/>
      </c:valAx>
      <c:valAx>
        <c:axId val="199654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36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'cont. Ex.1'!$E$3</c:f>
              <c:strCache>
                <c:ptCount val="1"/>
                <c:pt idx="0">
                  <c:v>F(x)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'cont. Ex.1'!$D$4:$D$39</c:f>
              <c:numCache>
                <c:formatCode>General</c:formatCode>
                <c:ptCount val="36"/>
                <c:pt idx="0">
                  <c:v>-3</c:v>
                </c:pt>
                <c:pt idx="1">
                  <c:v>1</c:v>
                </c:pt>
                <c:pt idx="2">
                  <c:v>1.03</c:v>
                </c:pt>
                <c:pt idx="3">
                  <c:v>1.06</c:v>
                </c:pt>
                <c:pt idx="4">
                  <c:v>1.1000000000000001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  <c:pt idx="13">
                  <c:v>2.1</c:v>
                </c:pt>
                <c:pt idx="14">
                  <c:v>2.2000000000000002</c:v>
                </c:pt>
                <c:pt idx="15">
                  <c:v>2.2999999999999998</c:v>
                </c:pt>
                <c:pt idx="16">
                  <c:v>2.4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2.8</c:v>
                </c:pt>
                <c:pt idx="21">
                  <c:v>2.9</c:v>
                </c:pt>
                <c:pt idx="22">
                  <c:v>3</c:v>
                </c:pt>
                <c:pt idx="23">
                  <c:v>3.1</c:v>
                </c:pt>
                <c:pt idx="24">
                  <c:v>3.2</c:v>
                </c:pt>
                <c:pt idx="25">
                  <c:v>3.3</c:v>
                </c:pt>
                <c:pt idx="26">
                  <c:v>3.4</c:v>
                </c:pt>
                <c:pt idx="27">
                  <c:v>3.5</c:v>
                </c:pt>
                <c:pt idx="28">
                  <c:v>3.6</c:v>
                </c:pt>
                <c:pt idx="29">
                  <c:v>3.7</c:v>
                </c:pt>
                <c:pt idx="30">
                  <c:v>3.8</c:v>
                </c:pt>
                <c:pt idx="31">
                  <c:v>3.9</c:v>
                </c:pt>
                <c:pt idx="32">
                  <c:v>3.93</c:v>
                </c:pt>
                <c:pt idx="33">
                  <c:v>3.96</c:v>
                </c:pt>
                <c:pt idx="34">
                  <c:v>4</c:v>
                </c:pt>
                <c:pt idx="35">
                  <c:v>10</c:v>
                </c:pt>
              </c:numCache>
            </c:numRef>
          </c:xVal>
          <c:yVal>
            <c:numRef>
              <c:f>'cont. Ex.1'!$E$4:$E$39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6.2875000000000014E-3</c:v>
                </c:pt>
                <c:pt idx="3">
                  <c:v>1.2650000000000012E-2</c:v>
                </c:pt>
                <c:pt idx="4">
                  <c:v>2.1250000000000026E-2</c:v>
                </c:pt>
                <c:pt idx="5">
                  <c:v>6.6250000000000031E-2</c:v>
                </c:pt>
                <c:pt idx="6">
                  <c:v>8.9999999999999969E-2</c:v>
                </c:pt>
                <c:pt idx="7">
                  <c:v>0.11458333333333333</c:v>
                </c:pt>
                <c:pt idx="8">
                  <c:v>0.14000000000000004</c:v>
                </c:pt>
                <c:pt idx="9">
                  <c:v>0.16624999999999995</c:v>
                </c:pt>
                <c:pt idx="10">
                  <c:v>0.19333333333333336</c:v>
                </c:pt>
                <c:pt idx="11">
                  <c:v>0.22124999999999995</c:v>
                </c:pt>
                <c:pt idx="12">
                  <c:v>0.25</c:v>
                </c:pt>
                <c:pt idx="13">
                  <c:v>0.27958333333333335</c:v>
                </c:pt>
                <c:pt idx="14">
                  <c:v>0.31000000000000005</c:v>
                </c:pt>
                <c:pt idx="15">
                  <c:v>0.34124999999999989</c:v>
                </c:pt>
                <c:pt idx="16">
                  <c:v>0.37333333333333329</c:v>
                </c:pt>
                <c:pt idx="17">
                  <c:v>0.40625</c:v>
                </c:pt>
                <c:pt idx="18">
                  <c:v>0.44000000000000006</c:v>
                </c:pt>
                <c:pt idx="19">
                  <c:v>0.47458333333333341</c:v>
                </c:pt>
                <c:pt idx="20">
                  <c:v>0.5099999999999999</c:v>
                </c:pt>
                <c:pt idx="21">
                  <c:v>0.5462499999999999</c:v>
                </c:pt>
                <c:pt idx="22">
                  <c:v>0.58333333333333326</c:v>
                </c:pt>
                <c:pt idx="23">
                  <c:v>0.62125000000000008</c:v>
                </c:pt>
                <c:pt idx="24">
                  <c:v>0.66000000000000014</c:v>
                </c:pt>
                <c:pt idx="25">
                  <c:v>0.69958333333333322</c:v>
                </c:pt>
                <c:pt idx="26">
                  <c:v>0.73999999999999988</c:v>
                </c:pt>
                <c:pt idx="27">
                  <c:v>0.78125</c:v>
                </c:pt>
                <c:pt idx="28">
                  <c:v>0.82333333333333336</c:v>
                </c:pt>
                <c:pt idx="29">
                  <c:v>0.86625000000000008</c:v>
                </c:pt>
                <c:pt idx="30">
                  <c:v>0.90999999999999981</c:v>
                </c:pt>
                <c:pt idx="31">
                  <c:v>0.95458333333333312</c:v>
                </c:pt>
                <c:pt idx="32">
                  <c:v>0.96812083333333343</c:v>
                </c:pt>
                <c:pt idx="33">
                  <c:v>0.98173333333333324</c:v>
                </c:pt>
                <c:pt idx="34">
                  <c:v>1</c:v>
                </c:pt>
                <c:pt idx="3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56496"/>
        <c:axId val="199657056"/>
      </c:scatterChart>
      <c:valAx>
        <c:axId val="199656496"/>
        <c:scaling>
          <c:orientation val="minMax"/>
          <c:max val="5"/>
          <c:min val="-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7056"/>
        <c:crosses val="autoZero"/>
        <c:crossBetween val="midCat"/>
        <c:majorUnit val="1"/>
      </c:valAx>
      <c:valAx>
        <c:axId val="1996570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564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&lt;0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 4'!$A$7:$A$8</c:f>
              <c:numCache>
                <c:formatCode>General</c:formatCode>
                <c:ptCount val="2"/>
                <c:pt idx="0">
                  <c:v>-3</c:v>
                </c:pt>
                <c:pt idx="1">
                  <c:v>0</c:v>
                </c:pt>
              </c:numCache>
            </c:numRef>
          </c:xVal>
          <c:yVal>
            <c:numRef>
              <c:f>'Cont. Ex. 4'!$B$7:$B$8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0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 4'!$A$9:$A$10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'Cont. Ex. 4'!$B$9:$B$10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</c:ser>
        <c:ser>
          <c:idx val="2"/>
          <c:order val="2"/>
          <c:tx>
            <c:v>1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 4'!$A$11:$A$12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xVal>
          <c:yVal>
            <c:numRef>
              <c:f>'Cont. Ex. 4'!$B$11:$B$12</c:f>
              <c:numCache>
                <c:formatCode>General</c:formatCode>
                <c:ptCount val="2"/>
                <c:pt idx="0">
                  <c:v>0.16666666666666666</c:v>
                </c:pt>
                <c:pt idx="1">
                  <c:v>0.16666666666666666</c:v>
                </c:pt>
              </c:numCache>
            </c:numRef>
          </c:yVal>
          <c:smooth val="0"/>
        </c:ser>
        <c:ser>
          <c:idx val="3"/>
          <c:order val="3"/>
          <c:tx>
            <c:v>&gt;4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'Cont. Ex. 4'!$A$13:$A$14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xVal>
          <c:yVal>
            <c:numRef>
              <c:f>'Cont. Ex. 4'!$B$13:$B$14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26560"/>
        <c:axId val="203227120"/>
      </c:scatterChart>
      <c:valAx>
        <c:axId val="203226560"/>
        <c:scaling>
          <c:orientation val="minMax"/>
          <c:max val="5"/>
          <c:min val="-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7120"/>
        <c:crosses val="autoZero"/>
        <c:crossBetween val="midCat"/>
        <c:majorUnit val="1"/>
      </c:valAx>
      <c:valAx>
        <c:axId val="203227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65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'Cont. Ex. 4'!$E$6</c:f>
              <c:strCache>
                <c:ptCount val="1"/>
                <c:pt idx="0">
                  <c:v>F(x)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'Cont. Ex. 4'!$D$7:$D$14</c:f>
              <c:numCache>
                <c:formatCode>General</c:formatCode>
                <c:ptCount val="8"/>
                <c:pt idx="0">
                  <c:v>-3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10</c:v>
                </c:pt>
              </c:numCache>
            </c:numRef>
          </c:xVal>
          <c:yVal>
            <c:numRef>
              <c:f>'Cont. Ex. 4'!$E$7:$E$14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29360"/>
        <c:axId val="203229920"/>
      </c:scatterChart>
      <c:valAx>
        <c:axId val="203229360"/>
        <c:scaling>
          <c:orientation val="minMax"/>
          <c:max val="5"/>
          <c:min val="-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9920"/>
        <c:crosses val="autoZero"/>
        <c:crossBetween val="midCat"/>
        <c:majorUnit val="1"/>
      </c:valAx>
      <c:valAx>
        <c:axId val="203229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293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0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Pt>
            <c:idx val="2"/>
            <c:marker>
              <c:symbol val="circle"/>
              <c:size val="8"/>
            </c:marker>
            <c:bubble3D val="0"/>
          </c:dPt>
          <c:xVal>
            <c:numRef>
              <c:f>'ch.8.2 3'!$A$1:$C$1</c:f>
              <c:numCache>
                <c:formatCode>General</c:formatCode>
                <c:ptCount val="3"/>
                <c:pt idx="0">
                  <c:v>-5</c:v>
                </c:pt>
                <c:pt idx="1">
                  <c:v>0</c:v>
                </c:pt>
                <c:pt idx="2">
                  <c:v>3</c:v>
                </c:pt>
              </c:numCache>
            </c:numRef>
          </c:xVal>
          <c:yVal>
            <c:numRef>
              <c:f>'ch.8.2 3'!$A$2:$C$2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0.75</c:v>
                </c:pt>
              </c:numCache>
            </c:numRef>
          </c:yVal>
          <c:smooth val="0"/>
        </c:ser>
        <c:ser>
          <c:idx val="4"/>
          <c:order val="1"/>
          <c:tx>
            <c:v>4</c:v>
          </c:tx>
          <c:spPr>
            <a:ln>
              <a:solidFill>
                <a:srgbClr val="8AE4E6"/>
              </a:solidFill>
            </a:ln>
          </c:spPr>
          <c:marker>
            <c:symbol val="circle"/>
            <c:size val="7"/>
            <c:spPr>
              <a:solidFill>
                <a:srgbClr val="8AE4E6"/>
              </a:solidFill>
              <a:ln>
                <a:solidFill>
                  <a:srgbClr val="8AE4E6"/>
                </a:solidFill>
              </a:ln>
            </c:spPr>
          </c:marker>
          <c:dPt>
            <c:idx val="0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c:spPr>
            </c:marker>
            <c:bubble3D val="0"/>
            <c:spPr>
              <a:ln>
                <a:solidFill>
                  <a:srgbClr val="7030A0"/>
                </a:solidFill>
              </a:ln>
            </c:spPr>
          </c:dPt>
          <c:dPt>
            <c:idx val="1"/>
            <c:marker>
              <c:symbol val="none"/>
            </c:marker>
            <c:bubble3D val="0"/>
            <c:spPr>
              <a:ln>
                <a:solidFill>
                  <a:srgbClr val="7030A0"/>
                </a:solidFill>
              </a:ln>
            </c:spPr>
          </c:dPt>
          <c:xVal>
            <c:numRef>
              <c:f>'ch.8.2 3'!$D$1:$E$1</c:f>
              <c:numCache>
                <c:formatCode>General</c:formatCode>
                <c:ptCount val="2"/>
                <c:pt idx="0">
                  <c:v>3</c:v>
                </c:pt>
                <c:pt idx="1">
                  <c:v>4.5</c:v>
                </c:pt>
              </c:numCache>
            </c:numRef>
          </c:xVal>
          <c:yVal>
            <c:numRef>
              <c:f>'ch.8.2 3'!$D$2:$E$2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32720"/>
        <c:axId val="203233280"/>
      </c:scatterChart>
      <c:valAx>
        <c:axId val="203232720"/>
        <c:scaling>
          <c:orientation val="minMax"/>
          <c:max val="4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3233280"/>
        <c:crosses val="autoZero"/>
        <c:crossBetween val="midCat"/>
      </c:valAx>
      <c:valAx>
        <c:axId val="20323328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3232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V: Continuous Random Variables</a:t>
            </a:r>
            <a:endParaRPr lang="en-US" dirty="0"/>
          </a:p>
        </p:txBody>
      </p:sp>
      <p:pic>
        <p:nvPicPr>
          <p:cNvPr id="8" name="Picture 2" descr="http://rchsbowman.files.wordpress.com/2009/01/010309-1504-statistics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4" y="1147293"/>
            <a:ext cx="7315200" cy="48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2040" y="6058737"/>
            <a:ext cx="6416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rchsbowman.wordpress.com/2009/11/29</a:t>
            </a:r>
          </a:p>
          <a:p>
            <a:r>
              <a:rPr lang="en-US" dirty="0" smtClean="0"/>
              <a:t>/</a:t>
            </a:r>
            <a:r>
              <a:rPr lang="en-US" dirty="0"/>
              <a:t>statistics-notes-%E2%80%93-properties-of-normal-distribution-2/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15000"/>
              </a:xfrm>
            </p:spPr>
            <p:txBody>
              <a:bodyPr>
                <a:normAutofit/>
              </a:bodyPr>
              <a:lstStyle/>
              <a:p>
                <a:pPr marL="0" lvl="3" indent="0">
                  <a:buNone/>
                </a:pPr>
                <a:r>
                  <a:rPr lang="en-US" sz="3200" dirty="0"/>
                  <a:t>Suppose a random variable X has the following density: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Find the CDF.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Graph the density.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Graph the CDF.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15000"/>
              </a:xfrm>
              <a:blipFill rotWithShape="0">
                <a:blip r:embed="rId2"/>
                <a:stretch>
                  <a:fillRect l="-1926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"/>
            <a:ext cx="8229600" cy="1143000"/>
          </a:xfrm>
        </p:spPr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905768"/>
              </p:ext>
            </p:extLst>
          </p:nvPr>
        </p:nvGraphicFramePr>
        <p:xfrm>
          <a:off x="76200" y="914400"/>
          <a:ext cx="480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704227"/>
              </p:ext>
            </p:extLst>
          </p:nvPr>
        </p:nvGraphicFramePr>
        <p:xfrm>
          <a:off x="4191000" y="3200400"/>
          <a:ext cx="4800600" cy="365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85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Mixed R.V. – 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 denote a number selected at random from the interval (0,4), and let Y = min(X,3). </a:t>
            </a:r>
          </a:p>
          <a:p>
            <a:pPr>
              <a:buNone/>
            </a:pPr>
            <a:r>
              <a:rPr lang="en-US" dirty="0" smtClean="0"/>
              <a:t>Obtain the CDF of the random variable 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6429"/>
              </p:ext>
            </p:extLst>
          </p:nvPr>
        </p:nvGraphicFramePr>
        <p:xfrm>
          <a:off x="1219200" y="2819400"/>
          <a:ext cx="6248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26894"/>
            <a:ext cx="8229600" cy="1143000"/>
          </a:xfrm>
        </p:spPr>
        <p:txBody>
          <a:bodyPr/>
          <a:lstStyle/>
          <a:p>
            <a:r>
              <a:rPr lang="en-US" dirty="0" smtClean="0"/>
              <a:t>Example: percentile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x be a continuous random variable with density: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What is the 99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percentile?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What is the median?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  <a:blipFill rotWithShape="0">
                <a:blip r:embed="rId2"/>
                <a:stretch>
                  <a:fillRect l="-192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03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24: Probability Density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6377" y="6019800"/>
            <a:ext cx="6807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divisbyzero.com/2009/12/02</a:t>
            </a:r>
          </a:p>
          <a:p>
            <a:r>
              <a:rPr lang="en-US" dirty="0" smtClean="0"/>
              <a:t>/</a:t>
            </a:r>
            <a:r>
              <a:rPr lang="en-US" dirty="0"/>
              <a:t>an-applet-illustrating-a-continuous-nowhere-differentiable-function//</a:t>
            </a:r>
          </a:p>
        </p:txBody>
      </p:sp>
      <p:pic>
        <p:nvPicPr>
          <p:cNvPr id="87042" name="Picture 2" descr="http://divisbyzero.files.wordpress.com/2009/12/picture-3.pn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94" y="1116106"/>
            <a:ext cx="6400800" cy="4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Discrete vs. Continuous (Examples)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91375"/>
              </p:ext>
            </p:extLst>
          </p:nvPr>
        </p:nvGraphicFramePr>
        <p:xfrm>
          <a:off x="118782" y="1600200"/>
          <a:ext cx="8951259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8030"/>
                <a:gridCol w="4323229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Discrete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Continuous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5377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Counting: defects, hits, die values, coin heads/tails, people, card arrangements, trials until success, etc.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Lifetimes, waiting times, height, weight, length, proportions, areas, volumes, physical quantities, etc.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7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 mass vs.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970258"/>
                  </p:ext>
                </p:extLst>
              </p:nvPr>
            </p:nvGraphicFramePr>
            <p:xfrm>
              <a:off x="96370" y="1143000"/>
              <a:ext cx="8951259" cy="544067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01831"/>
                    <a:gridCol w="5049428"/>
                  </a:tblGrid>
                  <a:tr h="990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Mass (probability mass function, PMF)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Density (probability density function, PDF)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53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 ≤ </a:t>
                          </a:r>
                          <a:r>
                            <a:rPr lang="en-US" sz="3200" dirty="0" err="1" smtClean="0"/>
                            <a:t>p</a:t>
                          </a:r>
                          <a:r>
                            <a:rPr lang="en-US" sz="3200" baseline="-25000" dirty="0" err="1" smtClean="0"/>
                            <a:t>X</a:t>
                          </a:r>
                          <a:r>
                            <a:rPr lang="en-US" sz="3200" baseline="0" dirty="0" smtClean="0"/>
                            <a:t>(x) </a:t>
                          </a:r>
                          <a:r>
                            <a:rPr lang="en-US" sz="3200" dirty="0" smtClean="0"/>
                            <a:t>≤ 1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0 ≤ </a:t>
                          </a:r>
                          <a:r>
                            <a:rPr lang="en-US" sz="3200" dirty="0" err="1" smtClean="0"/>
                            <a:t>f</a:t>
                          </a:r>
                          <a:r>
                            <a:rPr lang="en-US" sz="3200" baseline="-25000" dirty="0" err="1" smtClean="0"/>
                            <a:t>X</a:t>
                          </a:r>
                          <a:r>
                            <a:rPr lang="en-US" sz="3200" baseline="0" dirty="0" smtClean="0"/>
                            <a:t>(x)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</a:tr>
                  <a:tr h="11838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1346390"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P(0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2)</a:t>
                          </a:r>
                          <a:r>
                            <a:rPr lang="en-US" sz="3200" baseline="0" dirty="0" smtClean="0"/>
                            <a:t> = P(X = 0) + P(X = 1) + P(X = 2)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≤2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11734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P(X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3) ≠ P(X &lt; 3) 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when P(X = 3) ≠ 0</a:t>
                          </a:r>
                          <a:r>
                            <a:rPr lang="en-US" sz="3200" baseline="0" dirty="0" smtClean="0"/>
                            <a:t> 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P(X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3) = P(X &lt; 3)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since P(X = 3) = 0 always</a:t>
                          </a:r>
                          <a:r>
                            <a:rPr lang="en-US" sz="3200" baseline="0" dirty="0" smtClean="0"/>
                            <a:t> 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4970258"/>
                  </p:ext>
                </p:extLst>
              </p:nvPr>
            </p:nvGraphicFramePr>
            <p:xfrm>
              <a:off x="96370" y="1143000"/>
              <a:ext cx="8951259" cy="544067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901831"/>
                    <a:gridCol w="5049428"/>
                  </a:tblGrid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Mass (probability mass function, PMF)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Density (probability density function, PDF)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 ≤ </a:t>
                          </a:r>
                          <a:r>
                            <a:rPr lang="en-US" sz="3200" dirty="0" err="1" smtClean="0"/>
                            <a:t>p</a:t>
                          </a:r>
                          <a:r>
                            <a:rPr lang="en-US" sz="3200" baseline="-25000" dirty="0" err="1" smtClean="0"/>
                            <a:t>X</a:t>
                          </a:r>
                          <a:r>
                            <a:rPr lang="en-US" sz="3200" baseline="0" dirty="0" smtClean="0"/>
                            <a:t>(x) </a:t>
                          </a:r>
                          <a:r>
                            <a:rPr lang="en-US" sz="3200" dirty="0" smtClean="0"/>
                            <a:t>≤ 1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0 ≤ </a:t>
                          </a:r>
                          <a:r>
                            <a:rPr lang="en-US" sz="3200" dirty="0" err="1" smtClean="0"/>
                            <a:t>f</a:t>
                          </a:r>
                          <a:r>
                            <a:rPr lang="en-US" sz="3200" baseline="-25000" dirty="0" err="1" smtClean="0"/>
                            <a:t>X</a:t>
                          </a:r>
                          <a:r>
                            <a:rPr lang="en-US" sz="3200" baseline="0" dirty="0" smtClean="0"/>
                            <a:t>(x)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</a:tr>
                  <a:tr h="1274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6" t="-134928" r="-129641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7443" t="-134928" r="-241" b="-205263"/>
                          </a:stretch>
                        </a:blipFill>
                      </a:tcPr>
                    </a:tc>
                  </a:tr>
                  <a:tr h="1346390"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P(0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2)</a:t>
                          </a:r>
                          <a:r>
                            <a:rPr lang="en-US" sz="3200" baseline="0" dirty="0" smtClean="0"/>
                            <a:t> = P(X = 0) + P(X = 1) + P(X = 2)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7443" t="-222172" r="-241" b="-94118"/>
                          </a:stretch>
                        </a:blipFill>
                      </a:tcPr>
                    </a:tc>
                  </a:tr>
                  <a:tr h="11734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P(X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3) ≠ P(X &lt; 3) 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when P(X = 3) ≠ 0</a:t>
                          </a:r>
                          <a:r>
                            <a:rPr lang="en-US" sz="3200" baseline="0" dirty="0" smtClean="0"/>
                            <a:t> 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P(X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dirty="0" smtClean="0"/>
                            <a:t>≤ 3) = P(X &lt; 3)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since P(X = 3) = 0 always</a:t>
                          </a:r>
                          <a:r>
                            <a:rPr lang="en-US" sz="3200" baseline="0" dirty="0" smtClean="0"/>
                            <a:t> </a:t>
                          </a:r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8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26894"/>
            <a:ext cx="8229600" cy="1143000"/>
          </a:xfrm>
        </p:spPr>
        <p:txBody>
          <a:bodyPr/>
          <a:lstStyle/>
          <a:p>
            <a:r>
              <a:rPr lang="en-US" dirty="0" smtClean="0"/>
              <a:t>Example 1 (class)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x be a continuous random variable with density: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What is P(0 ≤ X ≤ 3)?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Determine the CDF.</a:t>
                </a:r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en-US" dirty="0" smtClean="0"/>
                  <a:t>Graph the density.</a:t>
                </a:r>
              </a:p>
              <a:p>
                <a:pPr marL="514350" indent="-514350">
                  <a:buAutoNum type="alphaLcParenR" startAt="3"/>
                </a:pPr>
                <a:r>
                  <a:rPr lang="en-US" dirty="0" smtClean="0"/>
                  <a:t>Graph the CDF.</a:t>
                </a:r>
              </a:p>
              <a:p>
                <a:pPr marL="514350" indent="-514350">
                  <a:buFont typeface="+mj-lt"/>
                  <a:buAutoNum type="alphaLcParenR" startAt="5"/>
                </a:pPr>
                <a:r>
                  <a:rPr lang="en-US" dirty="0"/>
                  <a:t>Using the CDF, calculate </a:t>
                </a:r>
              </a:p>
              <a:p>
                <a:pPr marL="0" indent="0">
                  <a:buNone/>
                </a:pPr>
                <a:r>
                  <a:rPr lang="en-US" dirty="0"/>
                  <a:t>	P(0 ≤ X ≤ 3), P(2.5 ≤ X ≤ 3)</a:t>
                </a:r>
              </a:p>
              <a:p>
                <a:pPr marL="514350" indent="-514350">
                  <a:buAutoNum type="alphaLcParenR" startAt="4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867400"/>
              </a:xfrm>
              <a:blipFill rotWithShape="0">
                <a:blip r:embed="rId2"/>
                <a:stretch>
                  <a:fillRect l="-1926" t="-2183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021308"/>
              </p:ext>
            </p:extLst>
          </p:nvPr>
        </p:nvGraphicFramePr>
        <p:xfrm>
          <a:off x="10886" y="914400"/>
          <a:ext cx="5181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13992"/>
              </p:ext>
            </p:extLst>
          </p:nvPr>
        </p:nvGraphicFramePr>
        <p:xfrm>
          <a:off x="4343400" y="3352800"/>
          <a:ext cx="4572000" cy="349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4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3" indent="0">
                  <a:buNone/>
                </a:pPr>
                <a:r>
                  <a:rPr lang="en-US" sz="3200" dirty="0" smtClean="0"/>
                  <a:t>Let </a:t>
                </a:r>
                <a:r>
                  <a:rPr lang="en-US" sz="3200" dirty="0"/>
                  <a:t>X be a continuous function with CDF as </a:t>
                </a:r>
                <a:r>
                  <a:rPr lang="en-US" sz="3200" dirty="0" smtClean="0"/>
                  <a:t>follows</a:t>
                </a:r>
              </a:p>
              <a:p>
                <a:pPr marL="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1&lt;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lvl="3" indent="0">
                  <a:buNone/>
                </a:pPr>
                <a:r>
                  <a:rPr lang="en-US" sz="3200" dirty="0" smtClean="0"/>
                  <a:t>What is the density?</a:t>
                </a:r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3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 CDFs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944919"/>
                  </p:ext>
                </p:extLst>
              </p:nvPr>
            </p:nvGraphicFramePr>
            <p:xfrm>
              <a:off x="96370" y="1143000"/>
              <a:ext cx="8951260" cy="4648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32430"/>
                    <a:gridCol w="3702264"/>
                    <a:gridCol w="3516566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Discrete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Continuous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537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Function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07950" indent="-10795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 smtClean="0"/>
                        </a:p>
                      </a:txBody>
                      <a:tcPr>
                        <a:noFill/>
                      </a:tcPr>
                    </a:tc>
                  </a:tr>
                  <a:tr h="11838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graph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33363" indent="0" algn="l"/>
                          <a:r>
                            <a:rPr lang="en-US" sz="3200" dirty="0" smtClean="0"/>
                            <a:t>Step</a:t>
                          </a:r>
                          <a:r>
                            <a:rPr lang="en-US" sz="3200" baseline="0" dirty="0" smtClean="0"/>
                            <a:t> function with jumps of the same size as the mass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continuous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656590"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graph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Range: 0 ≤ X ≤ 1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Range: 0 ≤ X ≤ 1 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944919"/>
                  </p:ext>
                </p:extLst>
              </p:nvPr>
            </p:nvGraphicFramePr>
            <p:xfrm>
              <a:off x="96370" y="1143000"/>
              <a:ext cx="8951260" cy="4648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32430"/>
                    <a:gridCol w="3702264"/>
                    <a:gridCol w="3516566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Discrete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Continuous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17513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Function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039" t="-43554" r="-95230" b="-133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4939" t="-43554" r="-347" b="-133449"/>
                          </a:stretch>
                        </a:blipFill>
                      </a:tcPr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graph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33363" indent="0" algn="l"/>
                          <a:r>
                            <a:rPr lang="en-US" sz="3200" dirty="0" smtClean="0"/>
                            <a:t>Step</a:t>
                          </a:r>
                          <a:r>
                            <a:rPr lang="en-US" sz="3200" baseline="0" dirty="0" smtClean="0"/>
                            <a:t> function with jumps of the same size as the mass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continuous</a:t>
                          </a:r>
                          <a:endParaRPr lang="en-US" sz="3200" dirty="0"/>
                        </a:p>
                      </a:txBody>
                      <a:tcPr>
                        <a:noFill/>
                      </a:tcPr>
                    </a:tc>
                  </a:tr>
                  <a:tr h="656590"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graph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79388" marR="0" indent="-179388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Range: 0 ≤ X ≤ 1 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Range: 0 ≤ X ≤ 1 </a:t>
                          </a: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2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3" indent="0">
                  <a:buNone/>
                </a:pPr>
                <a:r>
                  <a:rPr lang="en-US" sz="3200" dirty="0"/>
                  <a:t>Suppose a random variable X has a density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Find the constant k so that this function is a valid density.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7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325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Part V: Continuous Random Variables</vt:lpstr>
      <vt:lpstr>Chapter 24: Probability Density Functions</vt:lpstr>
      <vt:lpstr>Comparison of Discrete vs. Continuous (Examples)</vt:lpstr>
      <vt:lpstr>Comparison of mass vs. density</vt:lpstr>
      <vt:lpstr>Example 1 (class)</vt:lpstr>
      <vt:lpstr>Example 1 (cont.)</vt:lpstr>
      <vt:lpstr>Example 2</vt:lpstr>
      <vt:lpstr>Comparison of CDFs</vt:lpstr>
      <vt:lpstr>Example 3</vt:lpstr>
      <vt:lpstr>Example 4</vt:lpstr>
      <vt:lpstr>Example 4 (cont.)</vt:lpstr>
      <vt:lpstr>Mixed R.V. – CDF</vt:lpstr>
      <vt:lpstr>Example: percentile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330</cp:revision>
  <dcterms:created xsi:type="dcterms:W3CDTF">2010-01-11T21:36:57Z</dcterms:created>
  <dcterms:modified xsi:type="dcterms:W3CDTF">2016-03-31T19:42:30Z</dcterms:modified>
</cp:coreProperties>
</file>