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73" r:id="rId2"/>
    <p:sldId id="295" r:id="rId3"/>
    <p:sldId id="262" r:id="rId4"/>
    <p:sldId id="263" r:id="rId5"/>
    <p:sldId id="264" r:id="rId6"/>
    <p:sldId id="287" r:id="rId7"/>
    <p:sldId id="291" r:id="rId8"/>
    <p:sldId id="271" r:id="rId9"/>
    <p:sldId id="292" r:id="rId10"/>
    <p:sldId id="266" r:id="rId11"/>
    <p:sldId id="296"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5353FF"/>
    <a:srgbClr val="FF6969"/>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7054" autoAdjust="0"/>
  </p:normalViewPr>
  <p:slideViewPr>
    <p:cSldViewPr>
      <p:cViewPr varScale="1">
        <p:scale>
          <a:sx n="79" d="100"/>
          <a:sy n="79" d="100"/>
        </p:scale>
        <p:origin x="126" y="18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638"/>
    </p:cViewPr>
  </p:sorterViewPr>
  <p:notesViewPr>
    <p:cSldViewPr>
      <p:cViewPr varScale="1">
        <p:scale>
          <a:sx n="48" d="100"/>
          <a:sy n="48" d="100"/>
        </p:scale>
        <p:origin x="-160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4E9E57-B026-4B5A-B3E8-8A48562FE2B8}" type="datetimeFigureOut">
              <a:rPr lang="en-US" smtClean="0"/>
              <a:pPr/>
              <a:t>2/3/2016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995F4E-C860-47AA-8D4E-D983800C9E2A}" type="slidenum">
              <a:rPr lang="en-US" smtClean="0"/>
              <a:pPr/>
              <a:t>‹#›</a:t>
            </a:fld>
            <a:endParaRPr lang="en-US"/>
          </a:p>
        </p:txBody>
      </p:sp>
    </p:spTree>
    <p:extLst>
      <p:ext uri="{BB962C8B-B14F-4D97-AF65-F5344CB8AC3E}">
        <p14:creationId xmlns:p14="http://schemas.microsoft.com/office/powerpoint/2010/main" val="3035492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8</a:t>
            </a:fld>
            <a:endParaRPr lang="en-US"/>
          </a:p>
        </p:txBody>
      </p:sp>
    </p:spTree>
    <p:extLst>
      <p:ext uri="{BB962C8B-B14F-4D97-AF65-F5344CB8AC3E}">
        <p14:creationId xmlns:p14="http://schemas.microsoft.com/office/powerpoint/2010/main" val="3105912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11</a:t>
            </a:fld>
            <a:endParaRPr lang="en-US"/>
          </a:p>
        </p:txBody>
      </p:sp>
    </p:spTree>
    <p:extLst>
      <p:ext uri="{BB962C8B-B14F-4D97-AF65-F5344CB8AC3E}">
        <p14:creationId xmlns:p14="http://schemas.microsoft.com/office/powerpoint/2010/main" val="18199517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40D3BA5-9A6B-447A-B25A-74AEA9FB4D5B}" type="datetime1">
              <a:rPr lang="en-US" smtClean="0"/>
              <a:t>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26092B-92CE-443D-AC8D-78A7B7D4FF60}" type="datetime1">
              <a:rPr lang="en-US" smtClean="0"/>
              <a:t>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DFEA31-5731-43B8-876A-8138E54CC9E9}" type="datetime1">
              <a:rPr lang="en-US" smtClean="0"/>
              <a:t>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C4C927-9DA1-4F99-9F94-C7EF6BE9CE9F}" type="datetime1">
              <a:rPr lang="en-US" smtClean="0"/>
              <a:t>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90E6B3-8606-4EBE-8A36-64B65D7429E5}" type="datetime1">
              <a:rPr lang="en-US" smtClean="0"/>
              <a:t>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D21E9E-DEC1-4DF2-B6CA-40C2134F138B}" type="datetime1">
              <a:rPr lang="en-US" smtClean="0"/>
              <a:t>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085A9D6-00B7-4256-860A-950336280794}" type="datetime1">
              <a:rPr lang="en-US" smtClean="0"/>
              <a:t>2/3/2016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0EF3FD-05E9-4260-AE5A-3C852967E4F9}" type="datetime1">
              <a:rPr lang="en-US" smtClean="0"/>
              <a:t>2/3/2016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9DAFC6-CCEC-40EA-B7BB-B0E11C5149C1}" type="datetime1">
              <a:rPr lang="en-US" smtClean="0"/>
              <a:t>2/3/2016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18EDC8-BD66-42BB-AC39-A1A7E2C222C9}" type="datetime1">
              <a:rPr lang="en-US" smtClean="0"/>
              <a:t>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D5EDC2-4BA2-44D1-8EAF-EBE7294529FF}" type="datetime1">
              <a:rPr lang="en-US" smtClean="0"/>
              <a:t>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A2A194-97A8-4D54-872A-70335E21F83E}" type="datetime1">
              <a:rPr lang="en-US" smtClean="0"/>
              <a:t>2/3/2016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5D01E0-4520-4710-81AB-3D8832D7391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Part 4: Counting</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2514600" y="1219200"/>
            <a:ext cx="3581400" cy="5282301"/>
          </a:xfrm>
          <a:prstGeom prst="rect">
            <a:avLst/>
          </a:prstGeom>
          <a:noFill/>
          <a:ln w="9525">
            <a:noFill/>
            <a:miter lim="800000"/>
            <a:headEnd/>
            <a:tailEnd/>
          </a:ln>
          <a:effectLst/>
        </p:spPr>
      </p:pic>
      <p:sp>
        <p:nvSpPr>
          <p:cNvPr id="6" name="TextBox 5"/>
          <p:cNvSpPr txBox="1"/>
          <p:nvPr/>
        </p:nvSpPr>
        <p:spPr>
          <a:xfrm>
            <a:off x="1828800" y="6488668"/>
            <a:ext cx="5475217" cy="400110"/>
          </a:xfrm>
          <a:prstGeom prst="rect">
            <a:avLst/>
          </a:prstGeom>
          <a:noFill/>
        </p:spPr>
        <p:txBody>
          <a:bodyPr wrap="none" rtlCol="0">
            <a:spAutoFit/>
          </a:bodyPr>
          <a:lstStyle/>
          <a:p>
            <a:r>
              <a:rPr lang="en-US" sz="2000" dirty="0" smtClean="0"/>
              <a:t>http://brownsharpie.courtneygibbons.org/?cat=22</a:t>
            </a:r>
            <a:endParaRPr lang="en-US" sz="2000" dirty="0"/>
          </a:p>
        </p:txBody>
      </p:sp>
      <p:cxnSp>
        <p:nvCxnSpPr>
          <p:cNvPr id="8" name="Straight Connector 7"/>
          <p:cNvCxnSpPr/>
          <p:nvPr/>
        </p:nvCxnSpPr>
        <p:spPr>
          <a:xfrm flipV="1">
            <a:off x="3505200" y="2895600"/>
            <a:ext cx="533400" cy="304800"/>
          </a:xfrm>
          <a:prstGeom prst="line">
            <a:avLst/>
          </a:prstGeom>
          <a:ln>
            <a:solidFill>
              <a:srgbClr val="0070C0"/>
            </a:solidFill>
          </a:ln>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3394845" y="2571690"/>
            <a:ext cx="872355" cy="400110"/>
          </a:xfrm>
          <a:prstGeom prst="rect">
            <a:avLst/>
          </a:prstGeom>
          <a:noFill/>
        </p:spPr>
        <p:txBody>
          <a:bodyPr wrap="none" rtlCol="0">
            <a:spAutoFit/>
          </a:bodyPr>
          <a:lstStyle/>
          <a:p>
            <a:r>
              <a:rPr lang="en-US" sz="2000" dirty="0" smtClean="0">
                <a:solidFill>
                  <a:srgbClr val="0070C0"/>
                </a:solidFill>
                <a:latin typeface="Lucida Calligraphy" pitchFamily="66" charset="0"/>
              </a:rPr>
              <a:t>High</a:t>
            </a:r>
            <a:endParaRPr lang="en-US" sz="2000" dirty="0">
              <a:solidFill>
                <a:srgbClr val="0070C0"/>
              </a:solidFill>
              <a:latin typeface="Lucida Calligraphy" pitchFamily="66" charset="0"/>
            </a:endParaRPr>
          </a:p>
        </p:txBody>
      </p:sp>
      <p:sp>
        <p:nvSpPr>
          <p:cNvPr id="2" name="Slide Number Placeholder 1"/>
          <p:cNvSpPr>
            <a:spLocks noGrp="1"/>
          </p:cNvSpPr>
          <p:nvPr>
            <p:ph type="sldNum" sz="quarter" idx="12"/>
          </p:nvPr>
        </p:nvSpPr>
        <p:spPr/>
        <p:txBody>
          <a:bodyPr/>
          <a:lstStyle/>
          <a:p>
            <a:fld id="{D85D01E0-4520-4710-81AB-3D8832D7391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normAutofit/>
          </a:bodyPr>
          <a:lstStyle/>
          <a:p>
            <a:r>
              <a:rPr lang="en-US" dirty="0" smtClean="0"/>
              <a:t>Ordered Partition: Example</a:t>
            </a:r>
            <a:endParaRPr lang="en-US" dirty="0"/>
          </a:p>
        </p:txBody>
      </p:sp>
      <p:sp>
        <p:nvSpPr>
          <p:cNvPr id="3" name="Content Placeholder 2"/>
          <p:cNvSpPr>
            <a:spLocks noGrp="1"/>
          </p:cNvSpPr>
          <p:nvPr>
            <p:ph idx="1"/>
          </p:nvPr>
        </p:nvSpPr>
        <p:spPr>
          <a:xfrm>
            <a:off x="228600" y="990600"/>
            <a:ext cx="8610600" cy="5867400"/>
          </a:xfrm>
        </p:spPr>
        <p:txBody>
          <a:bodyPr>
            <a:normAutofit/>
          </a:bodyPr>
          <a:lstStyle/>
          <a:p>
            <a:pPr marL="514350" indent="-514350">
              <a:buAutoNum type="alphaLcParenR"/>
            </a:pPr>
            <a:r>
              <a:rPr lang="en-US" dirty="0" smtClean="0"/>
              <a:t>List all of the possible ordered partitions of these 5 letters into two distinct groups of sizes 3 and 2.</a:t>
            </a:r>
          </a:p>
          <a:p>
            <a:pPr marL="514350" indent="-514350">
              <a:buAutoNum type="alphaLcParenR"/>
            </a:pPr>
            <a:endParaRPr lang="en-US" dirty="0" smtClean="0"/>
          </a:p>
          <a:p>
            <a:pPr marL="514350" indent="-514350">
              <a:buAutoNum type="alphaLcParenR"/>
            </a:pPr>
            <a:endParaRPr lang="en-US" dirty="0" smtClean="0"/>
          </a:p>
          <a:p>
            <a:pPr>
              <a:buNone/>
            </a:pPr>
            <a:r>
              <a:rPr lang="en-US" dirty="0" smtClean="0"/>
              <a:t>b) Use part (a) to determine the number of possible ordered partitions of the 5 letters into the two groups.</a:t>
            </a:r>
          </a:p>
          <a:p>
            <a:pPr>
              <a:buNone/>
            </a:pPr>
            <a:r>
              <a:rPr lang="en-US" dirty="0" smtClean="0"/>
              <a:t>c) Use the combinations rule and BCR to determine the number of possible ordered partitions of the 5 letters into the 2 groups.</a:t>
            </a:r>
          </a:p>
          <a:p>
            <a:pPr>
              <a:buNone/>
            </a:pPr>
            <a:endParaRPr lang="en-US" dirty="0" smtClean="0"/>
          </a:p>
        </p:txBody>
      </p:sp>
      <p:graphicFrame>
        <p:nvGraphicFramePr>
          <p:cNvPr id="4" name="Table 3"/>
          <p:cNvGraphicFramePr>
            <a:graphicFrameLocks noGrp="1"/>
          </p:cNvGraphicFramePr>
          <p:nvPr/>
        </p:nvGraphicFramePr>
        <p:xfrm>
          <a:off x="152400" y="2590800"/>
          <a:ext cx="8839201" cy="1158240"/>
        </p:xfrm>
        <a:graphic>
          <a:graphicData uri="http://schemas.openxmlformats.org/drawingml/2006/table">
            <a:tbl>
              <a:tblPr>
                <a:tableStyleId>{5C22544A-7EE6-4342-B048-85BDC9FD1C3A}</a:tableStyleId>
              </a:tblPr>
              <a:tblGrid>
                <a:gridCol w="1752601"/>
                <a:gridCol w="1752600"/>
                <a:gridCol w="1752600"/>
                <a:gridCol w="1752600"/>
                <a:gridCol w="1828800"/>
              </a:tblGrid>
              <a:tr h="370840">
                <a:tc>
                  <a:txBody>
                    <a:bodyPr/>
                    <a:lstStyle/>
                    <a:p>
                      <a:r>
                        <a:rPr lang="en-US" sz="3200" dirty="0" smtClean="0"/>
                        <a:t>{</a:t>
                      </a:r>
                      <a:r>
                        <a:rPr lang="en-US" sz="3200" dirty="0" err="1" smtClean="0"/>
                        <a:t>abc</a:t>
                      </a:r>
                      <a:r>
                        <a:rPr lang="en-US" sz="3200" dirty="0" smtClean="0"/>
                        <a:t>},{de}</a:t>
                      </a:r>
                      <a:endParaRPr lang="en-US" sz="3200" dirty="0"/>
                    </a:p>
                  </a:txBody>
                  <a:tcPr marL="45720" marR="45720"/>
                </a:tc>
                <a:tc>
                  <a:txBody>
                    <a:bodyPr/>
                    <a:lstStyle/>
                    <a:p>
                      <a:r>
                        <a:rPr lang="en-US" sz="3200" dirty="0" smtClean="0"/>
                        <a:t>{</a:t>
                      </a:r>
                      <a:r>
                        <a:rPr lang="en-US" sz="3200" dirty="0" err="1" smtClean="0"/>
                        <a:t>abd</a:t>
                      </a:r>
                      <a:r>
                        <a:rPr lang="en-US" sz="3200" dirty="0" smtClean="0"/>
                        <a:t>},{</a:t>
                      </a:r>
                      <a:r>
                        <a:rPr lang="en-US" sz="3200" dirty="0" err="1" smtClean="0"/>
                        <a:t>ce</a:t>
                      </a:r>
                      <a:r>
                        <a:rPr lang="en-US" sz="3200" dirty="0" smtClean="0"/>
                        <a:t>}</a:t>
                      </a:r>
                      <a:endParaRPr lang="en-US" sz="3200" dirty="0"/>
                    </a:p>
                  </a:txBody>
                  <a:tcPr marL="45720" marR="45720"/>
                </a:tc>
                <a:tc>
                  <a:txBody>
                    <a:bodyPr/>
                    <a:lstStyle/>
                    <a:p>
                      <a:r>
                        <a:rPr lang="en-US" sz="3200" dirty="0" smtClean="0"/>
                        <a:t>{</a:t>
                      </a:r>
                      <a:r>
                        <a:rPr lang="en-US" sz="3200" dirty="0" err="1" smtClean="0"/>
                        <a:t>abe</a:t>
                      </a:r>
                      <a:r>
                        <a:rPr lang="en-US" sz="3200" dirty="0" smtClean="0"/>
                        <a:t>},{</a:t>
                      </a:r>
                      <a:r>
                        <a:rPr lang="en-US" sz="3200" dirty="0" err="1" smtClean="0"/>
                        <a:t>cd</a:t>
                      </a:r>
                      <a:r>
                        <a:rPr lang="en-US" sz="3200" dirty="0" smtClean="0"/>
                        <a:t>}</a:t>
                      </a:r>
                      <a:endParaRPr lang="en-US" sz="3200" dirty="0"/>
                    </a:p>
                  </a:txBody>
                  <a:tcPr marL="45720" marR="45720"/>
                </a:tc>
                <a:tc>
                  <a:txBody>
                    <a:bodyPr/>
                    <a:lstStyle/>
                    <a:p>
                      <a:r>
                        <a:rPr lang="en-US" sz="3200" dirty="0" smtClean="0"/>
                        <a:t>{</a:t>
                      </a:r>
                      <a:r>
                        <a:rPr lang="en-US" sz="3200" dirty="0" err="1" smtClean="0"/>
                        <a:t>acd</a:t>
                      </a:r>
                      <a:r>
                        <a:rPr lang="en-US" sz="3200" dirty="0" smtClean="0"/>
                        <a:t>},{be}</a:t>
                      </a:r>
                      <a:endParaRPr lang="en-US" sz="3200" dirty="0"/>
                    </a:p>
                  </a:txBody>
                  <a:tcPr marL="45720" marR="45720"/>
                </a:tc>
                <a:tc>
                  <a:txBody>
                    <a:bodyPr/>
                    <a:lstStyle/>
                    <a:p>
                      <a:r>
                        <a:rPr lang="en-US" sz="3200" dirty="0" smtClean="0"/>
                        <a:t>{ace},{</a:t>
                      </a:r>
                      <a:r>
                        <a:rPr lang="en-US" sz="3200" dirty="0" err="1" smtClean="0"/>
                        <a:t>bd</a:t>
                      </a:r>
                      <a:r>
                        <a:rPr lang="en-US" sz="3200" dirty="0" smtClean="0"/>
                        <a:t>}</a:t>
                      </a:r>
                      <a:endParaRPr lang="en-US" sz="3200" dirty="0"/>
                    </a:p>
                  </a:txBody>
                  <a:tcPr marL="45720" marR="45720"/>
                </a:tc>
              </a:tr>
              <a:tr h="370840">
                <a:tc>
                  <a:txBody>
                    <a:bodyPr/>
                    <a:lstStyle/>
                    <a:p>
                      <a:r>
                        <a:rPr lang="en-US" sz="3200" dirty="0" smtClean="0"/>
                        <a:t>{</a:t>
                      </a:r>
                      <a:r>
                        <a:rPr lang="en-US" sz="3200" dirty="0" err="1" smtClean="0"/>
                        <a:t>ade</a:t>
                      </a:r>
                      <a:r>
                        <a:rPr lang="en-US" sz="3200" dirty="0" smtClean="0"/>
                        <a:t>},{</a:t>
                      </a:r>
                      <a:r>
                        <a:rPr lang="en-US" sz="3200" dirty="0" err="1" smtClean="0"/>
                        <a:t>bc</a:t>
                      </a:r>
                      <a:r>
                        <a:rPr lang="en-US" sz="3200" dirty="0" smtClean="0"/>
                        <a:t>}</a:t>
                      </a:r>
                      <a:endParaRPr lang="en-US" sz="3200" dirty="0"/>
                    </a:p>
                  </a:txBody>
                  <a:tcPr marL="45720" marR="45720"/>
                </a:tc>
                <a:tc>
                  <a:txBody>
                    <a:bodyPr/>
                    <a:lstStyle/>
                    <a:p>
                      <a:r>
                        <a:rPr lang="en-US" sz="3200" dirty="0" smtClean="0"/>
                        <a:t>{</a:t>
                      </a:r>
                      <a:r>
                        <a:rPr lang="en-US" sz="3200" dirty="0" err="1" smtClean="0"/>
                        <a:t>bcd</a:t>
                      </a:r>
                      <a:r>
                        <a:rPr lang="en-US" sz="3200" dirty="0" smtClean="0"/>
                        <a:t>},{</a:t>
                      </a:r>
                      <a:r>
                        <a:rPr lang="en-US" sz="3200" dirty="0" err="1" smtClean="0"/>
                        <a:t>ae</a:t>
                      </a:r>
                      <a:r>
                        <a:rPr lang="en-US" sz="3200" dirty="0" smtClean="0"/>
                        <a:t>}</a:t>
                      </a:r>
                      <a:endParaRPr lang="en-US" sz="3200" dirty="0"/>
                    </a:p>
                  </a:txBody>
                  <a:tcPr marL="45720" marR="45720"/>
                </a:tc>
                <a:tc>
                  <a:txBody>
                    <a:bodyPr/>
                    <a:lstStyle/>
                    <a:p>
                      <a:r>
                        <a:rPr lang="en-US" sz="3200" dirty="0" smtClean="0"/>
                        <a:t>{</a:t>
                      </a:r>
                      <a:r>
                        <a:rPr lang="en-US" sz="3200" dirty="0" err="1" smtClean="0"/>
                        <a:t>bce</a:t>
                      </a:r>
                      <a:r>
                        <a:rPr lang="en-US" sz="3200" dirty="0" smtClean="0"/>
                        <a:t>},{ad}</a:t>
                      </a:r>
                      <a:endParaRPr lang="en-US" sz="3200" dirty="0"/>
                    </a:p>
                  </a:txBody>
                  <a:tcPr marL="45720" marR="45720"/>
                </a:tc>
                <a:tc>
                  <a:txBody>
                    <a:bodyPr/>
                    <a:lstStyle/>
                    <a:p>
                      <a:r>
                        <a:rPr lang="en-US" sz="3200" dirty="0" smtClean="0"/>
                        <a:t>{</a:t>
                      </a:r>
                      <a:r>
                        <a:rPr lang="en-US" sz="3200" dirty="0" err="1" smtClean="0"/>
                        <a:t>bde</a:t>
                      </a:r>
                      <a:r>
                        <a:rPr lang="en-US" sz="3200" dirty="0" smtClean="0"/>
                        <a:t>},{ac}</a:t>
                      </a:r>
                      <a:endParaRPr lang="en-US" sz="3200" dirty="0"/>
                    </a:p>
                  </a:txBody>
                  <a:tcPr marL="45720" marR="45720"/>
                </a:tc>
                <a:tc>
                  <a:txBody>
                    <a:bodyPr/>
                    <a:lstStyle/>
                    <a:p>
                      <a:r>
                        <a:rPr lang="en-US" sz="3200" dirty="0" smtClean="0"/>
                        <a:t>{</a:t>
                      </a:r>
                      <a:r>
                        <a:rPr lang="en-US" sz="3200" dirty="0" err="1" smtClean="0"/>
                        <a:t>cde</a:t>
                      </a:r>
                      <a:r>
                        <a:rPr lang="en-US" sz="3200" dirty="0" smtClean="0"/>
                        <a:t>},{</a:t>
                      </a:r>
                      <a:r>
                        <a:rPr lang="en-US" sz="3200" dirty="0" err="1" smtClean="0"/>
                        <a:t>ab</a:t>
                      </a:r>
                      <a:r>
                        <a:rPr lang="en-US" sz="3200" dirty="0" smtClean="0"/>
                        <a:t>}</a:t>
                      </a:r>
                      <a:endParaRPr lang="en-US" sz="3200" dirty="0"/>
                    </a:p>
                  </a:txBody>
                  <a:tcPr marL="45720" marR="45720"/>
                </a:tc>
              </a:tr>
            </a:tbl>
          </a:graphicData>
        </a:graphic>
      </p:graphicFrame>
      <p:sp>
        <p:nvSpPr>
          <p:cNvPr id="5" name="Slide Number Placeholder 4"/>
          <p:cNvSpPr>
            <a:spLocks noGrp="1"/>
          </p:cNvSpPr>
          <p:nvPr>
            <p:ph type="sldNum" sz="quarter" idx="12"/>
          </p:nvPr>
        </p:nvSpPr>
        <p:spPr/>
        <p:txBody>
          <a:bodyPr/>
          <a:lstStyle/>
          <a:p>
            <a:fld id="{D85D01E0-4520-4710-81AB-3D8832D73914}" type="slidenum">
              <a:rPr lang="en-US" smtClean="0"/>
              <a:pPr/>
              <a:t>10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Ordered Partition - formula</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393700" indent="-393700">
                  <a:buNone/>
                </a:pPr>
                <a:r>
                  <a:rPr lang="en-US" dirty="0" smtClean="0"/>
                  <a:t>Let n</a:t>
                </a:r>
                <a:r>
                  <a:rPr lang="en-US" baseline="-25000" dirty="0" smtClean="0"/>
                  <a:t>1</a:t>
                </a:r>
                <a:r>
                  <a:rPr lang="en-US" dirty="0" smtClean="0"/>
                  <a:t>, n</a:t>
                </a:r>
                <a:r>
                  <a:rPr lang="en-US" baseline="-25000" dirty="0" smtClean="0"/>
                  <a:t>2</a:t>
                </a:r>
                <a:r>
                  <a:rPr lang="en-US" dirty="0" smtClean="0"/>
                  <a:t>, …, n</a:t>
                </a:r>
                <a:r>
                  <a:rPr lang="en-US" baseline="-25000" dirty="0" smtClean="0"/>
                  <a:t>r</a:t>
                </a:r>
                <a:r>
                  <a:rPr lang="en-US" dirty="0" smtClean="0"/>
                  <a:t> be nonnegative integers where </a:t>
                </a:r>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𝑛</m:t>
                        </m:r>
                      </m:e>
                      <m:sub>
                        <m:r>
                          <a:rPr lang="en-US" b="0" i="1" smtClean="0">
                            <a:latin typeface="Cambria Math" panose="02040503050406030204" pitchFamily="18" charset="0"/>
                          </a:rPr>
                          <m:t>1</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𝑛</m:t>
                        </m:r>
                      </m:e>
                      <m:sub>
                        <m:r>
                          <a:rPr lang="en-US" b="0" i="1" smtClean="0">
                            <a:latin typeface="Cambria Math" panose="02040503050406030204" pitchFamily="18" charset="0"/>
                          </a:rPr>
                          <m:t>2</m:t>
                        </m:r>
                      </m:sub>
                    </m:sSub>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𝑛</m:t>
                        </m:r>
                      </m:e>
                      <m:sub>
                        <m:r>
                          <a:rPr lang="en-US" b="0" i="1" smtClean="0">
                            <a:latin typeface="Cambria Math" panose="02040503050406030204" pitchFamily="18" charset="0"/>
                            <a:ea typeface="Cambria Math" panose="02040503050406030204" pitchFamily="18" charset="0"/>
                          </a:rPr>
                          <m:t>𝑟</m:t>
                        </m:r>
                      </m:sub>
                    </m:sSub>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𝑛</m:t>
                    </m:r>
                    <m:r>
                      <a:rPr lang="en-US" b="0" i="1" smtClean="0">
                        <a:latin typeface="Cambria Math" panose="02040503050406030204" pitchFamily="18" charset="0"/>
                        <a:ea typeface="Cambria Math" panose="02040503050406030204" pitchFamily="18" charset="0"/>
                      </a:rPr>
                      <m:t>.</m:t>
                    </m:r>
                  </m:oMath>
                </a14:m>
                <a:endParaRPr lang="en-US" b="0" dirty="0" smtClean="0">
                  <a:ea typeface="Cambria Math" panose="02040503050406030204" pitchFamily="18" charset="0"/>
                </a:endParaRPr>
              </a:p>
              <a:p>
                <a:pPr marL="393700" indent="-393700">
                  <a:buNone/>
                </a:pPr>
                <a:r>
                  <a:rPr lang="en-US" dirty="0" smtClean="0"/>
                  <a:t>The number of possible ordered partitions of n objects into r distinct groups of sizes n</a:t>
                </a:r>
                <a:r>
                  <a:rPr lang="en-US" baseline="-25000" dirty="0" smtClean="0"/>
                  <a:t>1</a:t>
                </a:r>
                <a:r>
                  <a:rPr lang="en-US" dirty="0" smtClean="0"/>
                  <a:t>, n</a:t>
                </a:r>
                <a:r>
                  <a:rPr lang="en-US" baseline="-25000" dirty="0" smtClean="0"/>
                  <a:t>2</a:t>
                </a:r>
                <a:r>
                  <a:rPr lang="en-US" dirty="0" smtClean="0"/>
                  <a:t>, …, n</a:t>
                </a:r>
                <a:r>
                  <a:rPr lang="en-US" baseline="-25000" dirty="0" smtClean="0"/>
                  <a:t>r</a:t>
                </a:r>
                <a:r>
                  <a:rPr lang="en-US" dirty="0" smtClean="0"/>
                  <a:t> is</a:t>
                </a:r>
              </a:p>
              <a:p>
                <a:pPr marL="0" indent="0">
                  <a:buNone/>
                </a:pPr>
                <a14:m>
                  <m:oMathPara xmlns:m="http://schemas.openxmlformats.org/officeDocument/2006/math">
                    <m:oMathParaPr>
                      <m:jc m:val="centerGroup"/>
                    </m:oMathParaPr>
                    <m:oMath xmlns:m="http://schemas.openxmlformats.org/officeDocument/2006/math">
                      <m:d>
                        <m:dPr>
                          <m:ctrlPr>
                            <a:rPr lang="en-US" i="1" smtClean="0">
                              <a:latin typeface="Cambria Math" panose="02040503050406030204" pitchFamily="18" charset="0"/>
                            </a:rPr>
                          </m:ctrlPr>
                        </m:dPr>
                        <m:e>
                          <m:f>
                            <m:fPr>
                              <m:type m:val="noBar"/>
                              <m:ctrlPr>
                                <a:rPr lang="en-US" i="1" smtClean="0">
                                  <a:latin typeface="Cambria Math" panose="02040503050406030204" pitchFamily="18" charset="0"/>
                                </a:rPr>
                              </m:ctrlPr>
                            </m:fPr>
                            <m:num>
                              <m:r>
                                <a:rPr lang="en-US" b="0" i="1" smtClean="0">
                                  <a:latin typeface="Cambria Math" panose="02040503050406030204" pitchFamily="18" charset="0"/>
                                </a:rPr>
                                <m:t>𝑛</m:t>
                              </m:r>
                            </m:num>
                            <m:den>
                              <m:sSub>
                                <m:sSubPr>
                                  <m:ctrlPr>
                                    <a:rPr lang="en-US" i="1" smtClean="0">
                                      <a:latin typeface="Cambria Math" panose="02040503050406030204" pitchFamily="18" charset="0"/>
                                    </a:rPr>
                                  </m:ctrlPr>
                                </m:sSubPr>
                                <m:e>
                                  <m:r>
                                    <a:rPr lang="en-US" b="0" i="1" smtClean="0">
                                      <a:latin typeface="Cambria Math" panose="02040503050406030204" pitchFamily="18" charset="0"/>
                                    </a:rPr>
                                    <m:t>𝑛</m:t>
                                  </m:r>
                                </m:e>
                                <m:sub>
                                  <m:r>
                                    <a:rPr lang="en-US" b="0" i="1" smtClean="0">
                                      <a:latin typeface="Cambria Math" panose="02040503050406030204" pitchFamily="18" charset="0"/>
                                    </a:rPr>
                                    <m:t>1</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𝑛</m:t>
                                  </m:r>
                                </m:e>
                                <m:sub>
                                  <m:r>
                                    <a:rPr lang="en-US" b="0" i="1" smtClean="0">
                                      <a:latin typeface="Cambria Math" panose="02040503050406030204" pitchFamily="18" charset="0"/>
                                    </a:rPr>
                                    <m:t>2</m:t>
                                  </m:r>
                                </m:sub>
                              </m:sSub>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𝑛</m:t>
                                  </m:r>
                                </m:e>
                                <m:sub>
                                  <m:r>
                                    <a:rPr lang="en-US" b="0" i="1" smtClean="0">
                                      <a:latin typeface="Cambria Math" panose="02040503050406030204" pitchFamily="18" charset="0"/>
                                      <a:ea typeface="Cambria Math" panose="02040503050406030204" pitchFamily="18" charset="0"/>
                                    </a:rPr>
                                    <m:t>𝑟</m:t>
                                  </m:r>
                                </m:sub>
                              </m:sSub>
                            </m:den>
                          </m:f>
                        </m:e>
                      </m:d>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𝑛</m:t>
                          </m:r>
                          <m:r>
                            <a:rPr lang="en-US" b="0" i="1" smtClean="0">
                              <a:latin typeface="Cambria Math" panose="02040503050406030204" pitchFamily="18" charset="0"/>
                            </a:rPr>
                            <m:t>!</m:t>
                          </m:r>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𝑛</m:t>
                              </m:r>
                            </m:e>
                            <m:sub>
                              <m:r>
                                <a:rPr lang="en-US" b="0" i="1" smtClean="0">
                                  <a:latin typeface="Cambria Math" panose="02040503050406030204" pitchFamily="18" charset="0"/>
                                </a:rPr>
                                <m:t>1</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𝑛</m:t>
                              </m:r>
                            </m:e>
                            <m:sub>
                              <m:r>
                                <a:rPr lang="en-US" b="0" i="1" smtClean="0">
                                  <a:latin typeface="Cambria Math" panose="02040503050406030204" pitchFamily="18" charset="0"/>
                                </a:rPr>
                                <m:t>2</m:t>
                              </m:r>
                            </m:sub>
                          </m:sSub>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𝑛</m:t>
                              </m:r>
                            </m:e>
                            <m:sub>
                              <m:r>
                                <a:rPr lang="en-US" b="0" i="1" smtClean="0">
                                  <a:latin typeface="Cambria Math" panose="02040503050406030204" pitchFamily="18" charset="0"/>
                                  <a:ea typeface="Cambria Math" panose="02040503050406030204" pitchFamily="18" charset="0"/>
                                </a:rPr>
                                <m:t>𝑟</m:t>
                              </m:r>
                            </m:sub>
                          </m:sSub>
                          <m:r>
                            <a:rPr lang="en-US" b="0" i="1" smtClean="0">
                              <a:latin typeface="Cambria Math" panose="02040503050406030204" pitchFamily="18" charset="0"/>
                              <a:ea typeface="Cambria Math" panose="02040503050406030204" pitchFamily="18" charset="0"/>
                            </a:rPr>
                            <m:t>!</m:t>
                          </m:r>
                        </m:den>
                      </m:f>
                    </m:oMath>
                  </m:oMathPara>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3"/>
                <a:stretch>
                  <a:fillRect l="-1852" t="-1752" r="-1704"/>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D85D01E0-4520-4710-81AB-3D8832D73914}" type="slidenum">
              <a:rPr lang="en-US" smtClean="0"/>
              <a:pPr/>
              <a:t>11</a:t>
            </a:fld>
            <a:endParaRPr lang="en-US"/>
          </a:p>
        </p:txBody>
      </p:sp>
    </p:spTree>
    <p:extLst>
      <p:ext uri="{BB962C8B-B14F-4D97-AF65-F5344CB8AC3E}">
        <p14:creationId xmlns:p14="http://schemas.microsoft.com/office/powerpoint/2010/main" val="38895702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Birthday Problem</a:t>
            </a:r>
            <a:endParaRPr lang="en-US" dirty="0"/>
          </a:p>
        </p:txBody>
      </p:sp>
      <p:sp>
        <p:nvSpPr>
          <p:cNvPr id="3" name="Content Placeholder 2"/>
          <p:cNvSpPr>
            <a:spLocks noGrp="1"/>
          </p:cNvSpPr>
          <p:nvPr>
            <p:ph idx="1"/>
          </p:nvPr>
        </p:nvSpPr>
        <p:spPr/>
        <p:txBody>
          <a:bodyPr/>
          <a:lstStyle/>
          <a:p>
            <a:pPr marL="514350" indent="-514350">
              <a:buAutoNum type="alphaLcParenR"/>
            </a:pPr>
            <a:r>
              <a:rPr lang="en-US" dirty="0" smtClean="0"/>
              <a:t>What is the probability that at least two students in this class, size = 21, have the same birthday?</a:t>
            </a:r>
          </a:p>
          <a:p>
            <a:pPr marL="514350" indent="-514350">
              <a:buFont typeface="Arial" pitchFamily="34" charset="0"/>
              <a:buAutoNum type="alphaLcParenR"/>
            </a:pPr>
            <a:r>
              <a:rPr lang="en-US" dirty="0"/>
              <a:t>What is the probability that at least two students in this class, size = </a:t>
            </a:r>
            <a:r>
              <a:rPr lang="en-US" dirty="0" smtClean="0"/>
              <a:t>30, </a:t>
            </a:r>
            <a:r>
              <a:rPr lang="en-US" dirty="0"/>
              <a:t>have the same birthday?</a:t>
            </a:r>
          </a:p>
          <a:p>
            <a:pPr marL="514350" indent="-514350">
              <a:buAutoNum type="alphaLcParenR"/>
            </a:pPr>
            <a:endParaRPr lang="en-US" dirty="0" smtClean="0"/>
          </a:p>
        </p:txBody>
      </p:sp>
      <p:sp>
        <p:nvSpPr>
          <p:cNvPr id="4" name="Slide Number Placeholder 3"/>
          <p:cNvSpPr>
            <a:spLocks noGrp="1"/>
          </p:cNvSpPr>
          <p:nvPr>
            <p:ph type="sldNum" sz="quarter" idx="12"/>
          </p:nvPr>
        </p:nvSpPr>
        <p:spPr/>
        <p:txBody>
          <a:bodyPr/>
          <a:lstStyle/>
          <a:p>
            <a:fld id="{D85D01E0-4520-4710-81AB-3D8832D73914}" type="slidenum">
              <a:rPr lang="en-US" smtClean="0"/>
              <a:pPr/>
              <a:t>12</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Coincidences</a:t>
            </a:r>
            <a:endParaRPr lang="en-US" dirty="0"/>
          </a:p>
        </p:txBody>
      </p:sp>
      <p:sp>
        <p:nvSpPr>
          <p:cNvPr id="3" name="Content Placeholder 2"/>
          <p:cNvSpPr>
            <a:spLocks noGrp="1"/>
          </p:cNvSpPr>
          <p:nvPr>
            <p:ph idx="1"/>
          </p:nvPr>
        </p:nvSpPr>
        <p:spPr>
          <a:xfrm>
            <a:off x="228600" y="914400"/>
            <a:ext cx="8686800" cy="5943600"/>
          </a:xfrm>
        </p:spPr>
        <p:txBody>
          <a:bodyPr>
            <a:normAutofit fontScale="85000" lnSpcReduction="20000"/>
          </a:bodyPr>
          <a:lstStyle/>
          <a:p>
            <a:pPr marL="0" indent="0">
              <a:buNone/>
            </a:pPr>
            <a:r>
              <a:rPr lang="en-US" dirty="0" smtClean="0"/>
              <a:t>…Once we set aside coincidences having apparent causes, four principles account for large numbers of remaining coincidences: hidden cause; psychology, including memory and perception; multiplicity of endpoints, including the counting of "close" or nearly alike events as if they were identical; and the law of truly large numbers, which says that when enormous numbers of events and people and their interactions cumulate over time, almost any outrageous event is bound to occur. These sources account for much of the force of synchronicity. (Abstract)</a:t>
            </a:r>
          </a:p>
          <a:p>
            <a:pPr marL="0" indent="0">
              <a:buNone/>
            </a:pPr>
            <a:r>
              <a:rPr lang="en-US" dirty="0" smtClean="0"/>
              <a:t>….. The probability problems discussed in Section 7 make the point that in many problems our intuitive grasp of the odds is far off. We are often surprised by things that turn out to be fairly likely occurrences.  (Introduction)</a:t>
            </a:r>
          </a:p>
          <a:p>
            <a:pPr>
              <a:buNone/>
            </a:pPr>
            <a:endParaRPr lang="en-US" sz="2400" dirty="0" smtClean="0"/>
          </a:p>
          <a:p>
            <a:pPr>
              <a:buNone/>
            </a:pPr>
            <a:r>
              <a:rPr lang="en-US" sz="2400" dirty="0" err="1" smtClean="0"/>
              <a:t>Diaconis</a:t>
            </a:r>
            <a:r>
              <a:rPr lang="en-US" sz="2400" dirty="0" smtClean="0"/>
              <a:t>, P. and </a:t>
            </a:r>
            <a:r>
              <a:rPr lang="en-US" sz="2400" dirty="0" err="1" smtClean="0"/>
              <a:t>Mosteller</a:t>
            </a:r>
            <a:r>
              <a:rPr lang="en-US" sz="2400" dirty="0" smtClean="0"/>
              <a:t>, F. "Methods for Studying Coincidences." </a:t>
            </a:r>
            <a:r>
              <a:rPr lang="en-US" sz="2400" i="1" dirty="0" smtClean="0"/>
              <a:t>J. Amer. Statist. Assoc.</a:t>
            </a:r>
            <a:r>
              <a:rPr lang="en-US" sz="2400" dirty="0" smtClean="0"/>
              <a:t> </a:t>
            </a:r>
            <a:r>
              <a:rPr lang="en-US" sz="2400" b="1" dirty="0" smtClean="0"/>
              <a:t>84</a:t>
            </a:r>
            <a:r>
              <a:rPr lang="en-US" sz="2400" dirty="0" smtClean="0"/>
              <a:t>, 853-861, 1989</a:t>
            </a:r>
            <a:endParaRPr lang="en-US" sz="2400"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13</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Ways of Counting</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88159213"/>
              </p:ext>
            </p:extLst>
          </p:nvPr>
        </p:nvGraphicFramePr>
        <p:xfrm>
          <a:off x="152400" y="990600"/>
          <a:ext cx="8991600" cy="3920521"/>
        </p:xfrm>
        <a:graphic>
          <a:graphicData uri="http://schemas.openxmlformats.org/drawingml/2006/table">
            <a:tbl>
              <a:tblPr>
                <a:tableStyleId>{5C22544A-7EE6-4342-B048-85BDC9FD1C3A}</a:tableStyleId>
              </a:tblPr>
              <a:tblGrid>
                <a:gridCol w="2514600"/>
                <a:gridCol w="3276600"/>
                <a:gridCol w="3200400"/>
              </a:tblGrid>
              <a:tr h="938073">
                <a:tc>
                  <a:txBody>
                    <a:bodyPr/>
                    <a:lstStyle/>
                    <a:p>
                      <a:endParaRPr lang="en-US" sz="3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000" dirty="0" smtClean="0"/>
                        <a:t>with Replacement</a:t>
                      </a:r>
                      <a:endParaRPr lang="en-US" sz="3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000" dirty="0" smtClean="0"/>
                        <a:t>without Replacement</a:t>
                      </a:r>
                      <a:endParaRPr lang="en-US" sz="3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80160">
                <a:tc>
                  <a:txBody>
                    <a:bodyPr/>
                    <a:lstStyle/>
                    <a:p>
                      <a:r>
                        <a:rPr lang="en-US" sz="3000" smtClean="0"/>
                        <a:t>order </a:t>
                      </a:r>
                      <a:r>
                        <a:rPr lang="en-US" sz="3000" dirty="0" smtClean="0"/>
                        <a:t>matters</a:t>
                      </a:r>
                      <a:endParaRPr lang="en-US" sz="3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3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3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34521">
                <a:tc>
                  <a:txBody>
                    <a:bodyPr/>
                    <a:lstStyle/>
                    <a:p>
                      <a:r>
                        <a:rPr lang="en-US" sz="3000" dirty="0" smtClean="0"/>
                        <a:t>order does not matter</a:t>
                      </a:r>
                      <a:endParaRPr lang="en-US" sz="3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3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3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3" name="TextBox 2"/>
          <p:cNvSpPr txBox="1"/>
          <p:nvPr/>
        </p:nvSpPr>
        <p:spPr>
          <a:xfrm>
            <a:off x="304800" y="5410200"/>
            <a:ext cx="6770443" cy="1077218"/>
          </a:xfrm>
          <a:prstGeom prst="rect">
            <a:avLst/>
          </a:prstGeom>
          <a:noFill/>
        </p:spPr>
        <p:txBody>
          <a:bodyPr wrap="none" rtlCol="0">
            <a:spAutoFit/>
          </a:bodyPr>
          <a:lstStyle/>
          <a:p>
            <a:r>
              <a:rPr lang="en-US" sz="3200" dirty="0" smtClean="0"/>
              <a:t>n = # of objects to choose from</a:t>
            </a:r>
          </a:p>
          <a:p>
            <a:r>
              <a:rPr lang="en-US" sz="3200" dirty="0"/>
              <a:t>r</a:t>
            </a:r>
            <a:r>
              <a:rPr lang="en-US" sz="3200" dirty="0" smtClean="0"/>
              <a:t> = # of objects that we actually choose</a:t>
            </a:r>
            <a:endParaRPr lang="en-US" sz="3200" dirty="0"/>
          </a:p>
        </p:txBody>
      </p:sp>
      <p:sp>
        <p:nvSpPr>
          <p:cNvPr id="5" name="TextBox 4"/>
          <p:cNvSpPr txBox="1"/>
          <p:nvPr/>
        </p:nvSpPr>
        <p:spPr>
          <a:xfrm>
            <a:off x="5959474" y="1981200"/>
            <a:ext cx="3184526" cy="584775"/>
          </a:xfrm>
          <a:prstGeom prst="rect">
            <a:avLst/>
          </a:prstGeom>
          <a:noFill/>
        </p:spPr>
        <p:txBody>
          <a:bodyPr wrap="none" rtlCol="0">
            <a:spAutoFit/>
          </a:bodyPr>
          <a:lstStyle/>
          <a:p>
            <a:r>
              <a:rPr lang="en-US" sz="3200" dirty="0" smtClean="0"/>
              <a:t>Permutation (</a:t>
            </a:r>
            <a:r>
              <a:rPr lang="en-US" sz="3200" dirty="0" err="1" smtClean="0"/>
              <a:t>nPr</a:t>
            </a:r>
            <a:r>
              <a:rPr lang="en-US" sz="3200" dirty="0" smtClean="0"/>
              <a:t>)</a:t>
            </a:r>
            <a:endParaRPr lang="en-US" sz="3200" dirty="0"/>
          </a:p>
        </p:txBody>
      </p:sp>
      <p:sp>
        <p:nvSpPr>
          <p:cNvPr id="6" name="TextBox 5"/>
          <p:cNvSpPr txBox="1"/>
          <p:nvPr/>
        </p:nvSpPr>
        <p:spPr>
          <a:xfrm>
            <a:off x="2667000" y="1981200"/>
            <a:ext cx="3367460" cy="584775"/>
          </a:xfrm>
          <a:prstGeom prst="rect">
            <a:avLst/>
          </a:prstGeom>
          <a:noFill/>
        </p:spPr>
        <p:txBody>
          <a:bodyPr wrap="none" rtlCol="0">
            <a:spAutoFit/>
          </a:bodyPr>
          <a:lstStyle/>
          <a:p>
            <a:r>
              <a:rPr lang="en-US" sz="3200" dirty="0"/>
              <a:t>BCR (Tree diagram</a:t>
            </a:r>
            <a:r>
              <a:rPr lang="en-US" sz="3200" dirty="0" smtClean="0"/>
              <a:t>)</a:t>
            </a:r>
            <a:endParaRPr lang="en-US" sz="3200" dirty="0"/>
          </a:p>
        </p:txBody>
      </p:sp>
      <p:sp>
        <p:nvSpPr>
          <p:cNvPr id="7" name="TextBox 6"/>
          <p:cNvSpPr txBox="1"/>
          <p:nvPr/>
        </p:nvSpPr>
        <p:spPr>
          <a:xfrm>
            <a:off x="2672740" y="3276600"/>
            <a:ext cx="3286734" cy="584775"/>
          </a:xfrm>
          <a:prstGeom prst="rect">
            <a:avLst/>
          </a:prstGeom>
          <a:noFill/>
        </p:spPr>
        <p:txBody>
          <a:bodyPr wrap="none" rtlCol="0">
            <a:spAutoFit/>
          </a:bodyPr>
          <a:lstStyle/>
          <a:p>
            <a:r>
              <a:rPr lang="en-US" sz="3200" dirty="0" smtClean="0"/>
              <a:t>SB (Stars and Bars)</a:t>
            </a:r>
            <a:endParaRPr lang="en-US" sz="3200" dirty="0"/>
          </a:p>
        </p:txBody>
      </p:sp>
      <p:sp>
        <p:nvSpPr>
          <p:cNvPr id="8" name="TextBox 7"/>
          <p:cNvSpPr txBox="1"/>
          <p:nvPr/>
        </p:nvSpPr>
        <p:spPr>
          <a:xfrm>
            <a:off x="5959474" y="3284806"/>
            <a:ext cx="3257045" cy="584775"/>
          </a:xfrm>
          <a:prstGeom prst="rect">
            <a:avLst/>
          </a:prstGeom>
          <a:noFill/>
        </p:spPr>
        <p:txBody>
          <a:bodyPr wrap="none" rtlCol="0">
            <a:spAutoFit/>
          </a:bodyPr>
          <a:lstStyle/>
          <a:p>
            <a:r>
              <a:rPr lang="en-US" sz="3200" dirty="0" smtClean="0"/>
              <a:t>Combination (</a:t>
            </a:r>
            <a:r>
              <a:rPr lang="en-US" sz="3200" dirty="0" err="1" smtClean="0"/>
              <a:t>nCr</a:t>
            </a:r>
            <a:r>
              <a:rPr lang="en-US" sz="3200" dirty="0" smtClean="0"/>
              <a:t>)</a:t>
            </a:r>
            <a:endParaRPr lang="en-US" sz="3200" dirty="0"/>
          </a:p>
        </p:txBody>
      </p:sp>
      <p:sp>
        <p:nvSpPr>
          <p:cNvPr id="9" name="Slide Number Placeholder 8"/>
          <p:cNvSpPr>
            <a:spLocks noGrp="1"/>
          </p:cNvSpPr>
          <p:nvPr>
            <p:ph type="sldNum" sz="quarter" idx="12"/>
          </p:nvPr>
        </p:nvSpPr>
        <p:spPr/>
        <p:txBody>
          <a:bodyPr/>
          <a:lstStyle/>
          <a:p>
            <a:fld id="{D85D01E0-4520-4710-81AB-3D8832D73914}" type="slidenum">
              <a:rPr lang="en-US" smtClean="0"/>
              <a:pPr/>
              <a:t>2</a:t>
            </a:fld>
            <a:endParaRPr lang="en-US"/>
          </a:p>
        </p:txBody>
      </p:sp>
    </p:spTree>
    <p:extLst>
      <p:ext uri="{BB962C8B-B14F-4D97-AF65-F5344CB8AC3E}">
        <p14:creationId xmlns:p14="http://schemas.microsoft.com/office/powerpoint/2010/main" val="1025535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fontScale="90000"/>
          </a:bodyPr>
          <a:lstStyle/>
          <a:p>
            <a:r>
              <a:rPr lang="en-US" dirty="0" smtClean="0"/>
              <a:t>Sampling with Replacement, order matters (BCR)</a:t>
            </a:r>
            <a:endParaRPr lang="en-US" dirty="0"/>
          </a:p>
        </p:txBody>
      </p:sp>
      <p:sp>
        <p:nvSpPr>
          <p:cNvPr id="3" name="Content Placeholder 2"/>
          <p:cNvSpPr>
            <a:spLocks noGrp="1"/>
          </p:cNvSpPr>
          <p:nvPr>
            <p:ph idx="1"/>
          </p:nvPr>
        </p:nvSpPr>
        <p:spPr>
          <a:xfrm>
            <a:off x="228600" y="1066800"/>
            <a:ext cx="8610600" cy="5791200"/>
          </a:xfrm>
        </p:spPr>
        <p:txBody>
          <a:bodyPr>
            <a:normAutofit lnSpcReduction="10000"/>
          </a:bodyPr>
          <a:lstStyle/>
          <a:p>
            <a:pPr>
              <a:buNone/>
            </a:pPr>
            <a:r>
              <a:rPr lang="en-US" dirty="0" smtClean="0"/>
              <a:t>Suppose that a sample of size 2 is drawn with replacement from a population of size 5.  </a:t>
            </a:r>
          </a:p>
          <a:p>
            <a:pPr>
              <a:buNone/>
            </a:pPr>
            <a:r>
              <a:rPr lang="en-US" dirty="0" smtClean="0"/>
              <a:t>a) Use a direct listing to determine the number of possible ordered pairs.</a:t>
            </a:r>
          </a:p>
          <a:p>
            <a:pPr>
              <a:buNone/>
            </a:pPr>
            <a:endParaRPr lang="en-US" dirty="0" smtClean="0"/>
          </a:p>
          <a:p>
            <a:pPr>
              <a:buNone/>
            </a:pPr>
            <a:endParaRPr lang="en-US" dirty="0" smtClean="0"/>
          </a:p>
          <a:p>
            <a:pPr>
              <a:buNone/>
            </a:pPr>
            <a:endParaRPr lang="en-US" dirty="0" smtClean="0"/>
          </a:p>
          <a:p>
            <a:pPr>
              <a:buNone/>
            </a:pPr>
            <a:r>
              <a:rPr lang="en-US" dirty="0" smtClean="0"/>
              <a:t>b) Solve part (a) by using BCR.</a:t>
            </a:r>
          </a:p>
          <a:p>
            <a:pPr>
              <a:buNone/>
            </a:pPr>
            <a:r>
              <a:rPr lang="en-US" dirty="0" smtClean="0"/>
              <a:t>c) Determine the number of possible ordered samples of size r with replacement from a population of size n.</a:t>
            </a:r>
          </a:p>
        </p:txBody>
      </p:sp>
      <p:graphicFrame>
        <p:nvGraphicFramePr>
          <p:cNvPr id="4" name="Table 3"/>
          <p:cNvGraphicFramePr>
            <a:graphicFrameLocks noGrp="1"/>
          </p:cNvGraphicFramePr>
          <p:nvPr/>
        </p:nvGraphicFramePr>
        <p:xfrm>
          <a:off x="533400" y="2987040"/>
          <a:ext cx="8153400" cy="1737360"/>
        </p:xfrm>
        <a:graphic>
          <a:graphicData uri="http://schemas.openxmlformats.org/drawingml/2006/table">
            <a:tbl>
              <a:tblPr>
                <a:tableStyleId>{5C22544A-7EE6-4342-B048-85BDC9FD1C3A}</a:tableStyleId>
              </a:tblPr>
              <a:tblGrid>
                <a:gridCol w="815340"/>
                <a:gridCol w="815340"/>
                <a:gridCol w="815340"/>
                <a:gridCol w="815340"/>
                <a:gridCol w="815340"/>
                <a:gridCol w="815340"/>
                <a:gridCol w="815340"/>
                <a:gridCol w="815340"/>
                <a:gridCol w="815340"/>
                <a:gridCol w="815340"/>
              </a:tblGrid>
              <a:tr h="370840">
                <a:tc>
                  <a:txBody>
                    <a:bodyPr/>
                    <a:lstStyle/>
                    <a:p>
                      <a:r>
                        <a:rPr lang="en-US" sz="3200" dirty="0" err="1" smtClean="0"/>
                        <a:t>aa</a:t>
                      </a:r>
                      <a:endParaRPr lang="en-US" sz="3200" dirty="0"/>
                    </a:p>
                  </a:txBody>
                  <a:tcPr/>
                </a:tc>
                <a:tc>
                  <a:txBody>
                    <a:bodyPr/>
                    <a:lstStyle/>
                    <a:p>
                      <a:r>
                        <a:rPr lang="en-US" sz="3200" dirty="0" err="1" smtClean="0"/>
                        <a:t>ab</a:t>
                      </a:r>
                      <a:endParaRPr lang="en-US" sz="3200" dirty="0"/>
                    </a:p>
                  </a:txBody>
                  <a:tcPr/>
                </a:tc>
                <a:tc>
                  <a:txBody>
                    <a:bodyPr/>
                    <a:lstStyle/>
                    <a:p>
                      <a:r>
                        <a:rPr lang="en-US" sz="3200" dirty="0" smtClean="0"/>
                        <a:t>ac</a:t>
                      </a:r>
                      <a:endParaRPr lang="en-US" sz="3200" dirty="0"/>
                    </a:p>
                  </a:txBody>
                  <a:tcPr/>
                </a:tc>
                <a:tc>
                  <a:txBody>
                    <a:bodyPr/>
                    <a:lstStyle/>
                    <a:p>
                      <a:r>
                        <a:rPr lang="en-US" sz="3200" dirty="0" smtClean="0"/>
                        <a:t>ad</a:t>
                      </a:r>
                      <a:endParaRPr lang="en-US" sz="3200" dirty="0"/>
                    </a:p>
                  </a:txBody>
                  <a:tcPr/>
                </a:tc>
                <a:tc>
                  <a:txBody>
                    <a:bodyPr/>
                    <a:lstStyle/>
                    <a:p>
                      <a:r>
                        <a:rPr lang="en-US" sz="3200" dirty="0" err="1" smtClean="0"/>
                        <a:t>ae</a:t>
                      </a:r>
                      <a:endParaRPr lang="en-US" sz="3200" dirty="0"/>
                    </a:p>
                  </a:txBody>
                  <a:tcPr/>
                </a:tc>
                <a:tc>
                  <a:txBody>
                    <a:bodyPr/>
                    <a:lstStyle/>
                    <a:p>
                      <a:r>
                        <a:rPr lang="en-US" sz="3200" dirty="0" err="1" smtClean="0"/>
                        <a:t>ba</a:t>
                      </a:r>
                      <a:endParaRPr lang="en-US" sz="3200" dirty="0"/>
                    </a:p>
                  </a:txBody>
                  <a:tcPr/>
                </a:tc>
                <a:tc>
                  <a:txBody>
                    <a:bodyPr/>
                    <a:lstStyle/>
                    <a:p>
                      <a:r>
                        <a:rPr lang="en-US" sz="3200" dirty="0" smtClean="0"/>
                        <a:t>bb</a:t>
                      </a:r>
                      <a:endParaRPr lang="en-US" sz="3200" dirty="0"/>
                    </a:p>
                  </a:txBody>
                  <a:tcPr/>
                </a:tc>
                <a:tc>
                  <a:txBody>
                    <a:bodyPr/>
                    <a:lstStyle/>
                    <a:p>
                      <a:r>
                        <a:rPr lang="en-US" sz="3200" dirty="0" err="1" smtClean="0"/>
                        <a:t>bc</a:t>
                      </a:r>
                      <a:endParaRPr lang="en-US" sz="3200" dirty="0"/>
                    </a:p>
                  </a:txBody>
                  <a:tcPr/>
                </a:tc>
                <a:tc>
                  <a:txBody>
                    <a:bodyPr/>
                    <a:lstStyle/>
                    <a:p>
                      <a:r>
                        <a:rPr lang="en-US" sz="3200" dirty="0" err="1" smtClean="0"/>
                        <a:t>bd</a:t>
                      </a:r>
                      <a:endParaRPr lang="en-US" sz="3200" dirty="0"/>
                    </a:p>
                  </a:txBody>
                  <a:tcPr/>
                </a:tc>
                <a:tc>
                  <a:txBody>
                    <a:bodyPr/>
                    <a:lstStyle/>
                    <a:p>
                      <a:r>
                        <a:rPr lang="en-US" sz="3200" dirty="0" smtClean="0"/>
                        <a:t>be</a:t>
                      </a:r>
                      <a:endParaRPr lang="en-US" sz="3200" dirty="0"/>
                    </a:p>
                  </a:txBody>
                  <a:tcPr/>
                </a:tc>
              </a:tr>
              <a:tr h="370840">
                <a:tc>
                  <a:txBody>
                    <a:bodyPr/>
                    <a:lstStyle/>
                    <a:p>
                      <a:r>
                        <a:rPr lang="en-US" sz="3200" dirty="0" smtClean="0"/>
                        <a:t>ca</a:t>
                      </a:r>
                      <a:endParaRPr lang="en-US" sz="3200" dirty="0"/>
                    </a:p>
                  </a:txBody>
                  <a:tcPr/>
                </a:tc>
                <a:tc>
                  <a:txBody>
                    <a:bodyPr/>
                    <a:lstStyle/>
                    <a:p>
                      <a:r>
                        <a:rPr lang="en-US" sz="3200" dirty="0" err="1" smtClean="0"/>
                        <a:t>cb</a:t>
                      </a:r>
                      <a:endParaRPr lang="en-US" sz="3200" dirty="0"/>
                    </a:p>
                  </a:txBody>
                  <a:tcPr/>
                </a:tc>
                <a:tc>
                  <a:txBody>
                    <a:bodyPr/>
                    <a:lstStyle/>
                    <a:p>
                      <a:r>
                        <a:rPr lang="en-US" sz="3200" dirty="0" smtClean="0"/>
                        <a:t>cc</a:t>
                      </a:r>
                      <a:endParaRPr lang="en-US" sz="3200" dirty="0"/>
                    </a:p>
                  </a:txBody>
                  <a:tcPr/>
                </a:tc>
                <a:tc>
                  <a:txBody>
                    <a:bodyPr/>
                    <a:lstStyle/>
                    <a:p>
                      <a:r>
                        <a:rPr lang="en-US" sz="3200" dirty="0" err="1" smtClean="0"/>
                        <a:t>cd</a:t>
                      </a:r>
                      <a:endParaRPr lang="en-US" sz="3200" dirty="0"/>
                    </a:p>
                  </a:txBody>
                  <a:tcPr/>
                </a:tc>
                <a:tc>
                  <a:txBody>
                    <a:bodyPr/>
                    <a:lstStyle/>
                    <a:p>
                      <a:r>
                        <a:rPr lang="en-US" sz="3200" dirty="0" err="1" smtClean="0"/>
                        <a:t>ce</a:t>
                      </a:r>
                      <a:endParaRPr lang="en-US" sz="3200" dirty="0"/>
                    </a:p>
                  </a:txBody>
                  <a:tcPr/>
                </a:tc>
                <a:tc>
                  <a:txBody>
                    <a:bodyPr/>
                    <a:lstStyle/>
                    <a:p>
                      <a:r>
                        <a:rPr lang="en-US" sz="3200" dirty="0" err="1" smtClean="0"/>
                        <a:t>da</a:t>
                      </a:r>
                      <a:endParaRPr lang="en-US" sz="3200" dirty="0"/>
                    </a:p>
                  </a:txBody>
                  <a:tcPr/>
                </a:tc>
                <a:tc>
                  <a:txBody>
                    <a:bodyPr/>
                    <a:lstStyle/>
                    <a:p>
                      <a:r>
                        <a:rPr lang="en-US" sz="3200" dirty="0" smtClean="0"/>
                        <a:t>db</a:t>
                      </a:r>
                      <a:endParaRPr lang="en-US" sz="3200" dirty="0"/>
                    </a:p>
                  </a:txBody>
                  <a:tcPr/>
                </a:tc>
                <a:tc>
                  <a:txBody>
                    <a:bodyPr/>
                    <a:lstStyle/>
                    <a:p>
                      <a:r>
                        <a:rPr lang="en-US" sz="3200" dirty="0" smtClean="0"/>
                        <a:t>dc</a:t>
                      </a:r>
                      <a:endParaRPr lang="en-US" sz="3200" dirty="0"/>
                    </a:p>
                  </a:txBody>
                  <a:tcPr/>
                </a:tc>
                <a:tc>
                  <a:txBody>
                    <a:bodyPr/>
                    <a:lstStyle/>
                    <a:p>
                      <a:r>
                        <a:rPr lang="en-US" sz="3200" dirty="0" err="1" smtClean="0"/>
                        <a:t>dd</a:t>
                      </a:r>
                      <a:endParaRPr lang="en-US" sz="3200" dirty="0"/>
                    </a:p>
                  </a:txBody>
                  <a:tcPr/>
                </a:tc>
                <a:tc>
                  <a:txBody>
                    <a:bodyPr/>
                    <a:lstStyle/>
                    <a:p>
                      <a:r>
                        <a:rPr lang="en-US" sz="3200" dirty="0" smtClean="0"/>
                        <a:t>de</a:t>
                      </a:r>
                      <a:endParaRPr lang="en-US" sz="3200" dirty="0"/>
                    </a:p>
                  </a:txBody>
                  <a:tcPr/>
                </a:tc>
              </a:tr>
              <a:tr h="370840">
                <a:tc>
                  <a:txBody>
                    <a:bodyPr/>
                    <a:lstStyle/>
                    <a:p>
                      <a:r>
                        <a:rPr lang="en-US" sz="3200" dirty="0" smtClean="0"/>
                        <a:t>ea</a:t>
                      </a:r>
                      <a:endParaRPr lang="en-US" sz="3200" dirty="0"/>
                    </a:p>
                  </a:txBody>
                  <a:tcPr/>
                </a:tc>
                <a:tc>
                  <a:txBody>
                    <a:bodyPr/>
                    <a:lstStyle/>
                    <a:p>
                      <a:r>
                        <a:rPr lang="en-US" sz="3200" dirty="0" err="1" smtClean="0"/>
                        <a:t>eb</a:t>
                      </a:r>
                      <a:endParaRPr lang="en-US" sz="3200" dirty="0"/>
                    </a:p>
                  </a:txBody>
                  <a:tcPr/>
                </a:tc>
                <a:tc>
                  <a:txBody>
                    <a:bodyPr/>
                    <a:lstStyle/>
                    <a:p>
                      <a:r>
                        <a:rPr lang="en-US" sz="3200" dirty="0" err="1" smtClean="0"/>
                        <a:t>ec</a:t>
                      </a:r>
                      <a:endParaRPr lang="en-US" sz="3200" dirty="0"/>
                    </a:p>
                  </a:txBody>
                  <a:tcPr/>
                </a:tc>
                <a:tc>
                  <a:txBody>
                    <a:bodyPr/>
                    <a:lstStyle/>
                    <a:p>
                      <a:r>
                        <a:rPr lang="en-US" sz="3200" dirty="0" err="1" smtClean="0"/>
                        <a:t>ed</a:t>
                      </a:r>
                      <a:endParaRPr lang="en-US" sz="3200" dirty="0"/>
                    </a:p>
                  </a:txBody>
                  <a:tcPr/>
                </a:tc>
                <a:tc>
                  <a:txBody>
                    <a:bodyPr/>
                    <a:lstStyle/>
                    <a:p>
                      <a:r>
                        <a:rPr lang="en-US" sz="3200" dirty="0" err="1" smtClean="0"/>
                        <a:t>ee</a:t>
                      </a:r>
                      <a:endParaRPr lang="en-US" sz="3200" dirty="0"/>
                    </a:p>
                  </a:txBody>
                  <a:tcPr/>
                </a:tc>
                <a:tc>
                  <a:txBody>
                    <a:bodyPr/>
                    <a:lstStyle/>
                    <a:p>
                      <a:endParaRPr lang="en-US" sz="3200" dirty="0"/>
                    </a:p>
                  </a:txBody>
                  <a:tcPr/>
                </a:tc>
                <a:tc>
                  <a:txBody>
                    <a:bodyPr/>
                    <a:lstStyle/>
                    <a:p>
                      <a:endParaRPr lang="en-US" sz="3200" dirty="0"/>
                    </a:p>
                  </a:txBody>
                  <a:tcPr/>
                </a:tc>
                <a:tc>
                  <a:txBody>
                    <a:bodyPr/>
                    <a:lstStyle/>
                    <a:p>
                      <a:endParaRPr lang="en-US" sz="3200" dirty="0"/>
                    </a:p>
                  </a:txBody>
                  <a:tcPr/>
                </a:tc>
                <a:tc>
                  <a:txBody>
                    <a:bodyPr/>
                    <a:lstStyle/>
                    <a:p>
                      <a:endParaRPr lang="en-US" sz="3200" dirty="0"/>
                    </a:p>
                  </a:txBody>
                  <a:tcPr/>
                </a:tc>
                <a:tc>
                  <a:txBody>
                    <a:bodyPr/>
                    <a:lstStyle/>
                    <a:p>
                      <a:endParaRPr lang="en-US" sz="3200" dirty="0"/>
                    </a:p>
                  </a:txBody>
                  <a:tcPr/>
                </a:tc>
              </a:tr>
            </a:tbl>
          </a:graphicData>
        </a:graphic>
      </p:graphicFrame>
      <p:sp>
        <p:nvSpPr>
          <p:cNvPr id="5" name="Slide Number Placeholder 4"/>
          <p:cNvSpPr>
            <a:spLocks noGrp="1"/>
          </p:cNvSpPr>
          <p:nvPr>
            <p:ph type="sldNum" sz="quarter" idx="12"/>
          </p:nvPr>
        </p:nvSpPr>
        <p:spPr/>
        <p:txBody>
          <a:bodyPr/>
          <a:lstStyle/>
          <a:p>
            <a:fld id="{D85D01E0-4520-4710-81AB-3D8832D73914}" type="slidenum">
              <a:rPr lang="en-US" smtClean="0"/>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normAutofit fontScale="90000"/>
          </a:bodyPr>
          <a:lstStyle/>
          <a:p>
            <a:r>
              <a:rPr lang="en-US" dirty="0" smtClean="0"/>
              <a:t>Sampling Without Replacement, order matters  (Permutation)</a:t>
            </a:r>
            <a:endParaRPr lang="en-US" dirty="0"/>
          </a:p>
        </p:txBody>
      </p:sp>
      <p:sp>
        <p:nvSpPr>
          <p:cNvPr id="3" name="Content Placeholder 2"/>
          <p:cNvSpPr>
            <a:spLocks noGrp="1"/>
          </p:cNvSpPr>
          <p:nvPr>
            <p:ph idx="1"/>
          </p:nvPr>
        </p:nvSpPr>
        <p:spPr>
          <a:xfrm>
            <a:off x="228600" y="1219200"/>
            <a:ext cx="8610600" cy="5638800"/>
          </a:xfrm>
        </p:spPr>
        <p:txBody>
          <a:bodyPr>
            <a:normAutofit/>
          </a:bodyPr>
          <a:lstStyle/>
          <a:p>
            <a:pPr>
              <a:buNone/>
            </a:pPr>
            <a:r>
              <a:rPr lang="en-US" dirty="0" smtClean="0"/>
              <a:t>Suppose that a sample of size 2 is drawn with</a:t>
            </a:r>
            <a:r>
              <a:rPr lang="en-US" dirty="0" smtClean="0">
                <a:solidFill>
                  <a:srgbClr val="FF0000"/>
                </a:solidFill>
              </a:rPr>
              <a:t>out</a:t>
            </a:r>
            <a:r>
              <a:rPr lang="en-US" dirty="0" smtClean="0"/>
              <a:t> replacement from a population of size 5. </a:t>
            </a:r>
          </a:p>
          <a:p>
            <a:pPr>
              <a:buNone/>
            </a:pPr>
            <a:r>
              <a:rPr lang="en-US" dirty="0" smtClean="0"/>
              <a:t>a) Use a direct listing to determine the number of possible ordered pairs.</a:t>
            </a:r>
          </a:p>
          <a:p>
            <a:pPr>
              <a:buNone/>
            </a:pPr>
            <a:r>
              <a:rPr lang="en-US" dirty="0" smtClean="0"/>
              <a:t>b) Solve part (a) by using BCR.</a:t>
            </a:r>
          </a:p>
        </p:txBody>
      </p:sp>
      <p:graphicFrame>
        <p:nvGraphicFramePr>
          <p:cNvPr id="4" name="Table 3"/>
          <p:cNvGraphicFramePr>
            <a:graphicFrameLocks noGrp="1"/>
          </p:cNvGraphicFramePr>
          <p:nvPr>
            <p:extLst>
              <p:ext uri="{D42A27DB-BD31-4B8C-83A1-F6EECF244321}">
                <p14:modId xmlns:p14="http://schemas.microsoft.com/office/powerpoint/2010/main" val="2953253525"/>
              </p:ext>
            </p:extLst>
          </p:nvPr>
        </p:nvGraphicFramePr>
        <p:xfrm>
          <a:off x="381000" y="3886200"/>
          <a:ext cx="8153400" cy="1737360"/>
        </p:xfrm>
        <a:graphic>
          <a:graphicData uri="http://schemas.openxmlformats.org/drawingml/2006/table">
            <a:tbl>
              <a:tblPr>
                <a:tableStyleId>{5C22544A-7EE6-4342-B048-85BDC9FD1C3A}</a:tableStyleId>
              </a:tblPr>
              <a:tblGrid>
                <a:gridCol w="815340"/>
                <a:gridCol w="815340"/>
                <a:gridCol w="815340"/>
                <a:gridCol w="815340"/>
                <a:gridCol w="815340"/>
                <a:gridCol w="815340"/>
                <a:gridCol w="815340"/>
                <a:gridCol w="815340"/>
                <a:gridCol w="815340"/>
                <a:gridCol w="815340"/>
              </a:tblGrid>
              <a:tr h="370840">
                <a:tc>
                  <a:txBody>
                    <a:bodyPr/>
                    <a:lstStyle/>
                    <a:p>
                      <a:r>
                        <a:rPr lang="en-US" sz="3200" dirty="0" err="1" smtClean="0"/>
                        <a:t>aa</a:t>
                      </a:r>
                      <a:endParaRPr lang="en-US" sz="3200" dirty="0"/>
                    </a:p>
                  </a:txBody>
                  <a:tcPr>
                    <a:solidFill>
                      <a:srgbClr val="FF6969"/>
                    </a:solidFill>
                  </a:tcPr>
                </a:tc>
                <a:tc>
                  <a:txBody>
                    <a:bodyPr/>
                    <a:lstStyle/>
                    <a:p>
                      <a:r>
                        <a:rPr lang="en-US" sz="3200" dirty="0" err="1" smtClean="0"/>
                        <a:t>ab</a:t>
                      </a:r>
                      <a:endParaRPr lang="en-US" sz="3200" dirty="0"/>
                    </a:p>
                  </a:txBody>
                  <a:tcPr/>
                </a:tc>
                <a:tc>
                  <a:txBody>
                    <a:bodyPr/>
                    <a:lstStyle/>
                    <a:p>
                      <a:r>
                        <a:rPr lang="en-US" sz="3200" dirty="0" smtClean="0"/>
                        <a:t>ac</a:t>
                      </a:r>
                      <a:endParaRPr lang="en-US" sz="3200" dirty="0"/>
                    </a:p>
                  </a:txBody>
                  <a:tcPr/>
                </a:tc>
                <a:tc>
                  <a:txBody>
                    <a:bodyPr/>
                    <a:lstStyle/>
                    <a:p>
                      <a:r>
                        <a:rPr lang="en-US" sz="3200" dirty="0" smtClean="0"/>
                        <a:t>ad</a:t>
                      </a:r>
                      <a:endParaRPr lang="en-US" sz="3200" dirty="0"/>
                    </a:p>
                  </a:txBody>
                  <a:tcPr/>
                </a:tc>
                <a:tc>
                  <a:txBody>
                    <a:bodyPr/>
                    <a:lstStyle/>
                    <a:p>
                      <a:r>
                        <a:rPr lang="en-US" sz="3200" dirty="0" err="1" smtClean="0"/>
                        <a:t>ae</a:t>
                      </a:r>
                      <a:endParaRPr lang="en-US" sz="3200" dirty="0"/>
                    </a:p>
                  </a:txBody>
                  <a:tcPr/>
                </a:tc>
                <a:tc>
                  <a:txBody>
                    <a:bodyPr/>
                    <a:lstStyle/>
                    <a:p>
                      <a:r>
                        <a:rPr lang="en-US" sz="3200" dirty="0" err="1" smtClean="0"/>
                        <a:t>ba</a:t>
                      </a:r>
                      <a:endParaRPr lang="en-US" sz="3200" dirty="0"/>
                    </a:p>
                  </a:txBody>
                  <a:tcPr/>
                </a:tc>
                <a:tc>
                  <a:txBody>
                    <a:bodyPr/>
                    <a:lstStyle/>
                    <a:p>
                      <a:r>
                        <a:rPr lang="en-US" sz="3200" dirty="0" smtClean="0"/>
                        <a:t>bb</a:t>
                      </a:r>
                      <a:endParaRPr lang="en-US" sz="3200" dirty="0"/>
                    </a:p>
                  </a:txBody>
                  <a:tcPr>
                    <a:solidFill>
                      <a:srgbClr val="FF6969"/>
                    </a:solidFill>
                  </a:tcPr>
                </a:tc>
                <a:tc>
                  <a:txBody>
                    <a:bodyPr/>
                    <a:lstStyle/>
                    <a:p>
                      <a:r>
                        <a:rPr lang="en-US" sz="3200" dirty="0" err="1" smtClean="0"/>
                        <a:t>bc</a:t>
                      </a:r>
                      <a:endParaRPr lang="en-US" sz="3200" dirty="0"/>
                    </a:p>
                  </a:txBody>
                  <a:tcPr/>
                </a:tc>
                <a:tc>
                  <a:txBody>
                    <a:bodyPr/>
                    <a:lstStyle/>
                    <a:p>
                      <a:r>
                        <a:rPr lang="en-US" sz="3200" dirty="0" err="1" smtClean="0"/>
                        <a:t>bd</a:t>
                      </a:r>
                      <a:endParaRPr lang="en-US" sz="3200" dirty="0"/>
                    </a:p>
                  </a:txBody>
                  <a:tcPr/>
                </a:tc>
                <a:tc>
                  <a:txBody>
                    <a:bodyPr/>
                    <a:lstStyle/>
                    <a:p>
                      <a:r>
                        <a:rPr lang="en-US" sz="3200" dirty="0" smtClean="0"/>
                        <a:t>be</a:t>
                      </a:r>
                      <a:endParaRPr lang="en-US" sz="3200" dirty="0"/>
                    </a:p>
                  </a:txBody>
                  <a:tcPr/>
                </a:tc>
              </a:tr>
              <a:tr h="370840">
                <a:tc>
                  <a:txBody>
                    <a:bodyPr/>
                    <a:lstStyle/>
                    <a:p>
                      <a:r>
                        <a:rPr lang="en-US" sz="3200" dirty="0" smtClean="0"/>
                        <a:t>ca</a:t>
                      </a:r>
                      <a:endParaRPr lang="en-US" sz="3200" dirty="0"/>
                    </a:p>
                  </a:txBody>
                  <a:tcPr/>
                </a:tc>
                <a:tc>
                  <a:txBody>
                    <a:bodyPr/>
                    <a:lstStyle/>
                    <a:p>
                      <a:r>
                        <a:rPr lang="en-US" sz="3200" dirty="0" err="1" smtClean="0"/>
                        <a:t>cb</a:t>
                      </a:r>
                      <a:endParaRPr lang="en-US" sz="3200" dirty="0"/>
                    </a:p>
                  </a:txBody>
                  <a:tcPr/>
                </a:tc>
                <a:tc>
                  <a:txBody>
                    <a:bodyPr/>
                    <a:lstStyle/>
                    <a:p>
                      <a:r>
                        <a:rPr lang="en-US" sz="3200" dirty="0" smtClean="0"/>
                        <a:t>cc</a:t>
                      </a:r>
                      <a:endParaRPr lang="en-US" sz="3200" dirty="0"/>
                    </a:p>
                  </a:txBody>
                  <a:tcPr>
                    <a:solidFill>
                      <a:srgbClr val="FF6969"/>
                    </a:solidFill>
                  </a:tcPr>
                </a:tc>
                <a:tc>
                  <a:txBody>
                    <a:bodyPr/>
                    <a:lstStyle/>
                    <a:p>
                      <a:r>
                        <a:rPr lang="en-US" sz="3200" dirty="0" err="1" smtClean="0"/>
                        <a:t>cd</a:t>
                      </a:r>
                      <a:endParaRPr lang="en-US" sz="3200" dirty="0"/>
                    </a:p>
                  </a:txBody>
                  <a:tcPr/>
                </a:tc>
                <a:tc>
                  <a:txBody>
                    <a:bodyPr/>
                    <a:lstStyle/>
                    <a:p>
                      <a:r>
                        <a:rPr lang="en-US" sz="3200" dirty="0" err="1" smtClean="0"/>
                        <a:t>ce</a:t>
                      </a:r>
                      <a:endParaRPr lang="en-US" sz="3200" dirty="0"/>
                    </a:p>
                  </a:txBody>
                  <a:tcPr/>
                </a:tc>
                <a:tc>
                  <a:txBody>
                    <a:bodyPr/>
                    <a:lstStyle/>
                    <a:p>
                      <a:r>
                        <a:rPr lang="en-US" sz="3200" dirty="0" err="1" smtClean="0"/>
                        <a:t>da</a:t>
                      </a:r>
                      <a:endParaRPr lang="en-US" sz="3200" dirty="0"/>
                    </a:p>
                  </a:txBody>
                  <a:tcPr/>
                </a:tc>
                <a:tc>
                  <a:txBody>
                    <a:bodyPr/>
                    <a:lstStyle/>
                    <a:p>
                      <a:r>
                        <a:rPr lang="en-US" sz="3200" dirty="0" smtClean="0"/>
                        <a:t>db</a:t>
                      </a:r>
                      <a:endParaRPr lang="en-US" sz="3200" dirty="0"/>
                    </a:p>
                  </a:txBody>
                  <a:tcPr/>
                </a:tc>
                <a:tc>
                  <a:txBody>
                    <a:bodyPr/>
                    <a:lstStyle/>
                    <a:p>
                      <a:r>
                        <a:rPr lang="en-US" sz="3200" dirty="0" smtClean="0"/>
                        <a:t>dc</a:t>
                      </a:r>
                      <a:endParaRPr lang="en-US" sz="3200" dirty="0"/>
                    </a:p>
                  </a:txBody>
                  <a:tcPr/>
                </a:tc>
                <a:tc>
                  <a:txBody>
                    <a:bodyPr/>
                    <a:lstStyle/>
                    <a:p>
                      <a:r>
                        <a:rPr lang="en-US" sz="3200" dirty="0" err="1" smtClean="0"/>
                        <a:t>dd</a:t>
                      </a:r>
                      <a:endParaRPr lang="en-US" sz="3200" dirty="0"/>
                    </a:p>
                  </a:txBody>
                  <a:tcPr>
                    <a:solidFill>
                      <a:srgbClr val="FF6969"/>
                    </a:solidFill>
                  </a:tcPr>
                </a:tc>
                <a:tc>
                  <a:txBody>
                    <a:bodyPr/>
                    <a:lstStyle/>
                    <a:p>
                      <a:r>
                        <a:rPr lang="en-US" sz="3200" dirty="0" smtClean="0"/>
                        <a:t>de</a:t>
                      </a:r>
                      <a:endParaRPr lang="en-US" sz="3200" dirty="0"/>
                    </a:p>
                  </a:txBody>
                  <a:tcPr/>
                </a:tc>
              </a:tr>
              <a:tr h="370840">
                <a:tc>
                  <a:txBody>
                    <a:bodyPr/>
                    <a:lstStyle/>
                    <a:p>
                      <a:r>
                        <a:rPr lang="en-US" sz="3200" dirty="0" smtClean="0"/>
                        <a:t>ea</a:t>
                      </a:r>
                      <a:endParaRPr lang="en-US" sz="3200" dirty="0"/>
                    </a:p>
                  </a:txBody>
                  <a:tcPr/>
                </a:tc>
                <a:tc>
                  <a:txBody>
                    <a:bodyPr/>
                    <a:lstStyle/>
                    <a:p>
                      <a:r>
                        <a:rPr lang="en-US" sz="3200" dirty="0" err="1" smtClean="0"/>
                        <a:t>eb</a:t>
                      </a:r>
                      <a:endParaRPr lang="en-US" sz="3200" dirty="0"/>
                    </a:p>
                  </a:txBody>
                  <a:tcPr/>
                </a:tc>
                <a:tc>
                  <a:txBody>
                    <a:bodyPr/>
                    <a:lstStyle/>
                    <a:p>
                      <a:r>
                        <a:rPr lang="en-US" sz="3200" dirty="0" err="1" smtClean="0"/>
                        <a:t>ec</a:t>
                      </a:r>
                      <a:endParaRPr lang="en-US" sz="3200" dirty="0"/>
                    </a:p>
                  </a:txBody>
                  <a:tcPr/>
                </a:tc>
                <a:tc>
                  <a:txBody>
                    <a:bodyPr/>
                    <a:lstStyle/>
                    <a:p>
                      <a:r>
                        <a:rPr lang="en-US" sz="3200" dirty="0" err="1" smtClean="0"/>
                        <a:t>ed</a:t>
                      </a:r>
                      <a:endParaRPr lang="en-US" sz="3200" dirty="0"/>
                    </a:p>
                  </a:txBody>
                  <a:tcPr/>
                </a:tc>
                <a:tc>
                  <a:txBody>
                    <a:bodyPr/>
                    <a:lstStyle/>
                    <a:p>
                      <a:r>
                        <a:rPr lang="en-US" sz="3200" dirty="0" err="1" smtClean="0"/>
                        <a:t>ee</a:t>
                      </a:r>
                      <a:endParaRPr lang="en-US" sz="3200" dirty="0"/>
                    </a:p>
                  </a:txBody>
                  <a:tcPr>
                    <a:solidFill>
                      <a:srgbClr val="FF6969"/>
                    </a:solidFill>
                  </a:tcPr>
                </a:tc>
                <a:tc>
                  <a:txBody>
                    <a:bodyPr/>
                    <a:lstStyle/>
                    <a:p>
                      <a:endParaRPr lang="en-US" sz="3200" dirty="0"/>
                    </a:p>
                  </a:txBody>
                  <a:tcPr/>
                </a:tc>
                <a:tc>
                  <a:txBody>
                    <a:bodyPr/>
                    <a:lstStyle/>
                    <a:p>
                      <a:endParaRPr lang="en-US" sz="3200" dirty="0"/>
                    </a:p>
                  </a:txBody>
                  <a:tcPr/>
                </a:tc>
                <a:tc>
                  <a:txBody>
                    <a:bodyPr/>
                    <a:lstStyle/>
                    <a:p>
                      <a:endParaRPr lang="en-US" sz="3200" dirty="0"/>
                    </a:p>
                  </a:txBody>
                  <a:tcPr/>
                </a:tc>
                <a:tc>
                  <a:txBody>
                    <a:bodyPr/>
                    <a:lstStyle/>
                    <a:p>
                      <a:endParaRPr lang="en-US" sz="3200" dirty="0"/>
                    </a:p>
                  </a:txBody>
                  <a:tcPr/>
                </a:tc>
                <a:tc>
                  <a:txBody>
                    <a:bodyPr/>
                    <a:lstStyle/>
                    <a:p>
                      <a:endParaRPr lang="en-US" sz="3200" dirty="0"/>
                    </a:p>
                  </a:txBody>
                  <a:tcPr/>
                </a:tc>
              </a:tr>
            </a:tbl>
          </a:graphicData>
        </a:graphic>
      </p:graphicFrame>
      <p:sp>
        <p:nvSpPr>
          <p:cNvPr id="5" name="Slide Number Placeholder 4"/>
          <p:cNvSpPr>
            <a:spLocks noGrp="1"/>
          </p:cNvSpPr>
          <p:nvPr>
            <p:ph type="sldNum" sz="quarter" idx="12"/>
          </p:nvPr>
        </p:nvSpPr>
        <p:spPr/>
        <p:txBody>
          <a:bodyPr/>
          <a:lstStyle/>
          <a:p>
            <a:fld id="{D85D01E0-4520-4710-81AB-3D8832D73914}" type="slidenum">
              <a:rPr lang="en-US" smtClean="0"/>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normAutofit fontScale="90000"/>
          </a:bodyPr>
          <a:lstStyle/>
          <a:p>
            <a:r>
              <a:rPr lang="en-US" dirty="0" smtClean="0"/>
              <a:t>Sampling Without Replacement , order does not matter(Combination)</a:t>
            </a:r>
            <a:endParaRPr lang="en-US" dirty="0"/>
          </a:p>
        </p:txBody>
      </p:sp>
      <p:sp>
        <p:nvSpPr>
          <p:cNvPr id="3" name="Content Placeholder 2"/>
          <p:cNvSpPr>
            <a:spLocks noGrp="1"/>
          </p:cNvSpPr>
          <p:nvPr>
            <p:ph idx="1"/>
          </p:nvPr>
        </p:nvSpPr>
        <p:spPr>
          <a:xfrm>
            <a:off x="228600" y="1219200"/>
            <a:ext cx="8610600" cy="5638800"/>
          </a:xfrm>
        </p:spPr>
        <p:txBody>
          <a:bodyPr>
            <a:normAutofit/>
          </a:bodyPr>
          <a:lstStyle/>
          <a:p>
            <a:pPr>
              <a:buNone/>
            </a:pPr>
            <a:r>
              <a:rPr lang="en-US" dirty="0" smtClean="0"/>
              <a:t>Suppose that a sample of size 2 is drawn with</a:t>
            </a:r>
            <a:r>
              <a:rPr lang="en-US" dirty="0" smtClean="0">
                <a:solidFill>
                  <a:srgbClr val="FF0000"/>
                </a:solidFill>
              </a:rPr>
              <a:t>out</a:t>
            </a:r>
            <a:r>
              <a:rPr lang="en-US" dirty="0" smtClean="0"/>
              <a:t> replacement from a population of size 5. </a:t>
            </a:r>
          </a:p>
          <a:p>
            <a:pPr>
              <a:buNone/>
            </a:pPr>
            <a:r>
              <a:rPr lang="en-US" dirty="0" smtClean="0"/>
              <a:t>Use a direct listing to determine the number of possible </a:t>
            </a:r>
            <a:r>
              <a:rPr lang="en-US" dirty="0" smtClean="0">
                <a:solidFill>
                  <a:srgbClr val="0000FF"/>
                </a:solidFill>
              </a:rPr>
              <a:t>unordered</a:t>
            </a:r>
            <a:r>
              <a:rPr lang="en-US" dirty="0" smtClean="0"/>
              <a:t> pairs.</a:t>
            </a:r>
          </a:p>
        </p:txBody>
      </p:sp>
      <p:graphicFrame>
        <p:nvGraphicFramePr>
          <p:cNvPr id="4" name="Table 3"/>
          <p:cNvGraphicFramePr>
            <a:graphicFrameLocks noGrp="1"/>
          </p:cNvGraphicFramePr>
          <p:nvPr>
            <p:extLst>
              <p:ext uri="{D42A27DB-BD31-4B8C-83A1-F6EECF244321}">
                <p14:modId xmlns:p14="http://schemas.microsoft.com/office/powerpoint/2010/main" val="2673032220"/>
              </p:ext>
            </p:extLst>
          </p:nvPr>
        </p:nvGraphicFramePr>
        <p:xfrm>
          <a:off x="381000" y="3886200"/>
          <a:ext cx="8153400" cy="1737360"/>
        </p:xfrm>
        <a:graphic>
          <a:graphicData uri="http://schemas.openxmlformats.org/drawingml/2006/table">
            <a:tbl>
              <a:tblPr>
                <a:tableStyleId>{5C22544A-7EE6-4342-B048-85BDC9FD1C3A}</a:tableStyleId>
              </a:tblPr>
              <a:tblGrid>
                <a:gridCol w="815340"/>
                <a:gridCol w="815340"/>
                <a:gridCol w="815340"/>
                <a:gridCol w="815340"/>
                <a:gridCol w="815340"/>
                <a:gridCol w="815340"/>
                <a:gridCol w="815340"/>
                <a:gridCol w="815340"/>
                <a:gridCol w="815340"/>
                <a:gridCol w="815340"/>
              </a:tblGrid>
              <a:tr h="370840">
                <a:tc>
                  <a:txBody>
                    <a:bodyPr/>
                    <a:lstStyle/>
                    <a:p>
                      <a:r>
                        <a:rPr lang="en-US" sz="3200" dirty="0" err="1" smtClean="0"/>
                        <a:t>aa</a:t>
                      </a:r>
                      <a:endParaRPr lang="en-US" sz="3200" dirty="0"/>
                    </a:p>
                  </a:txBody>
                  <a:tcPr>
                    <a:solidFill>
                      <a:srgbClr val="FF6969"/>
                    </a:solidFill>
                  </a:tcPr>
                </a:tc>
                <a:tc>
                  <a:txBody>
                    <a:bodyPr/>
                    <a:lstStyle/>
                    <a:p>
                      <a:r>
                        <a:rPr lang="en-US" sz="3200" dirty="0" err="1" smtClean="0"/>
                        <a:t>ab</a:t>
                      </a:r>
                      <a:endParaRPr lang="en-US" sz="3200" dirty="0"/>
                    </a:p>
                  </a:txBody>
                  <a:tcPr/>
                </a:tc>
                <a:tc>
                  <a:txBody>
                    <a:bodyPr/>
                    <a:lstStyle/>
                    <a:p>
                      <a:r>
                        <a:rPr lang="en-US" sz="3200" dirty="0" smtClean="0"/>
                        <a:t>ac</a:t>
                      </a:r>
                      <a:endParaRPr lang="en-US" sz="3200" dirty="0"/>
                    </a:p>
                  </a:txBody>
                  <a:tcPr/>
                </a:tc>
                <a:tc>
                  <a:txBody>
                    <a:bodyPr/>
                    <a:lstStyle/>
                    <a:p>
                      <a:r>
                        <a:rPr lang="en-US" sz="3200" dirty="0" smtClean="0"/>
                        <a:t>ad</a:t>
                      </a:r>
                      <a:endParaRPr lang="en-US" sz="3200" dirty="0"/>
                    </a:p>
                  </a:txBody>
                  <a:tcPr/>
                </a:tc>
                <a:tc>
                  <a:txBody>
                    <a:bodyPr/>
                    <a:lstStyle/>
                    <a:p>
                      <a:r>
                        <a:rPr lang="en-US" sz="3200" dirty="0" err="1" smtClean="0"/>
                        <a:t>ae</a:t>
                      </a:r>
                      <a:endParaRPr lang="en-US" sz="3200" dirty="0"/>
                    </a:p>
                  </a:txBody>
                  <a:tcPr/>
                </a:tc>
                <a:tc>
                  <a:txBody>
                    <a:bodyPr/>
                    <a:lstStyle/>
                    <a:p>
                      <a:r>
                        <a:rPr lang="en-US" sz="3200" dirty="0" err="1" smtClean="0"/>
                        <a:t>ba</a:t>
                      </a:r>
                      <a:endParaRPr lang="en-US" sz="3200" dirty="0"/>
                    </a:p>
                  </a:txBody>
                  <a:tcPr>
                    <a:solidFill>
                      <a:srgbClr val="5353FF"/>
                    </a:solidFill>
                  </a:tcPr>
                </a:tc>
                <a:tc>
                  <a:txBody>
                    <a:bodyPr/>
                    <a:lstStyle/>
                    <a:p>
                      <a:r>
                        <a:rPr lang="en-US" sz="3200" dirty="0" smtClean="0"/>
                        <a:t>bb</a:t>
                      </a:r>
                      <a:endParaRPr lang="en-US" sz="3200" dirty="0"/>
                    </a:p>
                  </a:txBody>
                  <a:tcPr>
                    <a:solidFill>
                      <a:srgbClr val="FF6969"/>
                    </a:solidFill>
                  </a:tcPr>
                </a:tc>
                <a:tc>
                  <a:txBody>
                    <a:bodyPr/>
                    <a:lstStyle/>
                    <a:p>
                      <a:r>
                        <a:rPr lang="en-US" sz="3200" dirty="0" err="1" smtClean="0"/>
                        <a:t>bc</a:t>
                      </a:r>
                      <a:endParaRPr lang="en-US" sz="3200" dirty="0"/>
                    </a:p>
                  </a:txBody>
                  <a:tcPr/>
                </a:tc>
                <a:tc>
                  <a:txBody>
                    <a:bodyPr/>
                    <a:lstStyle/>
                    <a:p>
                      <a:r>
                        <a:rPr lang="en-US" sz="3200" dirty="0" err="1" smtClean="0"/>
                        <a:t>bd</a:t>
                      </a:r>
                      <a:endParaRPr lang="en-US" sz="3200" dirty="0"/>
                    </a:p>
                  </a:txBody>
                  <a:tcPr/>
                </a:tc>
                <a:tc>
                  <a:txBody>
                    <a:bodyPr/>
                    <a:lstStyle/>
                    <a:p>
                      <a:r>
                        <a:rPr lang="en-US" sz="3200" dirty="0" smtClean="0"/>
                        <a:t>be</a:t>
                      </a:r>
                      <a:endParaRPr lang="en-US" sz="3200" dirty="0"/>
                    </a:p>
                  </a:txBody>
                  <a:tcPr/>
                </a:tc>
              </a:tr>
              <a:tr h="370840">
                <a:tc>
                  <a:txBody>
                    <a:bodyPr/>
                    <a:lstStyle/>
                    <a:p>
                      <a:r>
                        <a:rPr lang="en-US" sz="3200" dirty="0" smtClean="0"/>
                        <a:t>ca</a:t>
                      </a:r>
                      <a:endParaRPr lang="en-US" sz="3200" dirty="0"/>
                    </a:p>
                  </a:txBody>
                  <a:tcPr>
                    <a:solidFill>
                      <a:srgbClr val="5353FF"/>
                    </a:solidFill>
                  </a:tcPr>
                </a:tc>
                <a:tc>
                  <a:txBody>
                    <a:bodyPr/>
                    <a:lstStyle/>
                    <a:p>
                      <a:r>
                        <a:rPr lang="en-US" sz="3200" dirty="0" err="1" smtClean="0"/>
                        <a:t>cb</a:t>
                      </a:r>
                      <a:endParaRPr lang="en-US" sz="3200" dirty="0"/>
                    </a:p>
                  </a:txBody>
                  <a:tcPr>
                    <a:solidFill>
                      <a:srgbClr val="5353FF"/>
                    </a:solidFill>
                  </a:tcPr>
                </a:tc>
                <a:tc>
                  <a:txBody>
                    <a:bodyPr/>
                    <a:lstStyle/>
                    <a:p>
                      <a:r>
                        <a:rPr lang="en-US" sz="3200" dirty="0" smtClean="0"/>
                        <a:t>cc</a:t>
                      </a:r>
                      <a:endParaRPr lang="en-US" sz="3200" dirty="0"/>
                    </a:p>
                  </a:txBody>
                  <a:tcPr>
                    <a:solidFill>
                      <a:srgbClr val="FF6969"/>
                    </a:solidFill>
                  </a:tcPr>
                </a:tc>
                <a:tc>
                  <a:txBody>
                    <a:bodyPr/>
                    <a:lstStyle/>
                    <a:p>
                      <a:r>
                        <a:rPr lang="en-US" sz="3200" dirty="0" err="1" smtClean="0"/>
                        <a:t>cd</a:t>
                      </a:r>
                      <a:endParaRPr lang="en-US" sz="3200" dirty="0"/>
                    </a:p>
                  </a:txBody>
                  <a:tcPr/>
                </a:tc>
                <a:tc>
                  <a:txBody>
                    <a:bodyPr/>
                    <a:lstStyle/>
                    <a:p>
                      <a:r>
                        <a:rPr lang="en-US" sz="3200" dirty="0" err="1" smtClean="0"/>
                        <a:t>ce</a:t>
                      </a:r>
                      <a:endParaRPr lang="en-US" sz="3200" dirty="0"/>
                    </a:p>
                  </a:txBody>
                  <a:tcPr/>
                </a:tc>
                <a:tc>
                  <a:txBody>
                    <a:bodyPr/>
                    <a:lstStyle/>
                    <a:p>
                      <a:r>
                        <a:rPr lang="en-US" sz="3200" dirty="0" err="1" smtClean="0"/>
                        <a:t>da</a:t>
                      </a:r>
                      <a:endParaRPr lang="en-US" sz="3200" dirty="0"/>
                    </a:p>
                  </a:txBody>
                  <a:tcPr>
                    <a:solidFill>
                      <a:srgbClr val="5353FF"/>
                    </a:solidFill>
                  </a:tcPr>
                </a:tc>
                <a:tc>
                  <a:txBody>
                    <a:bodyPr/>
                    <a:lstStyle/>
                    <a:p>
                      <a:r>
                        <a:rPr lang="en-US" sz="3200" dirty="0" smtClean="0"/>
                        <a:t>db</a:t>
                      </a:r>
                      <a:endParaRPr lang="en-US" sz="3200" dirty="0"/>
                    </a:p>
                  </a:txBody>
                  <a:tcPr>
                    <a:solidFill>
                      <a:srgbClr val="5353FF"/>
                    </a:solidFill>
                  </a:tcPr>
                </a:tc>
                <a:tc>
                  <a:txBody>
                    <a:bodyPr/>
                    <a:lstStyle/>
                    <a:p>
                      <a:r>
                        <a:rPr lang="en-US" sz="3200" dirty="0" smtClean="0"/>
                        <a:t>dc</a:t>
                      </a:r>
                      <a:endParaRPr lang="en-US" sz="3200" dirty="0"/>
                    </a:p>
                  </a:txBody>
                  <a:tcPr>
                    <a:solidFill>
                      <a:srgbClr val="5353FF"/>
                    </a:solidFill>
                  </a:tcPr>
                </a:tc>
                <a:tc>
                  <a:txBody>
                    <a:bodyPr/>
                    <a:lstStyle/>
                    <a:p>
                      <a:r>
                        <a:rPr lang="en-US" sz="3200" dirty="0" err="1" smtClean="0"/>
                        <a:t>dd</a:t>
                      </a:r>
                      <a:endParaRPr lang="en-US" sz="3200" dirty="0"/>
                    </a:p>
                  </a:txBody>
                  <a:tcPr>
                    <a:solidFill>
                      <a:srgbClr val="FF6969"/>
                    </a:solidFill>
                  </a:tcPr>
                </a:tc>
                <a:tc>
                  <a:txBody>
                    <a:bodyPr/>
                    <a:lstStyle/>
                    <a:p>
                      <a:r>
                        <a:rPr lang="en-US" sz="3200" dirty="0" smtClean="0"/>
                        <a:t>de</a:t>
                      </a:r>
                      <a:endParaRPr lang="en-US" sz="3200" dirty="0"/>
                    </a:p>
                  </a:txBody>
                  <a:tcPr/>
                </a:tc>
              </a:tr>
              <a:tr h="370840">
                <a:tc>
                  <a:txBody>
                    <a:bodyPr/>
                    <a:lstStyle/>
                    <a:p>
                      <a:r>
                        <a:rPr lang="en-US" sz="3200" dirty="0" smtClean="0"/>
                        <a:t>ea</a:t>
                      </a:r>
                      <a:endParaRPr lang="en-US" sz="3200" dirty="0"/>
                    </a:p>
                  </a:txBody>
                  <a:tcPr>
                    <a:solidFill>
                      <a:srgbClr val="5353FF"/>
                    </a:solidFill>
                  </a:tcPr>
                </a:tc>
                <a:tc>
                  <a:txBody>
                    <a:bodyPr/>
                    <a:lstStyle/>
                    <a:p>
                      <a:r>
                        <a:rPr lang="en-US" sz="3200" dirty="0" err="1" smtClean="0"/>
                        <a:t>eb</a:t>
                      </a:r>
                      <a:endParaRPr lang="en-US" sz="3200" dirty="0"/>
                    </a:p>
                  </a:txBody>
                  <a:tcPr>
                    <a:solidFill>
                      <a:srgbClr val="5353FF"/>
                    </a:solidFill>
                  </a:tcPr>
                </a:tc>
                <a:tc>
                  <a:txBody>
                    <a:bodyPr/>
                    <a:lstStyle/>
                    <a:p>
                      <a:r>
                        <a:rPr lang="en-US" sz="3200" dirty="0" err="1" smtClean="0"/>
                        <a:t>ec</a:t>
                      </a:r>
                      <a:endParaRPr lang="en-US" sz="3200" dirty="0"/>
                    </a:p>
                  </a:txBody>
                  <a:tcPr>
                    <a:solidFill>
                      <a:srgbClr val="5353FF"/>
                    </a:solidFill>
                  </a:tcPr>
                </a:tc>
                <a:tc>
                  <a:txBody>
                    <a:bodyPr/>
                    <a:lstStyle/>
                    <a:p>
                      <a:r>
                        <a:rPr lang="en-US" sz="3200" dirty="0" err="1" smtClean="0"/>
                        <a:t>ed</a:t>
                      </a:r>
                      <a:endParaRPr lang="en-US" sz="3200" dirty="0"/>
                    </a:p>
                  </a:txBody>
                  <a:tcPr>
                    <a:solidFill>
                      <a:srgbClr val="5353FF"/>
                    </a:solidFill>
                  </a:tcPr>
                </a:tc>
                <a:tc>
                  <a:txBody>
                    <a:bodyPr/>
                    <a:lstStyle/>
                    <a:p>
                      <a:r>
                        <a:rPr lang="en-US" sz="3200" dirty="0" err="1" smtClean="0"/>
                        <a:t>ee</a:t>
                      </a:r>
                      <a:endParaRPr lang="en-US" sz="3200" dirty="0"/>
                    </a:p>
                  </a:txBody>
                  <a:tcPr>
                    <a:solidFill>
                      <a:srgbClr val="FF6969"/>
                    </a:solidFill>
                  </a:tcPr>
                </a:tc>
                <a:tc>
                  <a:txBody>
                    <a:bodyPr/>
                    <a:lstStyle/>
                    <a:p>
                      <a:endParaRPr lang="en-US" sz="3200" dirty="0"/>
                    </a:p>
                  </a:txBody>
                  <a:tcPr/>
                </a:tc>
                <a:tc>
                  <a:txBody>
                    <a:bodyPr/>
                    <a:lstStyle/>
                    <a:p>
                      <a:endParaRPr lang="en-US" sz="3200" dirty="0"/>
                    </a:p>
                  </a:txBody>
                  <a:tcPr/>
                </a:tc>
                <a:tc>
                  <a:txBody>
                    <a:bodyPr/>
                    <a:lstStyle/>
                    <a:p>
                      <a:endParaRPr lang="en-US" sz="3200" dirty="0"/>
                    </a:p>
                  </a:txBody>
                  <a:tcPr/>
                </a:tc>
                <a:tc>
                  <a:txBody>
                    <a:bodyPr/>
                    <a:lstStyle/>
                    <a:p>
                      <a:endParaRPr lang="en-US" sz="3200" dirty="0"/>
                    </a:p>
                  </a:txBody>
                  <a:tcPr/>
                </a:tc>
                <a:tc>
                  <a:txBody>
                    <a:bodyPr/>
                    <a:lstStyle/>
                    <a:p>
                      <a:endParaRPr lang="en-US" sz="3200" dirty="0"/>
                    </a:p>
                  </a:txBody>
                  <a:tcPr/>
                </a:tc>
              </a:tr>
            </a:tbl>
          </a:graphicData>
        </a:graphic>
      </p:graphicFrame>
      <p:sp>
        <p:nvSpPr>
          <p:cNvPr id="5" name="Slide Number Placeholder 4"/>
          <p:cNvSpPr>
            <a:spLocks noGrp="1"/>
          </p:cNvSpPr>
          <p:nvPr>
            <p:ph type="sldNum" sz="quarter" idx="12"/>
          </p:nvPr>
        </p:nvSpPr>
        <p:spPr/>
        <p:txBody>
          <a:bodyPr/>
          <a:lstStyle/>
          <a:p>
            <a:fld id="{D85D01E0-4520-4710-81AB-3D8832D73914}" type="slidenum">
              <a:rPr lang="en-US" smtClean="0"/>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fontScale="90000"/>
          </a:bodyPr>
          <a:lstStyle/>
          <a:p>
            <a:r>
              <a:rPr lang="en-US" dirty="0" smtClean="0"/>
              <a:t>Sampling With Replacement, order does not matter (SB)</a:t>
            </a:r>
            <a:endParaRPr lang="en-US" dirty="0"/>
          </a:p>
        </p:txBody>
      </p:sp>
      <p:sp>
        <p:nvSpPr>
          <p:cNvPr id="3" name="Content Placeholder 2"/>
          <p:cNvSpPr>
            <a:spLocks noGrp="1"/>
          </p:cNvSpPr>
          <p:nvPr>
            <p:ph idx="1"/>
          </p:nvPr>
        </p:nvSpPr>
        <p:spPr>
          <a:xfrm>
            <a:off x="228600" y="1066800"/>
            <a:ext cx="8610600" cy="5791200"/>
          </a:xfrm>
        </p:spPr>
        <p:txBody>
          <a:bodyPr>
            <a:normAutofit lnSpcReduction="10000"/>
          </a:bodyPr>
          <a:lstStyle/>
          <a:p>
            <a:pPr>
              <a:buNone/>
            </a:pPr>
            <a:r>
              <a:rPr lang="en-US" dirty="0" smtClean="0"/>
              <a:t>Suppose that a sample of size 2 is drawn with replacement from a population of size 5.  </a:t>
            </a:r>
          </a:p>
          <a:p>
            <a:pPr>
              <a:buNone/>
            </a:pPr>
            <a:r>
              <a:rPr lang="en-US" dirty="0" smtClean="0"/>
              <a:t>a) Use a direct listing to determine the number of possible </a:t>
            </a:r>
            <a:r>
              <a:rPr lang="en-US" dirty="0" smtClean="0">
                <a:solidFill>
                  <a:srgbClr val="0000FF"/>
                </a:solidFill>
              </a:rPr>
              <a:t>unordered</a:t>
            </a:r>
            <a:r>
              <a:rPr lang="en-US" dirty="0" smtClean="0"/>
              <a:t> pairs.</a:t>
            </a:r>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a:t>b</a:t>
            </a:r>
            <a:r>
              <a:rPr lang="en-US" dirty="0" smtClean="0"/>
              <a:t>) Determine the number of possible </a:t>
            </a:r>
            <a:r>
              <a:rPr lang="en-US" dirty="0" smtClean="0">
                <a:solidFill>
                  <a:srgbClr val="0000FF"/>
                </a:solidFill>
              </a:rPr>
              <a:t>unordered </a:t>
            </a:r>
            <a:r>
              <a:rPr lang="en-US" dirty="0" smtClean="0"/>
              <a:t>samples of size r with replacement from a population of size n.</a:t>
            </a:r>
          </a:p>
        </p:txBody>
      </p:sp>
      <p:graphicFrame>
        <p:nvGraphicFramePr>
          <p:cNvPr id="4" name="Table 3"/>
          <p:cNvGraphicFramePr>
            <a:graphicFrameLocks noGrp="1"/>
          </p:cNvGraphicFramePr>
          <p:nvPr>
            <p:extLst>
              <p:ext uri="{D42A27DB-BD31-4B8C-83A1-F6EECF244321}">
                <p14:modId xmlns:p14="http://schemas.microsoft.com/office/powerpoint/2010/main" val="3179649714"/>
              </p:ext>
            </p:extLst>
          </p:nvPr>
        </p:nvGraphicFramePr>
        <p:xfrm>
          <a:off x="533400" y="3200400"/>
          <a:ext cx="8153400" cy="1737360"/>
        </p:xfrm>
        <a:graphic>
          <a:graphicData uri="http://schemas.openxmlformats.org/drawingml/2006/table">
            <a:tbl>
              <a:tblPr>
                <a:tableStyleId>{5C22544A-7EE6-4342-B048-85BDC9FD1C3A}</a:tableStyleId>
              </a:tblPr>
              <a:tblGrid>
                <a:gridCol w="815340"/>
                <a:gridCol w="815340"/>
                <a:gridCol w="815340"/>
                <a:gridCol w="815340"/>
                <a:gridCol w="815340"/>
                <a:gridCol w="815340"/>
                <a:gridCol w="815340"/>
                <a:gridCol w="815340"/>
                <a:gridCol w="815340"/>
                <a:gridCol w="815340"/>
              </a:tblGrid>
              <a:tr h="370840">
                <a:tc>
                  <a:txBody>
                    <a:bodyPr/>
                    <a:lstStyle/>
                    <a:p>
                      <a:r>
                        <a:rPr lang="en-US" sz="3200" dirty="0" err="1" smtClean="0"/>
                        <a:t>aa</a:t>
                      </a:r>
                      <a:endParaRPr lang="en-US" sz="3200" dirty="0"/>
                    </a:p>
                  </a:txBody>
                  <a:tcPr/>
                </a:tc>
                <a:tc>
                  <a:txBody>
                    <a:bodyPr/>
                    <a:lstStyle/>
                    <a:p>
                      <a:r>
                        <a:rPr lang="en-US" sz="3200" dirty="0" err="1" smtClean="0"/>
                        <a:t>ab</a:t>
                      </a:r>
                      <a:endParaRPr lang="en-US" sz="3200" dirty="0"/>
                    </a:p>
                  </a:txBody>
                  <a:tcPr/>
                </a:tc>
                <a:tc>
                  <a:txBody>
                    <a:bodyPr/>
                    <a:lstStyle/>
                    <a:p>
                      <a:r>
                        <a:rPr lang="en-US" sz="3200" dirty="0" smtClean="0"/>
                        <a:t>ac</a:t>
                      </a:r>
                      <a:endParaRPr lang="en-US" sz="3200" dirty="0"/>
                    </a:p>
                  </a:txBody>
                  <a:tcPr/>
                </a:tc>
                <a:tc>
                  <a:txBody>
                    <a:bodyPr/>
                    <a:lstStyle/>
                    <a:p>
                      <a:r>
                        <a:rPr lang="en-US" sz="3200" dirty="0" smtClean="0"/>
                        <a:t>ad</a:t>
                      </a:r>
                      <a:endParaRPr lang="en-US" sz="3200" dirty="0"/>
                    </a:p>
                  </a:txBody>
                  <a:tcPr/>
                </a:tc>
                <a:tc>
                  <a:txBody>
                    <a:bodyPr/>
                    <a:lstStyle/>
                    <a:p>
                      <a:r>
                        <a:rPr lang="en-US" sz="3200" dirty="0" err="1" smtClean="0"/>
                        <a:t>ae</a:t>
                      </a:r>
                      <a:endParaRPr lang="en-US" sz="3200" dirty="0"/>
                    </a:p>
                  </a:txBody>
                  <a:tcPr/>
                </a:tc>
                <a:tc>
                  <a:txBody>
                    <a:bodyPr/>
                    <a:lstStyle/>
                    <a:p>
                      <a:r>
                        <a:rPr lang="en-US" sz="3200" dirty="0" err="1" smtClean="0"/>
                        <a:t>ba</a:t>
                      </a:r>
                      <a:endParaRPr lang="en-US" sz="3200" dirty="0"/>
                    </a:p>
                  </a:txBody>
                  <a:tcPr>
                    <a:solidFill>
                      <a:srgbClr val="5353FF"/>
                    </a:solidFill>
                  </a:tcPr>
                </a:tc>
                <a:tc>
                  <a:txBody>
                    <a:bodyPr/>
                    <a:lstStyle/>
                    <a:p>
                      <a:r>
                        <a:rPr lang="en-US" sz="3200" dirty="0" smtClean="0"/>
                        <a:t>bb</a:t>
                      </a:r>
                      <a:endParaRPr lang="en-US" sz="3200" dirty="0"/>
                    </a:p>
                  </a:txBody>
                  <a:tcPr/>
                </a:tc>
                <a:tc>
                  <a:txBody>
                    <a:bodyPr/>
                    <a:lstStyle/>
                    <a:p>
                      <a:r>
                        <a:rPr lang="en-US" sz="3200" dirty="0" err="1" smtClean="0"/>
                        <a:t>bc</a:t>
                      </a:r>
                      <a:endParaRPr lang="en-US" sz="3200" dirty="0"/>
                    </a:p>
                  </a:txBody>
                  <a:tcPr/>
                </a:tc>
                <a:tc>
                  <a:txBody>
                    <a:bodyPr/>
                    <a:lstStyle/>
                    <a:p>
                      <a:r>
                        <a:rPr lang="en-US" sz="3200" dirty="0" err="1" smtClean="0"/>
                        <a:t>bd</a:t>
                      </a:r>
                      <a:endParaRPr lang="en-US" sz="3200" dirty="0"/>
                    </a:p>
                  </a:txBody>
                  <a:tcPr/>
                </a:tc>
                <a:tc>
                  <a:txBody>
                    <a:bodyPr/>
                    <a:lstStyle/>
                    <a:p>
                      <a:r>
                        <a:rPr lang="en-US" sz="3200" dirty="0" smtClean="0"/>
                        <a:t>be</a:t>
                      </a:r>
                      <a:endParaRPr lang="en-US" sz="3200" dirty="0"/>
                    </a:p>
                  </a:txBody>
                  <a:tcPr/>
                </a:tc>
              </a:tr>
              <a:tr h="370840">
                <a:tc>
                  <a:txBody>
                    <a:bodyPr/>
                    <a:lstStyle/>
                    <a:p>
                      <a:r>
                        <a:rPr lang="en-US" sz="3200" dirty="0" smtClean="0"/>
                        <a:t>ca</a:t>
                      </a:r>
                      <a:endParaRPr lang="en-US" sz="3200" dirty="0"/>
                    </a:p>
                  </a:txBody>
                  <a:tcPr>
                    <a:solidFill>
                      <a:srgbClr val="5353FF"/>
                    </a:solidFill>
                  </a:tcPr>
                </a:tc>
                <a:tc>
                  <a:txBody>
                    <a:bodyPr/>
                    <a:lstStyle/>
                    <a:p>
                      <a:r>
                        <a:rPr lang="en-US" sz="3200" dirty="0" err="1" smtClean="0"/>
                        <a:t>cb</a:t>
                      </a:r>
                      <a:endParaRPr lang="en-US" sz="3200" dirty="0"/>
                    </a:p>
                  </a:txBody>
                  <a:tcPr>
                    <a:solidFill>
                      <a:srgbClr val="5353FF"/>
                    </a:solidFill>
                  </a:tcPr>
                </a:tc>
                <a:tc>
                  <a:txBody>
                    <a:bodyPr/>
                    <a:lstStyle/>
                    <a:p>
                      <a:r>
                        <a:rPr lang="en-US" sz="3200" dirty="0" smtClean="0"/>
                        <a:t>cc</a:t>
                      </a:r>
                      <a:endParaRPr lang="en-US" sz="3200" dirty="0"/>
                    </a:p>
                  </a:txBody>
                  <a:tcPr/>
                </a:tc>
                <a:tc>
                  <a:txBody>
                    <a:bodyPr/>
                    <a:lstStyle/>
                    <a:p>
                      <a:r>
                        <a:rPr lang="en-US" sz="3200" dirty="0" err="1" smtClean="0"/>
                        <a:t>cd</a:t>
                      </a:r>
                      <a:endParaRPr lang="en-US" sz="3200" dirty="0"/>
                    </a:p>
                  </a:txBody>
                  <a:tcPr/>
                </a:tc>
                <a:tc>
                  <a:txBody>
                    <a:bodyPr/>
                    <a:lstStyle/>
                    <a:p>
                      <a:r>
                        <a:rPr lang="en-US" sz="3200" dirty="0" err="1" smtClean="0"/>
                        <a:t>ce</a:t>
                      </a:r>
                      <a:endParaRPr lang="en-US" sz="3200" dirty="0"/>
                    </a:p>
                  </a:txBody>
                  <a:tcPr/>
                </a:tc>
                <a:tc>
                  <a:txBody>
                    <a:bodyPr/>
                    <a:lstStyle/>
                    <a:p>
                      <a:r>
                        <a:rPr lang="en-US" sz="3200" dirty="0" err="1" smtClean="0"/>
                        <a:t>da</a:t>
                      </a:r>
                      <a:endParaRPr lang="en-US" sz="3200" dirty="0"/>
                    </a:p>
                  </a:txBody>
                  <a:tcPr>
                    <a:solidFill>
                      <a:srgbClr val="5353FF"/>
                    </a:solidFill>
                  </a:tcPr>
                </a:tc>
                <a:tc>
                  <a:txBody>
                    <a:bodyPr/>
                    <a:lstStyle/>
                    <a:p>
                      <a:r>
                        <a:rPr lang="en-US" sz="3200" dirty="0" smtClean="0"/>
                        <a:t>db</a:t>
                      </a:r>
                      <a:endParaRPr lang="en-US" sz="3200" dirty="0"/>
                    </a:p>
                  </a:txBody>
                  <a:tcPr>
                    <a:solidFill>
                      <a:srgbClr val="5353FF"/>
                    </a:solidFill>
                  </a:tcPr>
                </a:tc>
                <a:tc>
                  <a:txBody>
                    <a:bodyPr/>
                    <a:lstStyle/>
                    <a:p>
                      <a:r>
                        <a:rPr lang="en-US" sz="3200" dirty="0" smtClean="0"/>
                        <a:t>dc</a:t>
                      </a:r>
                      <a:endParaRPr lang="en-US" sz="3200" dirty="0"/>
                    </a:p>
                  </a:txBody>
                  <a:tcPr>
                    <a:solidFill>
                      <a:srgbClr val="5353FF"/>
                    </a:solidFill>
                  </a:tcPr>
                </a:tc>
                <a:tc>
                  <a:txBody>
                    <a:bodyPr/>
                    <a:lstStyle/>
                    <a:p>
                      <a:r>
                        <a:rPr lang="en-US" sz="3200" dirty="0" err="1" smtClean="0"/>
                        <a:t>dd</a:t>
                      </a:r>
                      <a:endParaRPr lang="en-US" sz="3200" dirty="0"/>
                    </a:p>
                  </a:txBody>
                  <a:tcPr/>
                </a:tc>
                <a:tc>
                  <a:txBody>
                    <a:bodyPr/>
                    <a:lstStyle/>
                    <a:p>
                      <a:r>
                        <a:rPr lang="en-US" sz="3200" dirty="0" smtClean="0"/>
                        <a:t>de</a:t>
                      </a:r>
                      <a:endParaRPr lang="en-US" sz="3200" dirty="0"/>
                    </a:p>
                  </a:txBody>
                  <a:tcPr/>
                </a:tc>
              </a:tr>
              <a:tr h="370840">
                <a:tc>
                  <a:txBody>
                    <a:bodyPr/>
                    <a:lstStyle/>
                    <a:p>
                      <a:r>
                        <a:rPr lang="en-US" sz="3200" dirty="0" smtClean="0"/>
                        <a:t>ea</a:t>
                      </a:r>
                      <a:endParaRPr lang="en-US" sz="3200" dirty="0"/>
                    </a:p>
                  </a:txBody>
                  <a:tcPr>
                    <a:solidFill>
                      <a:srgbClr val="5353FF"/>
                    </a:solidFill>
                  </a:tcPr>
                </a:tc>
                <a:tc>
                  <a:txBody>
                    <a:bodyPr/>
                    <a:lstStyle/>
                    <a:p>
                      <a:r>
                        <a:rPr lang="en-US" sz="3200" dirty="0" err="1" smtClean="0"/>
                        <a:t>eb</a:t>
                      </a:r>
                      <a:endParaRPr lang="en-US" sz="3200" dirty="0"/>
                    </a:p>
                  </a:txBody>
                  <a:tcPr>
                    <a:solidFill>
                      <a:srgbClr val="5353FF"/>
                    </a:solidFill>
                  </a:tcPr>
                </a:tc>
                <a:tc>
                  <a:txBody>
                    <a:bodyPr/>
                    <a:lstStyle/>
                    <a:p>
                      <a:r>
                        <a:rPr lang="en-US" sz="3200" dirty="0" err="1" smtClean="0"/>
                        <a:t>ec</a:t>
                      </a:r>
                      <a:endParaRPr lang="en-US" sz="3200" dirty="0"/>
                    </a:p>
                  </a:txBody>
                  <a:tcPr>
                    <a:solidFill>
                      <a:srgbClr val="5353FF"/>
                    </a:solidFill>
                  </a:tcPr>
                </a:tc>
                <a:tc>
                  <a:txBody>
                    <a:bodyPr/>
                    <a:lstStyle/>
                    <a:p>
                      <a:r>
                        <a:rPr lang="en-US" sz="3200" dirty="0" err="1" smtClean="0"/>
                        <a:t>ed</a:t>
                      </a:r>
                      <a:endParaRPr lang="en-US" sz="3200" dirty="0"/>
                    </a:p>
                  </a:txBody>
                  <a:tcPr>
                    <a:solidFill>
                      <a:srgbClr val="5353FF"/>
                    </a:solidFill>
                  </a:tcPr>
                </a:tc>
                <a:tc>
                  <a:txBody>
                    <a:bodyPr/>
                    <a:lstStyle/>
                    <a:p>
                      <a:r>
                        <a:rPr lang="en-US" sz="3200" dirty="0" err="1" smtClean="0"/>
                        <a:t>ee</a:t>
                      </a:r>
                      <a:endParaRPr lang="en-US" sz="3200" dirty="0"/>
                    </a:p>
                  </a:txBody>
                  <a:tcPr/>
                </a:tc>
                <a:tc>
                  <a:txBody>
                    <a:bodyPr/>
                    <a:lstStyle/>
                    <a:p>
                      <a:endParaRPr lang="en-US" sz="3200" dirty="0"/>
                    </a:p>
                  </a:txBody>
                  <a:tcPr/>
                </a:tc>
                <a:tc>
                  <a:txBody>
                    <a:bodyPr/>
                    <a:lstStyle/>
                    <a:p>
                      <a:endParaRPr lang="en-US" sz="3200" dirty="0"/>
                    </a:p>
                  </a:txBody>
                  <a:tcPr/>
                </a:tc>
                <a:tc>
                  <a:txBody>
                    <a:bodyPr/>
                    <a:lstStyle/>
                    <a:p>
                      <a:endParaRPr lang="en-US" sz="3200" dirty="0"/>
                    </a:p>
                  </a:txBody>
                  <a:tcPr/>
                </a:tc>
                <a:tc>
                  <a:txBody>
                    <a:bodyPr/>
                    <a:lstStyle/>
                    <a:p>
                      <a:endParaRPr lang="en-US" sz="3200" dirty="0"/>
                    </a:p>
                  </a:txBody>
                  <a:tcPr/>
                </a:tc>
                <a:tc>
                  <a:txBody>
                    <a:bodyPr/>
                    <a:lstStyle/>
                    <a:p>
                      <a:endParaRPr lang="en-US" sz="3200" dirty="0"/>
                    </a:p>
                  </a:txBody>
                  <a:tcPr/>
                </a:tc>
              </a:tr>
            </a:tbl>
          </a:graphicData>
        </a:graphic>
      </p:graphicFrame>
      <p:sp>
        <p:nvSpPr>
          <p:cNvPr id="5" name="Slide Number Placeholder 4"/>
          <p:cNvSpPr>
            <a:spLocks noGrp="1"/>
          </p:cNvSpPr>
          <p:nvPr>
            <p:ph type="sldNum" sz="quarter" idx="12"/>
          </p:nvPr>
        </p:nvSpPr>
        <p:spPr/>
        <p:txBody>
          <a:bodyPr/>
          <a:lstStyle/>
          <a:p>
            <a:fld id="{D85D01E0-4520-4710-81AB-3D8832D73914}" type="slidenum">
              <a:rPr lang="en-US" smtClean="0"/>
              <a:pPr/>
              <a:t>6</a:t>
            </a:fld>
            <a:endParaRPr lang="en-US"/>
          </a:p>
        </p:txBody>
      </p:sp>
    </p:spTree>
    <p:extLst>
      <p:ext uri="{BB962C8B-B14F-4D97-AF65-F5344CB8AC3E}">
        <p14:creationId xmlns:p14="http://schemas.microsoft.com/office/powerpoint/2010/main" val="41718066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SB: Examples</a:t>
            </a:r>
            <a:endParaRPr lang="en-US" dirty="0"/>
          </a:p>
        </p:txBody>
      </p:sp>
      <p:sp>
        <p:nvSpPr>
          <p:cNvPr id="3" name="Content Placeholder 2"/>
          <p:cNvSpPr>
            <a:spLocks noGrp="1"/>
          </p:cNvSpPr>
          <p:nvPr>
            <p:ph idx="1"/>
          </p:nvPr>
        </p:nvSpPr>
        <p:spPr/>
        <p:txBody>
          <a:bodyPr/>
          <a:lstStyle/>
          <a:p>
            <a:pPr marL="514350" indent="-514350">
              <a:buAutoNum type="alphaLcParenR"/>
            </a:pPr>
            <a:r>
              <a:rPr lang="en-US" dirty="0" smtClean="0"/>
              <a:t>How many different sets of non-negative numbers x, y and z are solutions for the following equation: x + y + z = 136.</a:t>
            </a:r>
          </a:p>
          <a:p>
            <a:pPr marL="514350" indent="-514350">
              <a:buAutoNum type="alphaLcParenR"/>
            </a:pPr>
            <a:r>
              <a:rPr lang="en-US" altLang="en-US" dirty="0">
                <a:sym typeface="Symbol" pitchFamily="18" charset="2"/>
              </a:rPr>
              <a:t>How many ways are there to buy 13 bagels from 17 </a:t>
            </a:r>
            <a:r>
              <a:rPr lang="en-US" altLang="en-US" dirty="0" smtClean="0">
                <a:sym typeface="Symbol" pitchFamily="18" charset="2"/>
              </a:rPr>
              <a:t>types if you can repeat the types of bagels? </a:t>
            </a: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7</a:t>
            </a:fld>
            <a:endParaRPr lang="en-US"/>
          </a:p>
        </p:txBody>
      </p:sp>
    </p:spTree>
    <p:extLst>
      <p:ext uri="{BB962C8B-B14F-4D97-AF65-F5344CB8AC3E}">
        <p14:creationId xmlns:p14="http://schemas.microsoft.com/office/powerpoint/2010/main" val="24484539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pPr>
              <a:buNone/>
            </a:pPr>
            <a:r>
              <a:rPr lang="en-US" dirty="0" smtClean="0"/>
              <a:t>An ordinary deck of 52 playing cards is shuffled and dealt. What is the probability that</a:t>
            </a:r>
          </a:p>
          <a:p>
            <a:pPr>
              <a:buNone/>
            </a:pPr>
            <a:r>
              <a:rPr lang="en-US" dirty="0" smtClean="0"/>
              <a:t>a) the 7</a:t>
            </a:r>
            <a:r>
              <a:rPr lang="en-US" baseline="30000" dirty="0" smtClean="0"/>
              <a:t>th</a:t>
            </a:r>
            <a:r>
              <a:rPr lang="en-US" dirty="0" smtClean="0"/>
              <a:t> card is an ace?</a:t>
            </a:r>
          </a:p>
          <a:p>
            <a:pPr>
              <a:buNone/>
            </a:pPr>
            <a:r>
              <a:rPr lang="en-US" dirty="0" smtClean="0"/>
              <a:t>b) the 7</a:t>
            </a:r>
            <a:r>
              <a:rPr lang="en-US" baseline="30000" dirty="0" smtClean="0"/>
              <a:t>th</a:t>
            </a:r>
            <a:r>
              <a:rPr lang="en-US" dirty="0" smtClean="0"/>
              <a:t> card is the first ace?</a:t>
            </a: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8</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Ordered Partition - Definition</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0" lvl="5" indent="0">
                  <a:spcBef>
                    <a:spcPts val="0"/>
                  </a:spcBef>
                  <a:buNone/>
                  <a:tabLst>
                    <a:tab pos="2011680" algn="l"/>
                    <a:tab pos="685800" algn="l"/>
                    <a:tab pos="1463040" algn="l"/>
                  </a:tabLst>
                </a:pPr>
                <a:r>
                  <a:rPr lang="en-US" sz="3200" dirty="0" smtClean="0">
                    <a:ea typeface="Times New Roman"/>
                    <a:cs typeface="Times New Roman"/>
                  </a:rPr>
                  <a:t>An ordered partition of n </a:t>
                </a:r>
                <a:r>
                  <a:rPr lang="en-US" sz="3200" dirty="0">
                    <a:ea typeface="Times New Roman"/>
                    <a:cs typeface="Times New Roman"/>
                  </a:rPr>
                  <a:t>objects into </a:t>
                </a:r>
                <a:r>
                  <a:rPr lang="en-US" sz="3200" dirty="0" smtClean="0">
                    <a:ea typeface="Times New Roman"/>
                    <a:cs typeface="Times New Roman"/>
                  </a:rPr>
                  <a:t>r </a:t>
                </a:r>
                <a:r>
                  <a:rPr lang="en-US" sz="3200" dirty="0">
                    <a:ea typeface="Times New Roman"/>
                    <a:cs typeface="Times New Roman"/>
                  </a:rPr>
                  <a:t>distinct groups of sizes </a:t>
                </a:r>
                <a:r>
                  <a:rPr lang="en-US" sz="3200" dirty="0" smtClean="0">
                    <a:ea typeface="Times New Roman"/>
                    <a:cs typeface="Times New Roman"/>
                  </a:rPr>
                  <a:t>n</a:t>
                </a:r>
                <a:r>
                  <a:rPr lang="en-US" sz="3200" baseline="-25000" dirty="0" smtClean="0">
                    <a:effectLst/>
                    <a:ea typeface="Times New Roman"/>
                    <a:cs typeface="Times New Roman"/>
                  </a:rPr>
                  <a:t>1</a:t>
                </a:r>
                <a:r>
                  <a:rPr lang="en-US" sz="3200" dirty="0">
                    <a:effectLst/>
                    <a:ea typeface="Times New Roman"/>
                    <a:cs typeface="Times New Roman"/>
                  </a:rPr>
                  <a:t>, </a:t>
                </a:r>
                <a:r>
                  <a:rPr lang="en-US" sz="3200" dirty="0" smtClean="0">
                    <a:effectLst/>
                    <a:ea typeface="Times New Roman"/>
                    <a:cs typeface="Times New Roman"/>
                  </a:rPr>
                  <a:t>n</a:t>
                </a:r>
                <a:r>
                  <a:rPr lang="en-US" sz="3200" baseline="-25000" dirty="0" smtClean="0">
                    <a:effectLst/>
                    <a:ea typeface="Times New Roman"/>
                    <a:cs typeface="Times New Roman"/>
                  </a:rPr>
                  <a:t>2</a:t>
                </a:r>
                <a:r>
                  <a:rPr lang="en-US" sz="3200" dirty="0">
                    <a:effectLst/>
                    <a:ea typeface="Times New Roman"/>
                    <a:cs typeface="Times New Roman"/>
                  </a:rPr>
                  <a:t>, …, </a:t>
                </a:r>
                <a:r>
                  <a:rPr lang="en-US" sz="3200" dirty="0" smtClean="0">
                    <a:ea typeface="Times New Roman"/>
                    <a:cs typeface="Times New Roman"/>
                  </a:rPr>
                  <a:t>n</a:t>
                </a:r>
                <a:r>
                  <a:rPr lang="en-US" sz="3200" baseline="-25000" dirty="0">
                    <a:ea typeface="Times New Roman"/>
                    <a:cs typeface="Times New Roman"/>
                  </a:rPr>
                  <a:t>r</a:t>
                </a:r>
                <a:r>
                  <a:rPr lang="en-US" sz="3200" dirty="0" smtClean="0">
                    <a:effectLst/>
                    <a:ea typeface="Times New Roman"/>
                    <a:cs typeface="Times New Roman"/>
                  </a:rPr>
                  <a:t> </a:t>
                </a:r>
                <a:r>
                  <a:rPr lang="en-US" sz="3200" dirty="0">
                    <a:effectLst/>
                    <a:ea typeface="Times New Roman"/>
                    <a:cs typeface="Times New Roman"/>
                  </a:rPr>
                  <a:t>is any division of the </a:t>
                </a:r>
                <a:r>
                  <a:rPr lang="en-US" sz="3200" dirty="0" smtClean="0">
                    <a:effectLst/>
                    <a:ea typeface="Times New Roman"/>
                    <a:cs typeface="Times New Roman"/>
                  </a:rPr>
                  <a:t>n </a:t>
                </a:r>
                <a:r>
                  <a:rPr lang="en-US" sz="3200" dirty="0">
                    <a:effectLst/>
                    <a:ea typeface="Times New Roman"/>
                    <a:cs typeface="Times New Roman"/>
                  </a:rPr>
                  <a:t>objects into a combination (unordered) of </a:t>
                </a:r>
                <a:r>
                  <a:rPr lang="en-US" sz="3200" dirty="0" smtClean="0">
                    <a:effectLst/>
                    <a:ea typeface="Times New Roman"/>
                    <a:cs typeface="Times New Roman"/>
                  </a:rPr>
                  <a:t>n</a:t>
                </a:r>
                <a:r>
                  <a:rPr lang="en-US" sz="3200" baseline="-25000" dirty="0" smtClean="0">
                    <a:effectLst/>
                    <a:ea typeface="Times New Roman"/>
                    <a:cs typeface="Times New Roman"/>
                  </a:rPr>
                  <a:t>1</a:t>
                </a:r>
                <a:r>
                  <a:rPr lang="en-US" sz="3200" dirty="0" smtClean="0">
                    <a:effectLst/>
                    <a:ea typeface="Times New Roman"/>
                    <a:cs typeface="Times New Roman"/>
                  </a:rPr>
                  <a:t> </a:t>
                </a:r>
                <a:r>
                  <a:rPr lang="en-US" sz="3200" dirty="0">
                    <a:effectLst/>
                    <a:ea typeface="Times New Roman"/>
                    <a:cs typeface="Times New Roman"/>
                  </a:rPr>
                  <a:t>objects in the first group, </a:t>
                </a:r>
                <a:r>
                  <a:rPr lang="en-US" sz="3200" dirty="0" smtClean="0">
                    <a:effectLst/>
                    <a:ea typeface="Times New Roman"/>
                    <a:cs typeface="Times New Roman"/>
                  </a:rPr>
                  <a:t>n</a:t>
                </a:r>
                <a:r>
                  <a:rPr lang="en-US" sz="3200" baseline="-25000" dirty="0" smtClean="0">
                    <a:effectLst/>
                    <a:ea typeface="Times New Roman"/>
                    <a:cs typeface="Times New Roman"/>
                  </a:rPr>
                  <a:t>2</a:t>
                </a:r>
                <a:r>
                  <a:rPr lang="en-US" sz="3200" dirty="0" smtClean="0">
                    <a:effectLst/>
                    <a:ea typeface="Times New Roman"/>
                    <a:cs typeface="Times New Roman"/>
                  </a:rPr>
                  <a:t> </a:t>
                </a:r>
                <a:r>
                  <a:rPr lang="en-US" sz="3200" dirty="0">
                    <a:effectLst/>
                    <a:ea typeface="Times New Roman"/>
                    <a:cs typeface="Times New Roman"/>
                  </a:rPr>
                  <a:t>objects in the second group, etc.</a:t>
                </a:r>
              </a:p>
              <a:p>
                <a:pPr marL="0" lvl="6" indent="0">
                  <a:spcBef>
                    <a:spcPts val="0"/>
                  </a:spcBef>
                  <a:buNone/>
                  <a:tabLst>
                    <a:tab pos="2011680" algn="l"/>
                    <a:tab pos="685800" algn="l"/>
                    <a:tab pos="1645920" algn="l"/>
                  </a:tabLst>
                </a:pPr>
                <a:r>
                  <a:rPr lang="en-US" sz="3200" dirty="0">
                    <a:effectLst/>
                    <a:ea typeface="Times New Roman"/>
                    <a:cs typeface="Times New Roman"/>
                  </a:rPr>
                  <a:t>This number is denoted by </a:t>
                </a:r>
                <a14:m>
                  <m:oMath xmlns:m="http://schemas.openxmlformats.org/officeDocument/2006/math">
                    <m:d>
                      <m:dPr>
                        <m:ctrlPr>
                          <a:rPr lang="en-US" sz="3200" i="1">
                            <a:effectLst/>
                            <a:latin typeface="Cambria Math" panose="02040503050406030204" pitchFamily="18" charset="0"/>
                            <a:ea typeface="Times New Roman"/>
                            <a:cs typeface="Times New Roman"/>
                          </a:rPr>
                        </m:ctrlPr>
                      </m:dPr>
                      <m:e>
                        <m:f>
                          <m:fPr>
                            <m:type m:val="noBar"/>
                            <m:ctrlPr>
                              <a:rPr lang="en-US" sz="3200" i="1">
                                <a:effectLst/>
                                <a:latin typeface="Cambria Math" panose="02040503050406030204" pitchFamily="18" charset="0"/>
                                <a:ea typeface="Times New Roman"/>
                                <a:cs typeface="Times New Roman"/>
                              </a:rPr>
                            </m:ctrlPr>
                          </m:fPr>
                          <m:num>
                            <m:r>
                              <a:rPr lang="en-US" sz="3200" b="0" i="1" smtClean="0">
                                <a:effectLst/>
                                <a:latin typeface="Cambria Math"/>
                                <a:ea typeface="Times New Roman"/>
                                <a:cs typeface="Times New Roman"/>
                              </a:rPr>
                              <m:t>𝑛</m:t>
                            </m:r>
                          </m:num>
                          <m:den>
                            <m:sSub>
                              <m:sSubPr>
                                <m:ctrlPr>
                                  <a:rPr lang="en-US" sz="3200" i="1">
                                    <a:effectLst/>
                                    <a:latin typeface="Cambria Math" panose="02040503050406030204" pitchFamily="18" charset="0"/>
                                    <a:ea typeface="Times New Roman"/>
                                    <a:cs typeface="Times New Roman"/>
                                  </a:rPr>
                                </m:ctrlPr>
                              </m:sSubPr>
                              <m:e>
                                <m:r>
                                  <a:rPr lang="en-US" sz="3200" b="0" i="1" smtClean="0">
                                    <a:effectLst/>
                                    <a:latin typeface="Cambria Math"/>
                                    <a:ea typeface="Times New Roman"/>
                                    <a:cs typeface="Times New Roman"/>
                                  </a:rPr>
                                  <m:t>𝑛</m:t>
                                </m:r>
                              </m:e>
                              <m:sub>
                                <m:r>
                                  <a:rPr lang="en-US" sz="3200" i="1">
                                    <a:effectLst/>
                                    <a:latin typeface="Cambria Math" panose="02040503050406030204" pitchFamily="18" charset="0"/>
                                    <a:ea typeface="Times New Roman"/>
                                    <a:cs typeface="Times New Roman"/>
                                  </a:rPr>
                                  <m:t>1</m:t>
                                </m:r>
                              </m:sub>
                            </m:sSub>
                            <m:r>
                              <a:rPr lang="en-US" sz="3200" i="1">
                                <a:effectLst/>
                                <a:latin typeface="Cambria Math" panose="02040503050406030204" pitchFamily="18" charset="0"/>
                                <a:ea typeface="Times New Roman"/>
                                <a:cs typeface="Times New Roman"/>
                              </a:rPr>
                              <m:t>.</m:t>
                            </m:r>
                            <m:sSub>
                              <m:sSubPr>
                                <m:ctrlPr>
                                  <a:rPr lang="en-US" sz="3200" i="1">
                                    <a:effectLst/>
                                    <a:latin typeface="Cambria Math" panose="02040503050406030204" pitchFamily="18" charset="0"/>
                                    <a:ea typeface="Times New Roman"/>
                                    <a:cs typeface="Times New Roman"/>
                                  </a:rPr>
                                </m:ctrlPr>
                              </m:sSubPr>
                              <m:e>
                                <m:r>
                                  <a:rPr lang="en-US" sz="3200" b="0" i="1" smtClean="0">
                                    <a:effectLst/>
                                    <a:latin typeface="Cambria Math"/>
                                    <a:ea typeface="Times New Roman"/>
                                    <a:cs typeface="Times New Roman"/>
                                  </a:rPr>
                                  <m:t>𝑛</m:t>
                                </m:r>
                              </m:e>
                              <m:sub>
                                <m:r>
                                  <a:rPr lang="en-US" sz="3200" i="1">
                                    <a:effectLst/>
                                    <a:latin typeface="Cambria Math" panose="02040503050406030204" pitchFamily="18" charset="0"/>
                                    <a:ea typeface="Times New Roman"/>
                                    <a:cs typeface="Times New Roman"/>
                                  </a:rPr>
                                  <m:t>2</m:t>
                                </m:r>
                              </m:sub>
                            </m:sSub>
                            <m:r>
                              <a:rPr lang="en-US" sz="3200" i="1">
                                <a:effectLst/>
                                <a:latin typeface="Cambria Math" panose="02040503050406030204" pitchFamily="18" charset="0"/>
                                <a:ea typeface="Times New Roman"/>
                                <a:cs typeface="Times New Roman"/>
                              </a:rPr>
                              <m:t>,…, </m:t>
                            </m:r>
                            <m:sSub>
                              <m:sSubPr>
                                <m:ctrlPr>
                                  <a:rPr lang="en-US" sz="3200" i="1">
                                    <a:effectLst/>
                                    <a:latin typeface="Cambria Math" panose="02040503050406030204" pitchFamily="18" charset="0"/>
                                    <a:ea typeface="Times New Roman"/>
                                    <a:cs typeface="Times New Roman"/>
                                  </a:rPr>
                                </m:ctrlPr>
                              </m:sSubPr>
                              <m:e>
                                <m:r>
                                  <a:rPr lang="en-US" sz="3200" b="0" i="1" smtClean="0">
                                    <a:effectLst/>
                                    <a:latin typeface="Cambria Math"/>
                                    <a:ea typeface="Times New Roman"/>
                                    <a:cs typeface="Times New Roman"/>
                                  </a:rPr>
                                  <m:t>𝑛</m:t>
                                </m:r>
                              </m:e>
                              <m:sub>
                                <m:r>
                                  <a:rPr lang="en-US" sz="3200" b="0" i="1" smtClean="0">
                                    <a:effectLst/>
                                    <a:latin typeface="Cambria Math"/>
                                    <a:ea typeface="Times New Roman"/>
                                    <a:cs typeface="Times New Roman"/>
                                  </a:rPr>
                                  <m:t>𝑟</m:t>
                                </m:r>
                              </m:sub>
                            </m:sSub>
                          </m:den>
                        </m:f>
                      </m:e>
                    </m:d>
                  </m:oMath>
                </a14:m>
                <a:endParaRPr lang="en-US" sz="3200" dirty="0">
                  <a:effectLst/>
                  <a:ea typeface="Times New Roman"/>
                  <a:cs typeface="Times New Roman"/>
                </a:endParaRPr>
              </a:p>
              <a:p>
                <a:pPr marL="0" indent="0">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cstate="print"/>
                <a:stretch>
                  <a:fillRect l="-1852" t="-1752" r="-444"/>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D85D01E0-4520-4710-81AB-3D8832D73914}" type="slidenum">
              <a:rPr lang="en-US" smtClean="0"/>
              <a:pPr/>
              <a:t>9</a:t>
            </a:fld>
            <a:endParaRPr lang="en-US"/>
          </a:p>
        </p:txBody>
      </p:sp>
    </p:spTree>
    <p:extLst>
      <p:ext uri="{BB962C8B-B14F-4D97-AF65-F5344CB8AC3E}">
        <p14:creationId xmlns:p14="http://schemas.microsoft.com/office/powerpoint/2010/main" val="604652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2500</TotalTime>
  <Words>907</Words>
  <Application>Microsoft Office PowerPoint</Application>
  <PresentationFormat>On-screen Show (4:3)</PresentationFormat>
  <Paragraphs>190</Paragraphs>
  <Slides>13</Slides>
  <Notes>2</Notes>
  <HiddenSlides>5</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Cambria Math</vt:lpstr>
      <vt:lpstr>Lucida Calligraphy</vt:lpstr>
      <vt:lpstr>Symbol</vt:lpstr>
      <vt:lpstr>Times New Roman</vt:lpstr>
      <vt:lpstr>Office Theme</vt:lpstr>
      <vt:lpstr>Part 4: Counting</vt:lpstr>
      <vt:lpstr>Ways of Counting</vt:lpstr>
      <vt:lpstr>Sampling with Replacement, order matters (BCR)</vt:lpstr>
      <vt:lpstr>Sampling Without Replacement, order matters  (Permutation)</vt:lpstr>
      <vt:lpstr>Sampling Without Replacement , order does not matter(Combination)</vt:lpstr>
      <vt:lpstr>Sampling With Replacement, order does not matter (SB)</vt:lpstr>
      <vt:lpstr>SB: Examples</vt:lpstr>
      <vt:lpstr>Example</vt:lpstr>
      <vt:lpstr>Ordered Partition - Definition</vt:lpstr>
      <vt:lpstr>Ordered Partition: Example</vt:lpstr>
      <vt:lpstr>Ordered Partition - formula</vt:lpstr>
      <vt:lpstr>Birthday Problem</vt:lpstr>
      <vt:lpstr>Coincidences</vt:lpstr>
    </vt:vector>
  </TitlesOfParts>
  <Company>Purdue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Proposition 1.1 De Moargan’s Laws</dc:title>
  <dc:creator>lfindsen</dc:creator>
  <cp:lastModifiedBy>Leonore Anne Findsen</cp:lastModifiedBy>
  <cp:revision>155</cp:revision>
  <dcterms:created xsi:type="dcterms:W3CDTF">2010-01-11T21:36:57Z</dcterms:created>
  <dcterms:modified xsi:type="dcterms:W3CDTF">2016-02-03T12:57:04Z</dcterms:modified>
</cp:coreProperties>
</file>