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3" r:id="rId2"/>
    <p:sldId id="295" r:id="rId3"/>
    <p:sldId id="262" r:id="rId4"/>
    <p:sldId id="263" r:id="rId5"/>
    <p:sldId id="264" r:id="rId6"/>
    <p:sldId id="287" r:id="rId7"/>
    <p:sldId id="291" r:id="rId8"/>
    <p:sldId id="271" r:id="rId9"/>
    <p:sldId id="292" r:id="rId10"/>
    <p:sldId id="266" r:id="rId11"/>
    <p:sldId id="29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353FF"/>
    <a:srgbClr val="FF6969"/>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7054" autoAdjust="0"/>
  </p:normalViewPr>
  <p:slideViewPr>
    <p:cSldViewPr>
      <p:cViewPr varScale="1">
        <p:scale>
          <a:sx n="68" d="100"/>
          <a:sy n="68" d="100"/>
        </p:scale>
        <p:origin x="14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38"/>
    </p:cViewPr>
  </p:sorterViewPr>
  <p:notesViewPr>
    <p:cSldViewPr>
      <p:cViewPr varScale="1">
        <p:scale>
          <a:sx n="48" d="100"/>
          <a:sy n="48" d="100"/>
        </p:scale>
        <p:origin x="-160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2/13/2015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303549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extLst>
      <p:ext uri="{BB962C8B-B14F-4D97-AF65-F5344CB8AC3E}">
        <p14:creationId xmlns:p14="http://schemas.microsoft.com/office/powerpoint/2010/main" val="3105912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11</a:t>
            </a:fld>
            <a:endParaRPr lang="en-US"/>
          </a:p>
        </p:txBody>
      </p:sp>
    </p:spTree>
    <p:extLst>
      <p:ext uri="{BB962C8B-B14F-4D97-AF65-F5344CB8AC3E}">
        <p14:creationId xmlns:p14="http://schemas.microsoft.com/office/powerpoint/2010/main" val="1819951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0D3BA5-9A6B-447A-B25A-74AEA9FB4D5B}" type="datetime1">
              <a:rPr lang="en-US" smtClean="0"/>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6092B-92CE-443D-AC8D-78A7B7D4FF60}" type="datetime1">
              <a:rPr lang="en-US" smtClean="0"/>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EA31-5731-43B8-876A-8138E54CC9E9}" type="datetime1">
              <a:rPr lang="en-US" smtClean="0"/>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C4C927-9DA1-4F99-9F94-C7EF6BE9CE9F}" type="datetime1">
              <a:rPr lang="en-US" smtClean="0"/>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90E6B3-8606-4EBE-8A36-64B65D7429E5}" type="datetime1">
              <a:rPr lang="en-US" smtClean="0"/>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D21E9E-DEC1-4DF2-B6CA-40C2134F138B}" type="datetime1">
              <a:rPr lang="en-US" smtClean="0"/>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85A9D6-00B7-4256-860A-950336280794}" type="datetime1">
              <a:rPr lang="en-US" smtClean="0"/>
              <a:t>2/13/2015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0EF3FD-05E9-4260-AE5A-3C852967E4F9}" type="datetime1">
              <a:rPr lang="en-US" smtClean="0"/>
              <a:t>2/13/2015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DAFC6-CCEC-40EA-B7BB-B0E11C5149C1}" type="datetime1">
              <a:rPr lang="en-US" smtClean="0"/>
              <a:t>2/13/2015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8EDC8-BD66-42BB-AC39-A1A7E2C222C9}" type="datetime1">
              <a:rPr lang="en-US" smtClean="0"/>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D5EDC2-4BA2-44D1-8EAF-EBE7294529FF}" type="datetime1">
              <a:rPr lang="en-US" smtClean="0"/>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2A194-97A8-4D54-872A-70335E21F83E}" type="datetime1">
              <a:rPr lang="en-US" smtClean="0"/>
              <a:t>2/13/2015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 4: Counting</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514600" y="1219200"/>
            <a:ext cx="3581400" cy="5282301"/>
          </a:xfrm>
          <a:prstGeom prst="rect">
            <a:avLst/>
          </a:prstGeom>
          <a:noFill/>
          <a:ln w="9525">
            <a:noFill/>
            <a:miter lim="800000"/>
            <a:headEnd/>
            <a:tailEnd/>
          </a:ln>
          <a:effectLst/>
        </p:spPr>
      </p:pic>
      <p:sp>
        <p:nvSpPr>
          <p:cNvPr id="6" name="TextBox 5"/>
          <p:cNvSpPr txBox="1"/>
          <p:nvPr/>
        </p:nvSpPr>
        <p:spPr>
          <a:xfrm>
            <a:off x="1828800" y="6488668"/>
            <a:ext cx="5475217" cy="400110"/>
          </a:xfrm>
          <a:prstGeom prst="rect">
            <a:avLst/>
          </a:prstGeom>
          <a:noFill/>
        </p:spPr>
        <p:txBody>
          <a:bodyPr wrap="none" rtlCol="0">
            <a:spAutoFit/>
          </a:bodyPr>
          <a:lstStyle/>
          <a:p>
            <a:r>
              <a:rPr lang="en-US" sz="2000" dirty="0" smtClean="0"/>
              <a:t>http://brownsharpie.courtneygibbons.org/?cat=22</a:t>
            </a:r>
            <a:endParaRPr lang="en-US" sz="2000" dirty="0"/>
          </a:p>
        </p:txBody>
      </p:sp>
      <p:cxnSp>
        <p:nvCxnSpPr>
          <p:cNvPr id="8" name="Straight Connector 7"/>
          <p:cNvCxnSpPr/>
          <p:nvPr/>
        </p:nvCxnSpPr>
        <p:spPr>
          <a:xfrm flipV="1">
            <a:off x="3505200" y="2895600"/>
            <a:ext cx="533400" cy="304800"/>
          </a:xfrm>
          <a:prstGeom prst="line">
            <a:avLst/>
          </a:prstGeom>
          <a:ln>
            <a:solidFill>
              <a:srgbClr val="0070C0"/>
            </a:solidFill>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394845" y="2571690"/>
            <a:ext cx="872355" cy="400110"/>
          </a:xfrm>
          <a:prstGeom prst="rect">
            <a:avLst/>
          </a:prstGeom>
          <a:noFill/>
        </p:spPr>
        <p:txBody>
          <a:bodyPr wrap="none" rtlCol="0">
            <a:spAutoFit/>
          </a:bodyPr>
          <a:lstStyle/>
          <a:p>
            <a:r>
              <a:rPr lang="en-US" sz="2000" dirty="0" smtClean="0">
                <a:solidFill>
                  <a:srgbClr val="0070C0"/>
                </a:solidFill>
                <a:latin typeface="Lucida Calligraphy" pitchFamily="66" charset="0"/>
              </a:rPr>
              <a:t>High</a:t>
            </a:r>
            <a:endParaRPr lang="en-US" sz="2000" dirty="0">
              <a:solidFill>
                <a:srgbClr val="0070C0"/>
              </a:solidFill>
              <a:latin typeface="Lucida Calligraphy" pitchFamily="66" charset="0"/>
            </a:endParaRPr>
          </a:p>
        </p:txBody>
      </p:sp>
      <p:sp>
        <p:nvSpPr>
          <p:cNvPr id="2" name="Slide Number Placeholder 1"/>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dirty="0" smtClean="0"/>
              <a:t>Ordered Partition: Example</a:t>
            </a:r>
            <a:endParaRPr lang="en-US" dirty="0"/>
          </a:p>
        </p:txBody>
      </p:sp>
      <p:sp>
        <p:nvSpPr>
          <p:cNvPr id="3" name="Content Placeholder 2"/>
          <p:cNvSpPr>
            <a:spLocks noGrp="1"/>
          </p:cNvSpPr>
          <p:nvPr>
            <p:ph idx="1"/>
          </p:nvPr>
        </p:nvSpPr>
        <p:spPr>
          <a:xfrm>
            <a:off x="228600" y="990600"/>
            <a:ext cx="8610600" cy="5867400"/>
          </a:xfrm>
        </p:spPr>
        <p:txBody>
          <a:bodyPr>
            <a:normAutofit/>
          </a:bodyPr>
          <a:lstStyle/>
          <a:p>
            <a:pPr marL="514350" indent="-514350">
              <a:buAutoNum type="alphaLcParenR"/>
            </a:pPr>
            <a:r>
              <a:rPr lang="en-US" dirty="0" smtClean="0"/>
              <a:t>List all of the possible ordered partitions of these 5 letters into two distinct groups of sizes 3 and 2.</a:t>
            </a:r>
          </a:p>
          <a:p>
            <a:pPr marL="514350" indent="-514350">
              <a:buAutoNum type="alphaLcParenR"/>
            </a:pPr>
            <a:endParaRPr lang="en-US" dirty="0" smtClean="0"/>
          </a:p>
          <a:p>
            <a:pPr marL="514350" indent="-514350">
              <a:buAutoNum type="alphaLcParenR"/>
            </a:pPr>
            <a:endParaRPr lang="en-US" dirty="0" smtClean="0"/>
          </a:p>
          <a:p>
            <a:pPr>
              <a:buNone/>
            </a:pPr>
            <a:r>
              <a:rPr lang="en-US" dirty="0" smtClean="0"/>
              <a:t>b) Use part (a) to determine the number of possible ordered partitions of the 5 letters into the two groups.</a:t>
            </a:r>
          </a:p>
          <a:p>
            <a:pPr>
              <a:buNone/>
            </a:pPr>
            <a:r>
              <a:rPr lang="en-US" dirty="0" smtClean="0"/>
              <a:t>c) Use the combinations rule and BCR to determine the number of possible ordered partitions of the 5 letters into the 2 groups.</a:t>
            </a:r>
          </a:p>
          <a:p>
            <a:pPr>
              <a:buNone/>
            </a:pPr>
            <a:endParaRPr lang="en-US" dirty="0" smtClean="0"/>
          </a:p>
        </p:txBody>
      </p:sp>
      <p:graphicFrame>
        <p:nvGraphicFramePr>
          <p:cNvPr id="4" name="Table 3"/>
          <p:cNvGraphicFramePr>
            <a:graphicFrameLocks noGrp="1"/>
          </p:cNvGraphicFramePr>
          <p:nvPr/>
        </p:nvGraphicFramePr>
        <p:xfrm>
          <a:off x="152400" y="2590800"/>
          <a:ext cx="8839201" cy="1158240"/>
        </p:xfrm>
        <a:graphic>
          <a:graphicData uri="http://schemas.openxmlformats.org/drawingml/2006/table">
            <a:tbl>
              <a:tblPr>
                <a:tableStyleId>{5C22544A-7EE6-4342-B048-85BDC9FD1C3A}</a:tableStyleId>
              </a:tblPr>
              <a:tblGrid>
                <a:gridCol w="1752601"/>
                <a:gridCol w="1752600"/>
                <a:gridCol w="1752600"/>
                <a:gridCol w="1752600"/>
                <a:gridCol w="1828800"/>
              </a:tblGrid>
              <a:tr h="370840">
                <a:tc>
                  <a:txBody>
                    <a:bodyPr/>
                    <a:lstStyle/>
                    <a:p>
                      <a:r>
                        <a:rPr lang="en-US" sz="3200" dirty="0" smtClean="0"/>
                        <a:t>{</a:t>
                      </a:r>
                      <a:r>
                        <a:rPr lang="en-US" sz="3200" dirty="0" err="1" smtClean="0"/>
                        <a:t>abc</a:t>
                      </a:r>
                      <a:r>
                        <a:rPr lang="en-US" sz="3200" dirty="0" smtClean="0"/>
                        <a:t>},{de}</a:t>
                      </a:r>
                      <a:endParaRPr lang="en-US" sz="3200" dirty="0"/>
                    </a:p>
                  </a:txBody>
                  <a:tcPr marL="45720" marR="45720"/>
                </a:tc>
                <a:tc>
                  <a:txBody>
                    <a:bodyPr/>
                    <a:lstStyle/>
                    <a:p>
                      <a:r>
                        <a:rPr lang="en-US" sz="3200" dirty="0" smtClean="0"/>
                        <a:t>{</a:t>
                      </a:r>
                      <a:r>
                        <a:rPr lang="en-US" sz="3200" dirty="0" err="1" smtClean="0"/>
                        <a:t>abd</a:t>
                      </a:r>
                      <a:r>
                        <a:rPr lang="en-US" sz="3200" dirty="0" smtClean="0"/>
                        <a:t>},{</a:t>
                      </a:r>
                      <a:r>
                        <a:rPr lang="en-US" sz="3200" dirty="0" err="1" smtClean="0"/>
                        <a:t>ce</a:t>
                      </a:r>
                      <a:r>
                        <a:rPr lang="en-US" sz="3200" dirty="0" smtClean="0"/>
                        <a:t>}</a:t>
                      </a:r>
                      <a:endParaRPr lang="en-US" sz="3200" dirty="0"/>
                    </a:p>
                  </a:txBody>
                  <a:tcPr marL="45720" marR="45720"/>
                </a:tc>
                <a:tc>
                  <a:txBody>
                    <a:bodyPr/>
                    <a:lstStyle/>
                    <a:p>
                      <a:r>
                        <a:rPr lang="en-US" sz="3200" dirty="0" smtClean="0"/>
                        <a:t>{</a:t>
                      </a:r>
                      <a:r>
                        <a:rPr lang="en-US" sz="3200" dirty="0" err="1" smtClean="0"/>
                        <a:t>abe</a:t>
                      </a:r>
                      <a:r>
                        <a:rPr lang="en-US" sz="3200" dirty="0" smtClean="0"/>
                        <a:t>},{</a:t>
                      </a:r>
                      <a:r>
                        <a:rPr lang="en-US" sz="3200" dirty="0" err="1" smtClean="0"/>
                        <a:t>cd</a:t>
                      </a:r>
                      <a:r>
                        <a:rPr lang="en-US" sz="3200" dirty="0" smtClean="0"/>
                        <a:t>}</a:t>
                      </a:r>
                      <a:endParaRPr lang="en-US" sz="3200" dirty="0"/>
                    </a:p>
                  </a:txBody>
                  <a:tcPr marL="45720" marR="45720"/>
                </a:tc>
                <a:tc>
                  <a:txBody>
                    <a:bodyPr/>
                    <a:lstStyle/>
                    <a:p>
                      <a:r>
                        <a:rPr lang="en-US" sz="3200" dirty="0" smtClean="0"/>
                        <a:t>{</a:t>
                      </a:r>
                      <a:r>
                        <a:rPr lang="en-US" sz="3200" dirty="0" err="1" smtClean="0"/>
                        <a:t>acd</a:t>
                      </a:r>
                      <a:r>
                        <a:rPr lang="en-US" sz="3200" dirty="0" smtClean="0"/>
                        <a:t>},{be}</a:t>
                      </a:r>
                      <a:endParaRPr lang="en-US" sz="3200" dirty="0"/>
                    </a:p>
                  </a:txBody>
                  <a:tcPr marL="45720" marR="45720"/>
                </a:tc>
                <a:tc>
                  <a:txBody>
                    <a:bodyPr/>
                    <a:lstStyle/>
                    <a:p>
                      <a:r>
                        <a:rPr lang="en-US" sz="3200" dirty="0" smtClean="0"/>
                        <a:t>{ace},{</a:t>
                      </a:r>
                      <a:r>
                        <a:rPr lang="en-US" sz="3200" dirty="0" err="1" smtClean="0"/>
                        <a:t>bd</a:t>
                      </a:r>
                      <a:r>
                        <a:rPr lang="en-US" sz="3200" dirty="0" smtClean="0"/>
                        <a:t>}</a:t>
                      </a:r>
                      <a:endParaRPr lang="en-US" sz="3200" dirty="0"/>
                    </a:p>
                  </a:txBody>
                  <a:tcPr marL="45720" marR="45720"/>
                </a:tc>
              </a:tr>
              <a:tr h="370840">
                <a:tc>
                  <a:txBody>
                    <a:bodyPr/>
                    <a:lstStyle/>
                    <a:p>
                      <a:r>
                        <a:rPr lang="en-US" sz="3200" dirty="0" smtClean="0"/>
                        <a:t>{</a:t>
                      </a:r>
                      <a:r>
                        <a:rPr lang="en-US" sz="3200" dirty="0" err="1" smtClean="0"/>
                        <a:t>ade</a:t>
                      </a:r>
                      <a:r>
                        <a:rPr lang="en-US" sz="3200" dirty="0" smtClean="0"/>
                        <a:t>},{</a:t>
                      </a:r>
                      <a:r>
                        <a:rPr lang="en-US" sz="3200" dirty="0" err="1" smtClean="0"/>
                        <a:t>bc</a:t>
                      </a:r>
                      <a:r>
                        <a:rPr lang="en-US" sz="3200" dirty="0" smtClean="0"/>
                        <a:t>}</a:t>
                      </a:r>
                      <a:endParaRPr lang="en-US" sz="3200" dirty="0"/>
                    </a:p>
                  </a:txBody>
                  <a:tcPr marL="45720" marR="45720"/>
                </a:tc>
                <a:tc>
                  <a:txBody>
                    <a:bodyPr/>
                    <a:lstStyle/>
                    <a:p>
                      <a:r>
                        <a:rPr lang="en-US" sz="3200" dirty="0" smtClean="0"/>
                        <a:t>{</a:t>
                      </a:r>
                      <a:r>
                        <a:rPr lang="en-US" sz="3200" dirty="0" err="1" smtClean="0"/>
                        <a:t>bcd</a:t>
                      </a:r>
                      <a:r>
                        <a:rPr lang="en-US" sz="3200" dirty="0" smtClean="0"/>
                        <a:t>},{</a:t>
                      </a:r>
                      <a:r>
                        <a:rPr lang="en-US" sz="3200" dirty="0" err="1" smtClean="0"/>
                        <a:t>ae</a:t>
                      </a:r>
                      <a:r>
                        <a:rPr lang="en-US" sz="3200" dirty="0" smtClean="0"/>
                        <a:t>}</a:t>
                      </a:r>
                      <a:endParaRPr lang="en-US" sz="3200" dirty="0"/>
                    </a:p>
                  </a:txBody>
                  <a:tcPr marL="45720" marR="45720"/>
                </a:tc>
                <a:tc>
                  <a:txBody>
                    <a:bodyPr/>
                    <a:lstStyle/>
                    <a:p>
                      <a:r>
                        <a:rPr lang="en-US" sz="3200" dirty="0" smtClean="0"/>
                        <a:t>{</a:t>
                      </a:r>
                      <a:r>
                        <a:rPr lang="en-US" sz="3200" dirty="0" err="1" smtClean="0"/>
                        <a:t>bce</a:t>
                      </a:r>
                      <a:r>
                        <a:rPr lang="en-US" sz="3200" dirty="0" smtClean="0"/>
                        <a:t>},{ad}</a:t>
                      </a:r>
                      <a:endParaRPr lang="en-US" sz="3200" dirty="0"/>
                    </a:p>
                  </a:txBody>
                  <a:tcPr marL="45720" marR="45720"/>
                </a:tc>
                <a:tc>
                  <a:txBody>
                    <a:bodyPr/>
                    <a:lstStyle/>
                    <a:p>
                      <a:r>
                        <a:rPr lang="en-US" sz="3200" dirty="0" smtClean="0"/>
                        <a:t>{</a:t>
                      </a:r>
                      <a:r>
                        <a:rPr lang="en-US" sz="3200" dirty="0" err="1" smtClean="0"/>
                        <a:t>bde</a:t>
                      </a:r>
                      <a:r>
                        <a:rPr lang="en-US" sz="3200" dirty="0" smtClean="0"/>
                        <a:t>},{ac}</a:t>
                      </a:r>
                      <a:endParaRPr lang="en-US" sz="3200" dirty="0"/>
                    </a:p>
                  </a:txBody>
                  <a:tcPr marL="45720" marR="45720"/>
                </a:tc>
                <a:tc>
                  <a:txBody>
                    <a:bodyPr/>
                    <a:lstStyle/>
                    <a:p>
                      <a:r>
                        <a:rPr lang="en-US" sz="3200" dirty="0" smtClean="0"/>
                        <a:t>{</a:t>
                      </a:r>
                      <a:r>
                        <a:rPr lang="en-US" sz="3200" dirty="0" err="1" smtClean="0"/>
                        <a:t>cde</a:t>
                      </a:r>
                      <a:r>
                        <a:rPr lang="en-US" sz="3200" dirty="0" smtClean="0"/>
                        <a:t>},{</a:t>
                      </a:r>
                      <a:r>
                        <a:rPr lang="en-US" sz="3200" dirty="0" err="1" smtClean="0"/>
                        <a:t>ab</a:t>
                      </a:r>
                      <a:r>
                        <a:rPr lang="en-US" sz="3200" dirty="0" smtClean="0"/>
                        <a:t>}</a:t>
                      </a:r>
                      <a:endParaRPr lang="en-US" sz="3200" dirty="0"/>
                    </a:p>
                  </a:txBody>
                  <a:tcPr marL="45720" marR="45720"/>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Partition -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393700" indent="-393700">
                  <a:buNone/>
                </a:pPr>
                <a:r>
                  <a:rPr lang="en-US" dirty="0" smtClean="0"/>
                  <a:t>Let n</a:t>
                </a:r>
                <a:r>
                  <a:rPr lang="en-US" baseline="-25000" dirty="0" smtClean="0"/>
                  <a:t>1</a:t>
                </a:r>
                <a:r>
                  <a:rPr lang="en-US" dirty="0" smtClean="0"/>
                  <a:t>, n</a:t>
                </a:r>
                <a:r>
                  <a:rPr lang="en-US" baseline="-25000" dirty="0" smtClean="0"/>
                  <a:t>2</a:t>
                </a:r>
                <a:r>
                  <a:rPr lang="en-US" dirty="0" smtClean="0"/>
                  <a:t>, …, n</a:t>
                </a:r>
                <a:r>
                  <a:rPr lang="en-US" baseline="-25000" dirty="0" smtClean="0"/>
                  <a:t>r</a:t>
                </a:r>
                <a:r>
                  <a:rPr lang="en-US" dirty="0" smtClean="0"/>
                  <a:t> be nonnegative integers where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m:t>
                    </m:r>
                  </m:oMath>
                </a14:m>
                <a:endParaRPr lang="en-US" b="0" dirty="0" smtClean="0">
                  <a:ea typeface="Cambria Math" panose="02040503050406030204" pitchFamily="18" charset="0"/>
                </a:endParaRPr>
              </a:p>
              <a:p>
                <a:pPr marL="393700" indent="-393700">
                  <a:buNone/>
                </a:pPr>
                <a:r>
                  <a:rPr lang="en-US" dirty="0" smtClean="0"/>
                  <a:t>The number of possible ordered partitions of n objects into r distinct groups of sizes n</a:t>
                </a:r>
                <a:r>
                  <a:rPr lang="en-US" baseline="-25000" dirty="0" smtClean="0"/>
                  <a:t>1</a:t>
                </a:r>
                <a:r>
                  <a:rPr lang="en-US" dirty="0" smtClean="0"/>
                  <a:t>, n</a:t>
                </a:r>
                <a:r>
                  <a:rPr lang="en-US" baseline="-25000" dirty="0" smtClean="0"/>
                  <a:t>2</a:t>
                </a:r>
                <a:r>
                  <a:rPr lang="en-US" dirty="0" smtClean="0"/>
                  <a:t>, …, n</a:t>
                </a:r>
                <a:r>
                  <a:rPr lang="en-US" baseline="-25000" dirty="0" smtClean="0"/>
                  <a:t>r</a:t>
                </a:r>
                <a:r>
                  <a:rPr lang="en-US" dirty="0" smtClean="0"/>
                  <a:t> is</a:t>
                </a:r>
              </a:p>
              <a:p>
                <a:pPr marL="0" indent="0">
                  <a:buNone/>
                </a:pPr>
                <a14:m>
                  <m:oMathPara xmlns:m="http://schemas.openxmlformats.org/officeDocument/2006/math">
                    <m:oMathParaPr>
                      <m:jc m:val="centerGroup"/>
                    </m:oMathParaPr>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den>
                          </m:f>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𝑛</m:t>
                              </m:r>
                            </m:e>
                            <m:sub>
                              <m:r>
                                <a:rPr lang="en-US" b="0" i="1" smtClean="0">
                                  <a:latin typeface="Cambria Math" panose="02040503050406030204" pitchFamily="18" charset="0"/>
                                  <a:ea typeface="Cambria Math" panose="02040503050406030204" pitchFamily="18" charset="0"/>
                                </a:rPr>
                                <m:t>𝑟</m:t>
                              </m:r>
                            </m:sub>
                          </m:sSub>
                          <m:r>
                            <a:rPr lang="en-US" b="0" i="1" smtClean="0">
                              <a:latin typeface="Cambria Math" panose="02040503050406030204" pitchFamily="18" charset="0"/>
                              <a:ea typeface="Cambria Math" panose="02040503050406030204" pitchFamily="18" charset="0"/>
                            </a:rPr>
                            <m:t>!</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852" t="-1752" r="-170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3889570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Birthday Problem</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What is the probability that at least two students in this class, size = 21, have the same birthday?</a:t>
            </a:r>
          </a:p>
          <a:p>
            <a:pPr marL="514350" indent="-514350">
              <a:buFont typeface="Arial" pitchFamily="34" charset="0"/>
              <a:buAutoNum type="alphaLcParenR"/>
            </a:pPr>
            <a:r>
              <a:rPr lang="en-US" dirty="0"/>
              <a:t>What is the probability that at least two students in this class, size = </a:t>
            </a:r>
            <a:r>
              <a:rPr lang="en-US" dirty="0" smtClean="0"/>
              <a:t>30, </a:t>
            </a:r>
            <a:r>
              <a:rPr lang="en-US" dirty="0"/>
              <a:t>have the same birthday?</a:t>
            </a:r>
          </a:p>
          <a:p>
            <a:pPr marL="514350" indent="-514350">
              <a:buAutoNum type="alphaLcParenR"/>
            </a:pPr>
            <a:endParaRPr lang="en-US"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Coincidences</a:t>
            </a:r>
            <a:endParaRPr lang="en-US" dirty="0"/>
          </a:p>
        </p:txBody>
      </p:sp>
      <p:sp>
        <p:nvSpPr>
          <p:cNvPr id="3" name="Content Placeholder 2"/>
          <p:cNvSpPr>
            <a:spLocks noGrp="1"/>
          </p:cNvSpPr>
          <p:nvPr>
            <p:ph idx="1"/>
          </p:nvPr>
        </p:nvSpPr>
        <p:spPr>
          <a:xfrm>
            <a:off x="228600" y="914400"/>
            <a:ext cx="8686800" cy="5943600"/>
          </a:xfrm>
        </p:spPr>
        <p:txBody>
          <a:bodyPr>
            <a:normAutofit fontScale="85000" lnSpcReduction="20000"/>
          </a:bodyPr>
          <a:lstStyle/>
          <a:p>
            <a:pPr marL="0" indent="0">
              <a:buNone/>
            </a:pPr>
            <a:r>
              <a:rPr lang="en-US" dirty="0" smtClean="0"/>
              <a:t>…Once we set aside coincidences having apparent causes, four principles account for large numbers of remaining coincidences: hidden cause; psychology, including memory and perception; multiplicity of endpoints, including the counting of "close" or nearly alike events as if they were identical; and the law of truly large numbers, which says that when enormous numbers of events and people and their interactions cumulate over time, almost any outrageous event is bound to occur. These sources account for much of the force of synchronicity. (Abstract)</a:t>
            </a:r>
          </a:p>
          <a:p>
            <a:pPr marL="0" indent="0">
              <a:buNone/>
            </a:pPr>
            <a:r>
              <a:rPr lang="en-US" dirty="0" smtClean="0"/>
              <a:t>….. The probability problems discussed in Section 7 make the point that in many problems our intuitive grasp of the odds is far off. We are often surprised by things that turn out to be fairly likely occurrences.  (Introduction)</a:t>
            </a:r>
          </a:p>
          <a:p>
            <a:pPr>
              <a:buNone/>
            </a:pPr>
            <a:endParaRPr lang="en-US" sz="2400" dirty="0" smtClean="0"/>
          </a:p>
          <a:p>
            <a:pPr>
              <a:buNone/>
            </a:pPr>
            <a:r>
              <a:rPr lang="en-US" sz="2400" dirty="0" err="1" smtClean="0"/>
              <a:t>Diaconis</a:t>
            </a:r>
            <a:r>
              <a:rPr lang="en-US" sz="2400" dirty="0" smtClean="0"/>
              <a:t>, P. and </a:t>
            </a:r>
            <a:r>
              <a:rPr lang="en-US" sz="2400" dirty="0" err="1" smtClean="0"/>
              <a:t>Mosteller</a:t>
            </a:r>
            <a:r>
              <a:rPr lang="en-US" sz="2400" dirty="0" smtClean="0"/>
              <a:t>, F. "Methods for Studying Coincidences." </a:t>
            </a:r>
            <a:r>
              <a:rPr lang="en-US" sz="2400" i="1" dirty="0" smtClean="0"/>
              <a:t>J. Amer. Statist. Assoc.</a:t>
            </a:r>
            <a:r>
              <a:rPr lang="en-US" sz="2400" dirty="0" smtClean="0"/>
              <a:t> </a:t>
            </a:r>
            <a:r>
              <a:rPr lang="en-US" sz="2400" b="1" dirty="0" smtClean="0"/>
              <a:t>84</a:t>
            </a:r>
            <a:r>
              <a:rPr lang="en-US" sz="2400" dirty="0" smtClean="0"/>
              <a:t>, 853-861, 1989</a:t>
            </a:r>
            <a:endParaRPr lang="en-US" sz="24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Ways of Counting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8159213"/>
              </p:ext>
            </p:extLst>
          </p:nvPr>
        </p:nvGraphicFramePr>
        <p:xfrm>
          <a:off x="152400" y="990600"/>
          <a:ext cx="8991600" cy="3920521"/>
        </p:xfrm>
        <a:graphic>
          <a:graphicData uri="http://schemas.openxmlformats.org/drawingml/2006/table">
            <a:tbl>
              <a:tblPr>
                <a:tableStyleId>{5C22544A-7EE6-4342-B048-85BDC9FD1C3A}</a:tableStyleId>
              </a:tblPr>
              <a:tblGrid>
                <a:gridCol w="2514600"/>
                <a:gridCol w="3276600"/>
                <a:gridCol w="3200400"/>
              </a:tblGrid>
              <a:tr h="938073">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000" dirty="0" smtClean="0"/>
                        <a:t>with Replacement</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000" dirty="0" smtClean="0"/>
                        <a:t>without Replacement</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80160">
                <a:tc>
                  <a:txBody>
                    <a:bodyPr/>
                    <a:lstStyle/>
                    <a:p>
                      <a:r>
                        <a:rPr lang="en-US" sz="3000" smtClean="0"/>
                        <a:t>order </a:t>
                      </a:r>
                      <a:r>
                        <a:rPr lang="en-US" sz="3000" dirty="0" smtClean="0"/>
                        <a:t>matters</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4521">
                <a:tc>
                  <a:txBody>
                    <a:bodyPr/>
                    <a:lstStyle/>
                    <a:p>
                      <a:r>
                        <a:rPr lang="en-US" sz="3000" dirty="0" smtClean="0"/>
                        <a:t>order does not matter</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304800" y="5410200"/>
            <a:ext cx="6770443" cy="1077218"/>
          </a:xfrm>
          <a:prstGeom prst="rect">
            <a:avLst/>
          </a:prstGeom>
          <a:noFill/>
        </p:spPr>
        <p:txBody>
          <a:bodyPr wrap="none" rtlCol="0">
            <a:spAutoFit/>
          </a:bodyPr>
          <a:lstStyle/>
          <a:p>
            <a:r>
              <a:rPr lang="en-US" sz="3200" dirty="0" smtClean="0"/>
              <a:t>n = # of objects to choose from</a:t>
            </a:r>
          </a:p>
          <a:p>
            <a:r>
              <a:rPr lang="en-US" sz="3200" dirty="0"/>
              <a:t>r</a:t>
            </a:r>
            <a:r>
              <a:rPr lang="en-US" sz="3200" dirty="0" smtClean="0"/>
              <a:t> = # of objects that we actually choose</a:t>
            </a:r>
            <a:endParaRPr lang="en-US" sz="3200" dirty="0"/>
          </a:p>
        </p:txBody>
      </p:sp>
      <p:sp>
        <p:nvSpPr>
          <p:cNvPr id="5" name="TextBox 4"/>
          <p:cNvSpPr txBox="1"/>
          <p:nvPr/>
        </p:nvSpPr>
        <p:spPr>
          <a:xfrm>
            <a:off x="5959474" y="1981200"/>
            <a:ext cx="3184526" cy="584775"/>
          </a:xfrm>
          <a:prstGeom prst="rect">
            <a:avLst/>
          </a:prstGeom>
          <a:noFill/>
        </p:spPr>
        <p:txBody>
          <a:bodyPr wrap="none" rtlCol="0">
            <a:spAutoFit/>
          </a:bodyPr>
          <a:lstStyle/>
          <a:p>
            <a:r>
              <a:rPr lang="en-US" sz="3200" dirty="0" smtClean="0"/>
              <a:t>Permutation (</a:t>
            </a:r>
            <a:r>
              <a:rPr lang="en-US" sz="3200" dirty="0" err="1" smtClean="0"/>
              <a:t>nPr</a:t>
            </a:r>
            <a:r>
              <a:rPr lang="en-US" sz="3200" dirty="0" smtClean="0"/>
              <a:t>)</a:t>
            </a:r>
            <a:endParaRPr lang="en-US" sz="3200" dirty="0"/>
          </a:p>
        </p:txBody>
      </p:sp>
      <p:sp>
        <p:nvSpPr>
          <p:cNvPr id="6" name="TextBox 5"/>
          <p:cNvSpPr txBox="1"/>
          <p:nvPr/>
        </p:nvSpPr>
        <p:spPr>
          <a:xfrm>
            <a:off x="2667000" y="1981200"/>
            <a:ext cx="3367460" cy="584775"/>
          </a:xfrm>
          <a:prstGeom prst="rect">
            <a:avLst/>
          </a:prstGeom>
          <a:noFill/>
        </p:spPr>
        <p:txBody>
          <a:bodyPr wrap="none" rtlCol="0">
            <a:spAutoFit/>
          </a:bodyPr>
          <a:lstStyle/>
          <a:p>
            <a:r>
              <a:rPr lang="en-US" sz="3200" dirty="0"/>
              <a:t>BCR (Tree diagram</a:t>
            </a:r>
            <a:r>
              <a:rPr lang="en-US" sz="3200" dirty="0" smtClean="0"/>
              <a:t>)</a:t>
            </a:r>
            <a:endParaRPr lang="en-US" sz="3200" dirty="0"/>
          </a:p>
        </p:txBody>
      </p:sp>
      <p:sp>
        <p:nvSpPr>
          <p:cNvPr id="7" name="TextBox 6"/>
          <p:cNvSpPr txBox="1"/>
          <p:nvPr/>
        </p:nvSpPr>
        <p:spPr>
          <a:xfrm>
            <a:off x="2672740" y="3276600"/>
            <a:ext cx="3286734" cy="584775"/>
          </a:xfrm>
          <a:prstGeom prst="rect">
            <a:avLst/>
          </a:prstGeom>
          <a:noFill/>
        </p:spPr>
        <p:txBody>
          <a:bodyPr wrap="none" rtlCol="0">
            <a:spAutoFit/>
          </a:bodyPr>
          <a:lstStyle/>
          <a:p>
            <a:r>
              <a:rPr lang="en-US" sz="3200" dirty="0" smtClean="0"/>
              <a:t>SB (Stars and Bars)</a:t>
            </a:r>
            <a:endParaRPr lang="en-US" sz="3200" dirty="0"/>
          </a:p>
        </p:txBody>
      </p:sp>
      <p:sp>
        <p:nvSpPr>
          <p:cNvPr id="8" name="TextBox 7"/>
          <p:cNvSpPr txBox="1"/>
          <p:nvPr/>
        </p:nvSpPr>
        <p:spPr>
          <a:xfrm>
            <a:off x="5959474" y="3284806"/>
            <a:ext cx="3257045" cy="584775"/>
          </a:xfrm>
          <a:prstGeom prst="rect">
            <a:avLst/>
          </a:prstGeom>
          <a:noFill/>
        </p:spPr>
        <p:txBody>
          <a:bodyPr wrap="none" rtlCol="0">
            <a:spAutoFit/>
          </a:bodyPr>
          <a:lstStyle/>
          <a:p>
            <a:r>
              <a:rPr lang="en-US" sz="3200" dirty="0" smtClean="0"/>
              <a:t>Combination (</a:t>
            </a:r>
            <a:r>
              <a:rPr lang="en-US" sz="3200" dirty="0" err="1" smtClean="0"/>
              <a:t>nCr</a:t>
            </a:r>
            <a:r>
              <a:rPr lang="en-US" sz="3200" dirty="0" smtClean="0"/>
              <a:t>)</a:t>
            </a:r>
            <a:endParaRPr lang="en-US" sz="3200" dirty="0"/>
          </a:p>
        </p:txBody>
      </p:sp>
      <p:sp>
        <p:nvSpPr>
          <p:cNvPr id="9" name="Slide Number Placeholder 8"/>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102553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Sampling with Replacement, order matters (BCR)</a:t>
            </a:r>
            <a:endParaRPr lang="en-US" dirty="0"/>
          </a:p>
        </p:txBody>
      </p:sp>
      <p:sp>
        <p:nvSpPr>
          <p:cNvPr id="3" name="Content Placeholder 2"/>
          <p:cNvSpPr>
            <a:spLocks noGrp="1"/>
          </p:cNvSpPr>
          <p:nvPr>
            <p:ph idx="1"/>
          </p:nvPr>
        </p:nvSpPr>
        <p:spPr>
          <a:xfrm>
            <a:off x="228600" y="1066800"/>
            <a:ext cx="8610600" cy="5791200"/>
          </a:xfrm>
        </p:spPr>
        <p:txBody>
          <a:bodyPr>
            <a:normAutofit lnSpcReduction="10000"/>
          </a:bodyPr>
          <a:lstStyle/>
          <a:p>
            <a:pPr>
              <a:buNone/>
            </a:pPr>
            <a:r>
              <a:rPr lang="en-US" dirty="0" smtClean="0"/>
              <a:t>Suppose that a sample of size 2 is drawn with replacement from a population of size 5.  </a:t>
            </a:r>
          </a:p>
          <a:p>
            <a:pPr>
              <a:buNone/>
            </a:pPr>
            <a:r>
              <a:rPr lang="en-US" dirty="0" smtClean="0"/>
              <a:t>a) Use a direct listing to determine the number of possible ordered pairs.</a:t>
            </a:r>
          </a:p>
          <a:p>
            <a:pPr>
              <a:buNone/>
            </a:pPr>
            <a:endParaRPr lang="en-US" dirty="0" smtClean="0"/>
          </a:p>
          <a:p>
            <a:pPr>
              <a:buNone/>
            </a:pPr>
            <a:endParaRPr lang="en-US" dirty="0" smtClean="0"/>
          </a:p>
          <a:p>
            <a:pPr>
              <a:buNone/>
            </a:pPr>
            <a:endParaRPr lang="en-US" dirty="0" smtClean="0"/>
          </a:p>
          <a:p>
            <a:pPr>
              <a:buNone/>
            </a:pPr>
            <a:r>
              <a:rPr lang="en-US" dirty="0" smtClean="0"/>
              <a:t>b) Solve part (a) by using BCR.</a:t>
            </a:r>
          </a:p>
          <a:p>
            <a:pPr>
              <a:buNone/>
            </a:pPr>
            <a:r>
              <a:rPr lang="en-US" dirty="0" smtClean="0"/>
              <a:t>c) Determine the number of possible ordered samples of size r with replacement from a population of size n.</a:t>
            </a:r>
          </a:p>
        </p:txBody>
      </p:sp>
      <p:graphicFrame>
        <p:nvGraphicFramePr>
          <p:cNvPr id="4" name="Table 3"/>
          <p:cNvGraphicFramePr>
            <a:graphicFrameLocks noGrp="1"/>
          </p:cNvGraphicFramePr>
          <p:nvPr/>
        </p:nvGraphicFramePr>
        <p:xfrm>
          <a:off x="533400" y="298704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tc>
                <a:tc>
                  <a:txBody>
                    <a:bodyPr/>
                    <a:lstStyle/>
                    <a:p>
                      <a:r>
                        <a:rPr lang="en-US" sz="3200" dirty="0" smtClean="0"/>
                        <a:t>bb</a:t>
                      </a:r>
                      <a:endParaRPr lang="en-US" sz="3200" dirty="0"/>
                    </a:p>
                  </a:txBody>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tc>
                <a:tc>
                  <a:txBody>
                    <a:bodyPr/>
                    <a:lstStyle/>
                    <a:p>
                      <a:r>
                        <a:rPr lang="en-US" sz="3200" dirty="0" err="1" smtClean="0"/>
                        <a:t>cb</a:t>
                      </a:r>
                      <a:endParaRPr lang="en-US" sz="3200" dirty="0"/>
                    </a:p>
                  </a:txBody>
                  <a:tcPr/>
                </a:tc>
                <a:tc>
                  <a:txBody>
                    <a:bodyPr/>
                    <a:lstStyle/>
                    <a:p>
                      <a:r>
                        <a:rPr lang="en-US" sz="3200" dirty="0" smtClean="0"/>
                        <a:t>cc</a:t>
                      </a:r>
                      <a:endParaRPr lang="en-US" sz="3200" dirty="0"/>
                    </a:p>
                  </a:txBody>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tc>
                <a:tc>
                  <a:txBody>
                    <a:bodyPr/>
                    <a:lstStyle/>
                    <a:p>
                      <a:r>
                        <a:rPr lang="en-US" sz="3200" dirty="0" smtClean="0"/>
                        <a:t>db</a:t>
                      </a:r>
                      <a:endParaRPr lang="en-US" sz="3200" dirty="0"/>
                    </a:p>
                  </a:txBody>
                  <a:tcPr/>
                </a:tc>
                <a:tc>
                  <a:txBody>
                    <a:bodyPr/>
                    <a:lstStyle/>
                    <a:p>
                      <a:r>
                        <a:rPr lang="en-US" sz="3200" dirty="0" smtClean="0"/>
                        <a:t>dc</a:t>
                      </a:r>
                      <a:endParaRPr lang="en-US" sz="3200" dirty="0"/>
                    </a:p>
                  </a:txBody>
                  <a:tcPr/>
                </a:tc>
                <a:tc>
                  <a:txBody>
                    <a:bodyPr/>
                    <a:lstStyle/>
                    <a:p>
                      <a:r>
                        <a:rPr lang="en-US" sz="3200" dirty="0" err="1" smtClean="0"/>
                        <a:t>dd</a:t>
                      </a:r>
                      <a:endParaRPr lang="en-US" sz="3200" dirty="0"/>
                    </a:p>
                  </a:txBody>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tc>
                <a:tc>
                  <a:txBody>
                    <a:bodyPr/>
                    <a:lstStyle/>
                    <a:p>
                      <a:r>
                        <a:rPr lang="en-US" sz="3200" dirty="0" err="1" smtClean="0"/>
                        <a:t>eb</a:t>
                      </a:r>
                      <a:endParaRPr lang="en-US" sz="3200" dirty="0"/>
                    </a:p>
                  </a:txBody>
                  <a:tcPr/>
                </a:tc>
                <a:tc>
                  <a:txBody>
                    <a:bodyPr/>
                    <a:lstStyle/>
                    <a:p>
                      <a:r>
                        <a:rPr lang="en-US" sz="3200" dirty="0" err="1" smtClean="0"/>
                        <a:t>ec</a:t>
                      </a:r>
                      <a:endParaRPr lang="en-US" sz="3200" dirty="0"/>
                    </a:p>
                  </a:txBody>
                  <a:tcPr/>
                </a:tc>
                <a:tc>
                  <a:txBody>
                    <a:bodyPr/>
                    <a:lstStyle/>
                    <a:p>
                      <a:r>
                        <a:rPr lang="en-US" sz="3200" dirty="0" err="1" smtClean="0"/>
                        <a:t>ed</a:t>
                      </a:r>
                      <a:endParaRPr lang="en-US" sz="3200" dirty="0"/>
                    </a:p>
                  </a:txBody>
                  <a:tcPr/>
                </a:tc>
                <a:tc>
                  <a:txBody>
                    <a:bodyPr/>
                    <a:lstStyle/>
                    <a:p>
                      <a:r>
                        <a:rPr lang="en-US" sz="3200" dirty="0" err="1" smtClean="0"/>
                        <a:t>ee</a:t>
                      </a:r>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dirty="0" smtClean="0"/>
              <a:t>Sampling Without Replacement, order matters  (Permutation)</a:t>
            </a:r>
            <a:endParaRPr lang="en-US" dirty="0"/>
          </a:p>
        </p:txBody>
      </p:sp>
      <p:sp>
        <p:nvSpPr>
          <p:cNvPr id="3" name="Content Placeholder 2"/>
          <p:cNvSpPr>
            <a:spLocks noGrp="1"/>
          </p:cNvSpPr>
          <p:nvPr>
            <p:ph idx="1"/>
          </p:nvPr>
        </p:nvSpPr>
        <p:spPr>
          <a:xfrm>
            <a:off x="228600" y="1219200"/>
            <a:ext cx="8610600" cy="5638800"/>
          </a:xfrm>
        </p:spPr>
        <p:txBody>
          <a:bodyPr>
            <a:normAutofit/>
          </a:bodyPr>
          <a:lstStyle/>
          <a:p>
            <a:pPr>
              <a:buNone/>
            </a:pPr>
            <a:r>
              <a:rPr lang="en-US" dirty="0" smtClean="0"/>
              <a:t>Suppose that a sample of size 2 is drawn with</a:t>
            </a:r>
            <a:r>
              <a:rPr lang="en-US" dirty="0" smtClean="0">
                <a:solidFill>
                  <a:srgbClr val="FF0000"/>
                </a:solidFill>
              </a:rPr>
              <a:t>out</a:t>
            </a:r>
            <a:r>
              <a:rPr lang="en-US" dirty="0" smtClean="0"/>
              <a:t> replacement from a population of size 5. </a:t>
            </a:r>
          </a:p>
          <a:p>
            <a:pPr>
              <a:buNone/>
            </a:pPr>
            <a:r>
              <a:rPr lang="en-US" dirty="0" smtClean="0"/>
              <a:t>a) Use a direct listing to determine the number of possible ordered pairs.</a:t>
            </a:r>
          </a:p>
          <a:p>
            <a:pPr>
              <a:buNone/>
            </a:pPr>
            <a:r>
              <a:rPr lang="en-US" dirty="0" smtClean="0"/>
              <a:t>b) Solve part (a) by using BCR.</a:t>
            </a:r>
          </a:p>
        </p:txBody>
      </p:sp>
      <p:graphicFrame>
        <p:nvGraphicFramePr>
          <p:cNvPr id="4" name="Table 3"/>
          <p:cNvGraphicFramePr>
            <a:graphicFrameLocks noGrp="1"/>
          </p:cNvGraphicFramePr>
          <p:nvPr>
            <p:extLst>
              <p:ext uri="{D42A27DB-BD31-4B8C-83A1-F6EECF244321}">
                <p14:modId xmlns:p14="http://schemas.microsoft.com/office/powerpoint/2010/main" val="2953253525"/>
              </p:ext>
            </p:extLst>
          </p:nvPr>
        </p:nvGraphicFramePr>
        <p:xfrm>
          <a:off x="381000" y="38862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solidFill>
                      <a:srgbClr val="FF6969"/>
                    </a:solidFill>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tc>
                <a:tc>
                  <a:txBody>
                    <a:bodyPr/>
                    <a:lstStyle/>
                    <a:p>
                      <a:r>
                        <a:rPr lang="en-US" sz="3200" dirty="0" smtClean="0"/>
                        <a:t>bb</a:t>
                      </a:r>
                      <a:endParaRPr lang="en-US" sz="3200" dirty="0"/>
                    </a:p>
                  </a:txBody>
                  <a:tcPr>
                    <a:solidFill>
                      <a:srgbClr val="FF6969"/>
                    </a:solidFill>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tc>
                <a:tc>
                  <a:txBody>
                    <a:bodyPr/>
                    <a:lstStyle/>
                    <a:p>
                      <a:r>
                        <a:rPr lang="en-US" sz="3200" dirty="0" err="1" smtClean="0"/>
                        <a:t>cb</a:t>
                      </a:r>
                      <a:endParaRPr lang="en-US" sz="3200" dirty="0"/>
                    </a:p>
                  </a:txBody>
                  <a:tcPr/>
                </a:tc>
                <a:tc>
                  <a:txBody>
                    <a:bodyPr/>
                    <a:lstStyle/>
                    <a:p>
                      <a:r>
                        <a:rPr lang="en-US" sz="3200" dirty="0" smtClean="0"/>
                        <a:t>cc</a:t>
                      </a:r>
                      <a:endParaRPr lang="en-US" sz="3200" dirty="0"/>
                    </a:p>
                  </a:txBody>
                  <a:tcPr>
                    <a:solidFill>
                      <a:srgbClr val="FF6969"/>
                    </a:solidFill>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tc>
                <a:tc>
                  <a:txBody>
                    <a:bodyPr/>
                    <a:lstStyle/>
                    <a:p>
                      <a:r>
                        <a:rPr lang="en-US" sz="3200" dirty="0" smtClean="0"/>
                        <a:t>db</a:t>
                      </a:r>
                      <a:endParaRPr lang="en-US" sz="3200" dirty="0"/>
                    </a:p>
                  </a:txBody>
                  <a:tcPr/>
                </a:tc>
                <a:tc>
                  <a:txBody>
                    <a:bodyPr/>
                    <a:lstStyle/>
                    <a:p>
                      <a:r>
                        <a:rPr lang="en-US" sz="3200" dirty="0" smtClean="0"/>
                        <a:t>dc</a:t>
                      </a:r>
                      <a:endParaRPr lang="en-US" sz="3200" dirty="0"/>
                    </a:p>
                  </a:txBody>
                  <a:tcPr/>
                </a:tc>
                <a:tc>
                  <a:txBody>
                    <a:bodyPr/>
                    <a:lstStyle/>
                    <a:p>
                      <a:r>
                        <a:rPr lang="en-US" sz="3200" dirty="0" err="1" smtClean="0"/>
                        <a:t>dd</a:t>
                      </a:r>
                      <a:endParaRPr lang="en-US" sz="3200" dirty="0"/>
                    </a:p>
                  </a:txBody>
                  <a:tcPr>
                    <a:solidFill>
                      <a:srgbClr val="FF6969"/>
                    </a:solidFill>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tc>
                <a:tc>
                  <a:txBody>
                    <a:bodyPr/>
                    <a:lstStyle/>
                    <a:p>
                      <a:r>
                        <a:rPr lang="en-US" sz="3200" dirty="0" err="1" smtClean="0"/>
                        <a:t>eb</a:t>
                      </a:r>
                      <a:endParaRPr lang="en-US" sz="3200" dirty="0"/>
                    </a:p>
                  </a:txBody>
                  <a:tcPr/>
                </a:tc>
                <a:tc>
                  <a:txBody>
                    <a:bodyPr/>
                    <a:lstStyle/>
                    <a:p>
                      <a:r>
                        <a:rPr lang="en-US" sz="3200" dirty="0" err="1" smtClean="0"/>
                        <a:t>ec</a:t>
                      </a:r>
                      <a:endParaRPr lang="en-US" sz="3200" dirty="0"/>
                    </a:p>
                  </a:txBody>
                  <a:tcPr/>
                </a:tc>
                <a:tc>
                  <a:txBody>
                    <a:bodyPr/>
                    <a:lstStyle/>
                    <a:p>
                      <a:r>
                        <a:rPr lang="en-US" sz="3200" dirty="0" err="1" smtClean="0"/>
                        <a:t>ed</a:t>
                      </a:r>
                      <a:endParaRPr lang="en-US" sz="3200" dirty="0"/>
                    </a:p>
                  </a:txBody>
                  <a:tcPr/>
                </a:tc>
                <a:tc>
                  <a:txBody>
                    <a:bodyPr/>
                    <a:lstStyle/>
                    <a:p>
                      <a:r>
                        <a:rPr lang="en-US" sz="3200" dirty="0" err="1" smtClean="0"/>
                        <a:t>ee</a:t>
                      </a:r>
                      <a:endParaRPr lang="en-US" sz="3200" dirty="0"/>
                    </a:p>
                  </a:txBody>
                  <a:tcPr>
                    <a:solidFill>
                      <a:srgbClr val="FF6969"/>
                    </a:solidFill>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dirty="0" smtClean="0"/>
              <a:t>Sampling Without Replacement , order does not matter(Combination)</a:t>
            </a:r>
            <a:endParaRPr lang="en-US" dirty="0"/>
          </a:p>
        </p:txBody>
      </p:sp>
      <p:sp>
        <p:nvSpPr>
          <p:cNvPr id="3" name="Content Placeholder 2"/>
          <p:cNvSpPr>
            <a:spLocks noGrp="1"/>
          </p:cNvSpPr>
          <p:nvPr>
            <p:ph idx="1"/>
          </p:nvPr>
        </p:nvSpPr>
        <p:spPr>
          <a:xfrm>
            <a:off x="228600" y="1219200"/>
            <a:ext cx="8610600" cy="5638800"/>
          </a:xfrm>
        </p:spPr>
        <p:txBody>
          <a:bodyPr>
            <a:normAutofit/>
          </a:bodyPr>
          <a:lstStyle/>
          <a:p>
            <a:pPr>
              <a:buNone/>
            </a:pPr>
            <a:r>
              <a:rPr lang="en-US" dirty="0" smtClean="0"/>
              <a:t>Suppose that a sample of size 2 is drawn with</a:t>
            </a:r>
            <a:r>
              <a:rPr lang="en-US" dirty="0" smtClean="0">
                <a:solidFill>
                  <a:srgbClr val="FF0000"/>
                </a:solidFill>
              </a:rPr>
              <a:t>out</a:t>
            </a:r>
            <a:r>
              <a:rPr lang="en-US" dirty="0" smtClean="0"/>
              <a:t> replacement from a population of size 5. </a:t>
            </a:r>
          </a:p>
          <a:p>
            <a:pPr>
              <a:buNone/>
            </a:pPr>
            <a:r>
              <a:rPr lang="en-US" dirty="0" smtClean="0"/>
              <a:t>Use a direct listing to determine the number of possible </a:t>
            </a:r>
            <a:r>
              <a:rPr lang="en-US" dirty="0" smtClean="0">
                <a:solidFill>
                  <a:srgbClr val="0000FF"/>
                </a:solidFill>
              </a:rPr>
              <a:t>unordered</a:t>
            </a:r>
            <a:r>
              <a:rPr lang="en-US" dirty="0" smtClean="0"/>
              <a:t> pairs.</a:t>
            </a:r>
          </a:p>
        </p:txBody>
      </p:sp>
      <p:graphicFrame>
        <p:nvGraphicFramePr>
          <p:cNvPr id="4" name="Table 3"/>
          <p:cNvGraphicFramePr>
            <a:graphicFrameLocks noGrp="1"/>
          </p:cNvGraphicFramePr>
          <p:nvPr>
            <p:extLst>
              <p:ext uri="{D42A27DB-BD31-4B8C-83A1-F6EECF244321}">
                <p14:modId xmlns:p14="http://schemas.microsoft.com/office/powerpoint/2010/main" val="2673032220"/>
              </p:ext>
            </p:extLst>
          </p:nvPr>
        </p:nvGraphicFramePr>
        <p:xfrm>
          <a:off x="381000" y="38862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solidFill>
                      <a:srgbClr val="FF6969"/>
                    </a:solidFill>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solidFill>
                      <a:srgbClr val="5353FF"/>
                    </a:solidFill>
                  </a:tcPr>
                </a:tc>
                <a:tc>
                  <a:txBody>
                    <a:bodyPr/>
                    <a:lstStyle/>
                    <a:p>
                      <a:r>
                        <a:rPr lang="en-US" sz="3200" dirty="0" smtClean="0"/>
                        <a:t>bb</a:t>
                      </a:r>
                      <a:endParaRPr lang="en-US" sz="3200" dirty="0"/>
                    </a:p>
                  </a:txBody>
                  <a:tcPr>
                    <a:solidFill>
                      <a:srgbClr val="FF6969"/>
                    </a:solidFill>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solidFill>
                      <a:srgbClr val="5353FF"/>
                    </a:solidFill>
                  </a:tcPr>
                </a:tc>
                <a:tc>
                  <a:txBody>
                    <a:bodyPr/>
                    <a:lstStyle/>
                    <a:p>
                      <a:r>
                        <a:rPr lang="en-US" sz="3200" dirty="0" err="1" smtClean="0"/>
                        <a:t>cb</a:t>
                      </a:r>
                      <a:endParaRPr lang="en-US" sz="3200" dirty="0"/>
                    </a:p>
                  </a:txBody>
                  <a:tcPr>
                    <a:solidFill>
                      <a:srgbClr val="5353FF"/>
                    </a:solidFill>
                  </a:tcPr>
                </a:tc>
                <a:tc>
                  <a:txBody>
                    <a:bodyPr/>
                    <a:lstStyle/>
                    <a:p>
                      <a:r>
                        <a:rPr lang="en-US" sz="3200" dirty="0" smtClean="0"/>
                        <a:t>cc</a:t>
                      </a:r>
                      <a:endParaRPr lang="en-US" sz="3200" dirty="0"/>
                    </a:p>
                  </a:txBody>
                  <a:tcPr>
                    <a:solidFill>
                      <a:srgbClr val="FF6969"/>
                    </a:solidFill>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solidFill>
                      <a:srgbClr val="5353FF"/>
                    </a:solidFill>
                  </a:tcPr>
                </a:tc>
                <a:tc>
                  <a:txBody>
                    <a:bodyPr/>
                    <a:lstStyle/>
                    <a:p>
                      <a:r>
                        <a:rPr lang="en-US" sz="3200" dirty="0" smtClean="0"/>
                        <a:t>db</a:t>
                      </a:r>
                      <a:endParaRPr lang="en-US" sz="3200" dirty="0"/>
                    </a:p>
                  </a:txBody>
                  <a:tcPr>
                    <a:solidFill>
                      <a:srgbClr val="5353FF"/>
                    </a:solidFill>
                  </a:tcPr>
                </a:tc>
                <a:tc>
                  <a:txBody>
                    <a:bodyPr/>
                    <a:lstStyle/>
                    <a:p>
                      <a:r>
                        <a:rPr lang="en-US" sz="3200" dirty="0" smtClean="0"/>
                        <a:t>dc</a:t>
                      </a:r>
                      <a:endParaRPr lang="en-US" sz="3200" dirty="0"/>
                    </a:p>
                  </a:txBody>
                  <a:tcPr>
                    <a:solidFill>
                      <a:srgbClr val="5353FF"/>
                    </a:solidFill>
                  </a:tcPr>
                </a:tc>
                <a:tc>
                  <a:txBody>
                    <a:bodyPr/>
                    <a:lstStyle/>
                    <a:p>
                      <a:r>
                        <a:rPr lang="en-US" sz="3200" dirty="0" err="1" smtClean="0"/>
                        <a:t>dd</a:t>
                      </a:r>
                      <a:endParaRPr lang="en-US" sz="3200" dirty="0"/>
                    </a:p>
                  </a:txBody>
                  <a:tcPr>
                    <a:solidFill>
                      <a:srgbClr val="FF6969"/>
                    </a:solidFill>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solidFill>
                      <a:srgbClr val="5353FF"/>
                    </a:solidFill>
                  </a:tcPr>
                </a:tc>
                <a:tc>
                  <a:txBody>
                    <a:bodyPr/>
                    <a:lstStyle/>
                    <a:p>
                      <a:r>
                        <a:rPr lang="en-US" sz="3200" dirty="0" err="1" smtClean="0"/>
                        <a:t>eb</a:t>
                      </a:r>
                      <a:endParaRPr lang="en-US" sz="3200" dirty="0"/>
                    </a:p>
                  </a:txBody>
                  <a:tcPr>
                    <a:solidFill>
                      <a:srgbClr val="5353FF"/>
                    </a:solidFill>
                  </a:tcPr>
                </a:tc>
                <a:tc>
                  <a:txBody>
                    <a:bodyPr/>
                    <a:lstStyle/>
                    <a:p>
                      <a:r>
                        <a:rPr lang="en-US" sz="3200" dirty="0" err="1" smtClean="0"/>
                        <a:t>ec</a:t>
                      </a:r>
                      <a:endParaRPr lang="en-US" sz="3200" dirty="0"/>
                    </a:p>
                  </a:txBody>
                  <a:tcPr>
                    <a:solidFill>
                      <a:srgbClr val="5353FF"/>
                    </a:solidFill>
                  </a:tcPr>
                </a:tc>
                <a:tc>
                  <a:txBody>
                    <a:bodyPr/>
                    <a:lstStyle/>
                    <a:p>
                      <a:r>
                        <a:rPr lang="en-US" sz="3200" dirty="0" err="1" smtClean="0"/>
                        <a:t>ed</a:t>
                      </a:r>
                      <a:endParaRPr lang="en-US" sz="3200" dirty="0"/>
                    </a:p>
                  </a:txBody>
                  <a:tcPr>
                    <a:solidFill>
                      <a:srgbClr val="5353FF"/>
                    </a:solidFill>
                  </a:tcPr>
                </a:tc>
                <a:tc>
                  <a:txBody>
                    <a:bodyPr/>
                    <a:lstStyle/>
                    <a:p>
                      <a:r>
                        <a:rPr lang="en-US" sz="3200" dirty="0" err="1" smtClean="0"/>
                        <a:t>ee</a:t>
                      </a:r>
                      <a:endParaRPr lang="en-US" sz="3200" dirty="0"/>
                    </a:p>
                  </a:txBody>
                  <a:tcPr>
                    <a:solidFill>
                      <a:srgbClr val="FF6969"/>
                    </a:solidFill>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Sampling With Replacement, order does not matter (SB)</a:t>
            </a:r>
            <a:endParaRPr lang="en-US" dirty="0"/>
          </a:p>
        </p:txBody>
      </p:sp>
      <p:sp>
        <p:nvSpPr>
          <p:cNvPr id="3" name="Content Placeholder 2"/>
          <p:cNvSpPr>
            <a:spLocks noGrp="1"/>
          </p:cNvSpPr>
          <p:nvPr>
            <p:ph idx="1"/>
          </p:nvPr>
        </p:nvSpPr>
        <p:spPr>
          <a:xfrm>
            <a:off x="228600" y="1066800"/>
            <a:ext cx="8610600" cy="5791200"/>
          </a:xfrm>
        </p:spPr>
        <p:txBody>
          <a:bodyPr>
            <a:normAutofit lnSpcReduction="10000"/>
          </a:bodyPr>
          <a:lstStyle/>
          <a:p>
            <a:pPr>
              <a:buNone/>
            </a:pPr>
            <a:r>
              <a:rPr lang="en-US" dirty="0" smtClean="0"/>
              <a:t>Suppose that a sample of size 2 is drawn with replacement from a population of size 5.  </a:t>
            </a:r>
          </a:p>
          <a:p>
            <a:pPr>
              <a:buNone/>
            </a:pPr>
            <a:r>
              <a:rPr lang="en-US" dirty="0" smtClean="0"/>
              <a:t>a) Use a direct listing to determine the number of possible </a:t>
            </a:r>
            <a:r>
              <a:rPr lang="en-US" dirty="0" smtClean="0">
                <a:solidFill>
                  <a:srgbClr val="0000FF"/>
                </a:solidFill>
              </a:rPr>
              <a:t>unordered</a:t>
            </a:r>
            <a:r>
              <a:rPr lang="en-US" dirty="0" smtClean="0"/>
              <a:t> pairs.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a:t>b</a:t>
            </a:r>
            <a:r>
              <a:rPr lang="en-US" dirty="0" smtClean="0"/>
              <a:t>) Determine the number of possible </a:t>
            </a:r>
            <a:r>
              <a:rPr lang="en-US" dirty="0" smtClean="0">
                <a:solidFill>
                  <a:srgbClr val="0000FF"/>
                </a:solidFill>
              </a:rPr>
              <a:t>unordered </a:t>
            </a:r>
            <a:r>
              <a:rPr lang="en-US" dirty="0" smtClean="0"/>
              <a:t>samples of size r with replacement from a population of size n.</a:t>
            </a:r>
          </a:p>
        </p:txBody>
      </p:sp>
      <p:graphicFrame>
        <p:nvGraphicFramePr>
          <p:cNvPr id="4" name="Table 3"/>
          <p:cNvGraphicFramePr>
            <a:graphicFrameLocks noGrp="1"/>
          </p:cNvGraphicFramePr>
          <p:nvPr>
            <p:extLst>
              <p:ext uri="{D42A27DB-BD31-4B8C-83A1-F6EECF244321}">
                <p14:modId xmlns:p14="http://schemas.microsoft.com/office/powerpoint/2010/main" val="3179649714"/>
              </p:ext>
            </p:extLst>
          </p:nvPr>
        </p:nvGraphicFramePr>
        <p:xfrm>
          <a:off x="533400" y="3200400"/>
          <a:ext cx="8153400" cy="1737360"/>
        </p:xfrm>
        <a:graphic>
          <a:graphicData uri="http://schemas.openxmlformats.org/drawingml/2006/table">
            <a:tbl>
              <a:tblPr>
                <a:tableStyleId>{5C22544A-7EE6-4342-B048-85BDC9FD1C3A}</a:tableStyleId>
              </a:tblPr>
              <a:tblGrid>
                <a:gridCol w="815340"/>
                <a:gridCol w="815340"/>
                <a:gridCol w="815340"/>
                <a:gridCol w="815340"/>
                <a:gridCol w="815340"/>
                <a:gridCol w="815340"/>
                <a:gridCol w="815340"/>
                <a:gridCol w="815340"/>
                <a:gridCol w="815340"/>
                <a:gridCol w="815340"/>
              </a:tblGrid>
              <a:tr h="370840">
                <a:tc>
                  <a:txBody>
                    <a:bodyPr/>
                    <a:lstStyle/>
                    <a:p>
                      <a:r>
                        <a:rPr lang="en-US" sz="3200" dirty="0" err="1" smtClean="0"/>
                        <a:t>aa</a:t>
                      </a:r>
                      <a:endParaRPr lang="en-US" sz="3200" dirty="0"/>
                    </a:p>
                  </a:txBody>
                  <a:tcPr/>
                </a:tc>
                <a:tc>
                  <a:txBody>
                    <a:bodyPr/>
                    <a:lstStyle/>
                    <a:p>
                      <a:r>
                        <a:rPr lang="en-US" sz="3200" dirty="0" err="1" smtClean="0"/>
                        <a:t>ab</a:t>
                      </a:r>
                      <a:endParaRPr lang="en-US" sz="3200" dirty="0"/>
                    </a:p>
                  </a:txBody>
                  <a:tcPr/>
                </a:tc>
                <a:tc>
                  <a:txBody>
                    <a:bodyPr/>
                    <a:lstStyle/>
                    <a:p>
                      <a:r>
                        <a:rPr lang="en-US" sz="3200" dirty="0" smtClean="0"/>
                        <a:t>ac</a:t>
                      </a:r>
                      <a:endParaRPr lang="en-US" sz="3200" dirty="0"/>
                    </a:p>
                  </a:txBody>
                  <a:tcPr/>
                </a:tc>
                <a:tc>
                  <a:txBody>
                    <a:bodyPr/>
                    <a:lstStyle/>
                    <a:p>
                      <a:r>
                        <a:rPr lang="en-US" sz="3200" dirty="0" smtClean="0"/>
                        <a:t>ad</a:t>
                      </a:r>
                      <a:endParaRPr lang="en-US" sz="3200" dirty="0"/>
                    </a:p>
                  </a:txBody>
                  <a:tcPr/>
                </a:tc>
                <a:tc>
                  <a:txBody>
                    <a:bodyPr/>
                    <a:lstStyle/>
                    <a:p>
                      <a:r>
                        <a:rPr lang="en-US" sz="3200" dirty="0" err="1" smtClean="0"/>
                        <a:t>ae</a:t>
                      </a:r>
                      <a:endParaRPr lang="en-US" sz="3200" dirty="0"/>
                    </a:p>
                  </a:txBody>
                  <a:tcPr/>
                </a:tc>
                <a:tc>
                  <a:txBody>
                    <a:bodyPr/>
                    <a:lstStyle/>
                    <a:p>
                      <a:r>
                        <a:rPr lang="en-US" sz="3200" dirty="0" err="1" smtClean="0"/>
                        <a:t>ba</a:t>
                      </a:r>
                      <a:endParaRPr lang="en-US" sz="3200" dirty="0"/>
                    </a:p>
                  </a:txBody>
                  <a:tcPr>
                    <a:solidFill>
                      <a:srgbClr val="5353FF"/>
                    </a:solidFill>
                  </a:tcPr>
                </a:tc>
                <a:tc>
                  <a:txBody>
                    <a:bodyPr/>
                    <a:lstStyle/>
                    <a:p>
                      <a:r>
                        <a:rPr lang="en-US" sz="3200" dirty="0" smtClean="0"/>
                        <a:t>bb</a:t>
                      </a:r>
                      <a:endParaRPr lang="en-US" sz="3200" dirty="0"/>
                    </a:p>
                  </a:txBody>
                  <a:tcPr/>
                </a:tc>
                <a:tc>
                  <a:txBody>
                    <a:bodyPr/>
                    <a:lstStyle/>
                    <a:p>
                      <a:r>
                        <a:rPr lang="en-US" sz="3200" dirty="0" err="1" smtClean="0"/>
                        <a:t>bc</a:t>
                      </a:r>
                      <a:endParaRPr lang="en-US" sz="3200" dirty="0"/>
                    </a:p>
                  </a:txBody>
                  <a:tcPr/>
                </a:tc>
                <a:tc>
                  <a:txBody>
                    <a:bodyPr/>
                    <a:lstStyle/>
                    <a:p>
                      <a:r>
                        <a:rPr lang="en-US" sz="3200" dirty="0" err="1" smtClean="0"/>
                        <a:t>bd</a:t>
                      </a:r>
                      <a:endParaRPr lang="en-US" sz="3200" dirty="0"/>
                    </a:p>
                  </a:txBody>
                  <a:tcPr/>
                </a:tc>
                <a:tc>
                  <a:txBody>
                    <a:bodyPr/>
                    <a:lstStyle/>
                    <a:p>
                      <a:r>
                        <a:rPr lang="en-US" sz="3200" dirty="0" smtClean="0"/>
                        <a:t>be</a:t>
                      </a:r>
                      <a:endParaRPr lang="en-US" sz="3200" dirty="0"/>
                    </a:p>
                  </a:txBody>
                  <a:tcPr/>
                </a:tc>
              </a:tr>
              <a:tr h="370840">
                <a:tc>
                  <a:txBody>
                    <a:bodyPr/>
                    <a:lstStyle/>
                    <a:p>
                      <a:r>
                        <a:rPr lang="en-US" sz="3200" dirty="0" smtClean="0"/>
                        <a:t>ca</a:t>
                      </a:r>
                      <a:endParaRPr lang="en-US" sz="3200" dirty="0"/>
                    </a:p>
                  </a:txBody>
                  <a:tcPr>
                    <a:solidFill>
                      <a:srgbClr val="5353FF"/>
                    </a:solidFill>
                  </a:tcPr>
                </a:tc>
                <a:tc>
                  <a:txBody>
                    <a:bodyPr/>
                    <a:lstStyle/>
                    <a:p>
                      <a:r>
                        <a:rPr lang="en-US" sz="3200" dirty="0" err="1" smtClean="0"/>
                        <a:t>cb</a:t>
                      </a:r>
                      <a:endParaRPr lang="en-US" sz="3200" dirty="0"/>
                    </a:p>
                  </a:txBody>
                  <a:tcPr>
                    <a:solidFill>
                      <a:srgbClr val="5353FF"/>
                    </a:solidFill>
                  </a:tcPr>
                </a:tc>
                <a:tc>
                  <a:txBody>
                    <a:bodyPr/>
                    <a:lstStyle/>
                    <a:p>
                      <a:r>
                        <a:rPr lang="en-US" sz="3200" dirty="0" smtClean="0"/>
                        <a:t>cc</a:t>
                      </a:r>
                      <a:endParaRPr lang="en-US" sz="3200" dirty="0"/>
                    </a:p>
                  </a:txBody>
                  <a:tcPr/>
                </a:tc>
                <a:tc>
                  <a:txBody>
                    <a:bodyPr/>
                    <a:lstStyle/>
                    <a:p>
                      <a:r>
                        <a:rPr lang="en-US" sz="3200" dirty="0" err="1" smtClean="0"/>
                        <a:t>cd</a:t>
                      </a:r>
                      <a:endParaRPr lang="en-US" sz="3200" dirty="0"/>
                    </a:p>
                  </a:txBody>
                  <a:tcPr/>
                </a:tc>
                <a:tc>
                  <a:txBody>
                    <a:bodyPr/>
                    <a:lstStyle/>
                    <a:p>
                      <a:r>
                        <a:rPr lang="en-US" sz="3200" dirty="0" err="1" smtClean="0"/>
                        <a:t>ce</a:t>
                      </a:r>
                      <a:endParaRPr lang="en-US" sz="3200" dirty="0"/>
                    </a:p>
                  </a:txBody>
                  <a:tcPr/>
                </a:tc>
                <a:tc>
                  <a:txBody>
                    <a:bodyPr/>
                    <a:lstStyle/>
                    <a:p>
                      <a:r>
                        <a:rPr lang="en-US" sz="3200" dirty="0" err="1" smtClean="0"/>
                        <a:t>da</a:t>
                      </a:r>
                      <a:endParaRPr lang="en-US" sz="3200" dirty="0"/>
                    </a:p>
                  </a:txBody>
                  <a:tcPr>
                    <a:solidFill>
                      <a:srgbClr val="5353FF"/>
                    </a:solidFill>
                  </a:tcPr>
                </a:tc>
                <a:tc>
                  <a:txBody>
                    <a:bodyPr/>
                    <a:lstStyle/>
                    <a:p>
                      <a:r>
                        <a:rPr lang="en-US" sz="3200" dirty="0" smtClean="0"/>
                        <a:t>db</a:t>
                      </a:r>
                      <a:endParaRPr lang="en-US" sz="3200" dirty="0"/>
                    </a:p>
                  </a:txBody>
                  <a:tcPr>
                    <a:solidFill>
                      <a:srgbClr val="5353FF"/>
                    </a:solidFill>
                  </a:tcPr>
                </a:tc>
                <a:tc>
                  <a:txBody>
                    <a:bodyPr/>
                    <a:lstStyle/>
                    <a:p>
                      <a:r>
                        <a:rPr lang="en-US" sz="3200" dirty="0" smtClean="0"/>
                        <a:t>dc</a:t>
                      </a:r>
                      <a:endParaRPr lang="en-US" sz="3200" dirty="0"/>
                    </a:p>
                  </a:txBody>
                  <a:tcPr>
                    <a:solidFill>
                      <a:srgbClr val="5353FF"/>
                    </a:solidFill>
                  </a:tcPr>
                </a:tc>
                <a:tc>
                  <a:txBody>
                    <a:bodyPr/>
                    <a:lstStyle/>
                    <a:p>
                      <a:r>
                        <a:rPr lang="en-US" sz="3200" dirty="0" err="1" smtClean="0"/>
                        <a:t>dd</a:t>
                      </a:r>
                      <a:endParaRPr lang="en-US" sz="3200" dirty="0"/>
                    </a:p>
                  </a:txBody>
                  <a:tcPr/>
                </a:tc>
                <a:tc>
                  <a:txBody>
                    <a:bodyPr/>
                    <a:lstStyle/>
                    <a:p>
                      <a:r>
                        <a:rPr lang="en-US" sz="3200" dirty="0" smtClean="0"/>
                        <a:t>de</a:t>
                      </a:r>
                      <a:endParaRPr lang="en-US" sz="3200" dirty="0"/>
                    </a:p>
                  </a:txBody>
                  <a:tcPr/>
                </a:tc>
              </a:tr>
              <a:tr h="370840">
                <a:tc>
                  <a:txBody>
                    <a:bodyPr/>
                    <a:lstStyle/>
                    <a:p>
                      <a:r>
                        <a:rPr lang="en-US" sz="3200" dirty="0" smtClean="0"/>
                        <a:t>ea</a:t>
                      </a:r>
                      <a:endParaRPr lang="en-US" sz="3200" dirty="0"/>
                    </a:p>
                  </a:txBody>
                  <a:tcPr>
                    <a:solidFill>
                      <a:srgbClr val="5353FF"/>
                    </a:solidFill>
                  </a:tcPr>
                </a:tc>
                <a:tc>
                  <a:txBody>
                    <a:bodyPr/>
                    <a:lstStyle/>
                    <a:p>
                      <a:r>
                        <a:rPr lang="en-US" sz="3200" dirty="0" err="1" smtClean="0"/>
                        <a:t>eb</a:t>
                      </a:r>
                      <a:endParaRPr lang="en-US" sz="3200" dirty="0"/>
                    </a:p>
                  </a:txBody>
                  <a:tcPr>
                    <a:solidFill>
                      <a:srgbClr val="5353FF"/>
                    </a:solidFill>
                  </a:tcPr>
                </a:tc>
                <a:tc>
                  <a:txBody>
                    <a:bodyPr/>
                    <a:lstStyle/>
                    <a:p>
                      <a:r>
                        <a:rPr lang="en-US" sz="3200" dirty="0" err="1" smtClean="0"/>
                        <a:t>ec</a:t>
                      </a:r>
                      <a:endParaRPr lang="en-US" sz="3200" dirty="0"/>
                    </a:p>
                  </a:txBody>
                  <a:tcPr>
                    <a:solidFill>
                      <a:srgbClr val="5353FF"/>
                    </a:solidFill>
                  </a:tcPr>
                </a:tc>
                <a:tc>
                  <a:txBody>
                    <a:bodyPr/>
                    <a:lstStyle/>
                    <a:p>
                      <a:r>
                        <a:rPr lang="en-US" sz="3200" dirty="0" err="1" smtClean="0"/>
                        <a:t>ed</a:t>
                      </a:r>
                      <a:endParaRPr lang="en-US" sz="3200" dirty="0"/>
                    </a:p>
                  </a:txBody>
                  <a:tcPr>
                    <a:solidFill>
                      <a:srgbClr val="5353FF"/>
                    </a:solidFill>
                  </a:tcPr>
                </a:tc>
                <a:tc>
                  <a:txBody>
                    <a:bodyPr/>
                    <a:lstStyle/>
                    <a:p>
                      <a:r>
                        <a:rPr lang="en-US" sz="3200" dirty="0" err="1" smtClean="0"/>
                        <a:t>ee</a:t>
                      </a:r>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4171806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 Examples</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How many different sets of non-negative numbers x, y and z are solutions for the following equation: x + y + z = 136.</a:t>
            </a:r>
          </a:p>
          <a:p>
            <a:pPr marL="514350" indent="-514350">
              <a:buAutoNum type="alphaLcParenR"/>
            </a:pPr>
            <a:r>
              <a:rPr lang="en-US" altLang="en-US" dirty="0">
                <a:sym typeface="Symbol" pitchFamily="18" charset="2"/>
              </a:rPr>
              <a:t>How many ways are there to buy 13 bagels from 17 </a:t>
            </a:r>
            <a:r>
              <a:rPr lang="en-US" altLang="en-US" dirty="0" smtClean="0">
                <a:sym typeface="Symbol" pitchFamily="18" charset="2"/>
              </a:rPr>
              <a:t>types if you can repeat the types of bagels? </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2448453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dirty="0" smtClean="0"/>
              <a:t>An ordinary deck of 52 playing cards is shuffled and dealt. What is the probability that</a:t>
            </a:r>
          </a:p>
          <a:p>
            <a:pPr>
              <a:buNone/>
            </a:pPr>
            <a:r>
              <a:rPr lang="en-US" dirty="0" smtClean="0"/>
              <a:t>a) the 7</a:t>
            </a:r>
            <a:r>
              <a:rPr lang="en-US" baseline="30000" dirty="0" smtClean="0"/>
              <a:t>th</a:t>
            </a:r>
            <a:r>
              <a:rPr lang="en-US" dirty="0" smtClean="0"/>
              <a:t> card is an ace?</a:t>
            </a:r>
          </a:p>
          <a:p>
            <a:pPr>
              <a:buNone/>
            </a:pPr>
            <a:r>
              <a:rPr lang="en-US" dirty="0" smtClean="0"/>
              <a:t>b) the 7</a:t>
            </a:r>
            <a:r>
              <a:rPr lang="en-US" baseline="30000" dirty="0" smtClean="0"/>
              <a:t>th</a:t>
            </a:r>
            <a:r>
              <a:rPr lang="en-US" dirty="0" smtClean="0"/>
              <a:t> card is the first ace?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Partition - Definition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lvl="5" indent="0">
                  <a:spcBef>
                    <a:spcPts val="0"/>
                  </a:spcBef>
                  <a:buNone/>
                  <a:tabLst>
                    <a:tab pos="2011680" algn="l"/>
                    <a:tab pos="685800" algn="l"/>
                    <a:tab pos="1463040" algn="l"/>
                  </a:tabLst>
                </a:pPr>
                <a:r>
                  <a:rPr lang="en-US" sz="3200" dirty="0" smtClean="0">
                    <a:ea typeface="Times New Roman"/>
                    <a:cs typeface="Times New Roman"/>
                  </a:rPr>
                  <a:t>An ordered partition of n </a:t>
                </a:r>
                <a:r>
                  <a:rPr lang="en-US" sz="3200" dirty="0">
                    <a:ea typeface="Times New Roman"/>
                    <a:cs typeface="Times New Roman"/>
                  </a:rPr>
                  <a:t>objects into </a:t>
                </a:r>
                <a:r>
                  <a:rPr lang="en-US" sz="3200" dirty="0" smtClean="0">
                    <a:ea typeface="Times New Roman"/>
                    <a:cs typeface="Times New Roman"/>
                  </a:rPr>
                  <a:t>r </a:t>
                </a:r>
                <a:r>
                  <a:rPr lang="en-US" sz="3200" dirty="0">
                    <a:ea typeface="Times New Roman"/>
                    <a:cs typeface="Times New Roman"/>
                  </a:rPr>
                  <a:t>distinct groups of sizes </a:t>
                </a:r>
                <a:r>
                  <a:rPr lang="en-US" sz="3200" dirty="0" smtClean="0">
                    <a:ea typeface="Times New Roman"/>
                    <a:cs typeface="Times New Roman"/>
                  </a:rPr>
                  <a:t>n</a:t>
                </a:r>
                <a:r>
                  <a:rPr lang="en-US" sz="3200" baseline="-25000" dirty="0" smtClean="0">
                    <a:effectLst/>
                    <a:ea typeface="Times New Roman"/>
                    <a:cs typeface="Times New Roman"/>
                  </a:rPr>
                  <a:t>1</a:t>
                </a:r>
                <a:r>
                  <a:rPr lang="en-US" sz="3200" dirty="0">
                    <a:effectLst/>
                    <a:ea typeface="Times New Roman"/>
                    <a:cs typeface="Times New Roman"/>
                  </a:rPr>
                  <a:t>, </a:t>
                </a:r>
                <a:r>
                  <a:rPr lang="en-US" sz="3200" dirty="0" smtClean="0">
                    <a:effectLst/>
                    <a:ea typeface="Times New Roman"/>
                    <a:cs typeface="Times New Roman"/>
                  </a:rPr>
                  <a:t>n</a:t>
                </a:r>
                <a:r>
                  <a:rPr lang="en-US" sz="3200" baseline="-25000" dirty="0" smtClean="0">
                    <a:effectLst/>
                    <a:ea typeface="Times New Roman"/>
                    <a:cs typeface="Times New Roman"/>
                  </a:rPr>
                  <a:t>2</a:t>
                </a:r>
                <a:r>
                  <a:rPr lang="en-US" sz="3200" dirty="0">
                    <a:effectLst/>
                    <a:ea typeface="Times New Roman"/>
                    <a:cs typeface="Times New Roman"/>
                  </a:rPr>
                  <a:t>, …, </a:t>
                </a:r>
                <a:r>
                  <a:rPr lang="en-US" sz="3200" dirty="0" smtClean="0">
                    <a:ea typeface="Times New Roman"/>
                    <a:cs typeface="Times New Roman"/>
                  </a:rPr>
                  <a:t>n</a:t>
                </a:r>
                <a:r>
                  <a:rPr lang="en-US" sz="3200" baseline="-25000" dirty="0">
                    <a:ea typeface="Times New Roman"/>
                    <a:cs typeface="Times New Roman"/>
                  </a:rPr>
                  <a:t>r</a:t>
                </a:r>
                <a:r>
                  <a:rPr lang="en-US" sz="3200" dirty="0" smtClean="0">
                    <a:effectLst/>
                    <a:ea typeface="Times New Roman"/>
                    <a:cs typeface="Times New Roman"/>
                  </a:rPr>
                  <a:t> </a:t>
                </a:r>
                <a:r>
                  <a:rPr lang="en-US" sz="3200" dirty="0">
                    <a:effectLst/>
                    <a:ea typeface="Times New Roman"/>
                    <a:cs typeface="Times New Roman"/>
                  </a:rPr>
                  <a:t>is any division of the </a:t>
                </a:r>
                <a:r>
                  <a:rPr lang="en-US" sz="3200" dirty="0" smtClean="0">
                    <a:effectLst/>
                    <a:ea typeface="Times New Roman"/>
                    <a:cs typeface="Times New Roman"/>
                  </a:rPr>
                  <a:t>n </a:t>
                </a:r>
                <a:r>
                  <a:rPr lang="en-US" sz="3200" dirty="0">
                    <a:effectLst/>
                    <a:ea typeface="Times New Roman"/>
                    <a:cs typeface="Times New Roman"/>
                  </a:rPr>
                  <a:t>objects into a combination (unordered) of </a:t>
                </a:r>
                <a:r>
                  <a:rPr lang="en-US" sz="3200" dirty="0" smtClean="0">
                    <a:effectLst/>
                    <a:ea typeface="Times New Roman"/>
                    <a:cs typeface="Times New Roman"/>
                  </a:rPr>
                  <a:t>n</a:t>
                </a:r>
                <a:r>
                  <a:rPr lang="en-US" sz="3200" baseline="-25000" dirty="0" smtClean="0">
                    <a:effectLst/>
                    <a:ea typeface="Times New Roman"/>
                    <a:cs typeface="Times New Roman"/>
                  </a:rPr>
                  <a:t>1</a:t>
                </a:r>
                <a:r>
                  <a:rPr lang="en-US" sz="3200" dirty="0" smtClean="0">
                    <a:effectLst/>
                    <a:ea typeface="Times New Roman"/>
                    <a:cs typeface="Times New Roman"/>
                  </a:rPr>
                  <a:t> </a:t>
                </a:r>
                <a:r>
                  <a:rPr lang="en-US" sz="3200" dirty="0">
                    <a:effectLst/>
                    <a:ea typeface="Times New Roman"/>
                    <a:cs typeface="Times New Roman"/>
                  </a:rPr>
                  <a:t>objects in the first group, </a:t>
                </a:r>
                <a:r>
                  <a:rPr lang="en-US" sz="3200" dirty="0" smtClean="0">
                    <a:effectLst/>
                    <a:ea typeface="Times New Roman"/>
                    <a:cs typeface="Times New Roman"/>
                  </a:rPr>
                  <a:t>n</a:t>
                </a:r>
                <a:r>
                  <a:rPr lang="en-US" sz="3200" baseline="-25000" dirty="0" smtClean="0">
                    <a:effectLst/>
                    <a:ea typeface="Times New Roman"/>
                    <a:cs typeface="Times New Roman"/>
                  </a:rPr>
                  <a:t>2</a:t>
                </a:r>
                <a:r>
                  <a:rPr lang="en-US" sz="3200" dirty="0" smtClean="0">
                    <a:effectLst/>
                    <a:ea typeface="Times New Roman"/>
                    <a:cs typeface="Times New Roman"/>
                  </a:rPr>
                  <a:t> </a:t>
                </a:r>
                <a:r>
                  <a:rPr lang="en-US" sz="3200" dirty="0">
                    <a:effectLst/>
                    <a:ea typeface="Times New Roman"/>
                    <a:cs typeface="Times New Roman"/>
                  </a:rPr>
                  <a:t>objects in the second group, etc.</a:t>
                </a:r>
              </a:p>
              <a:p>
                <a:pPr marL="0" lvl="6" indent="0">
                  <a:spcBef>
                    <a:spcPts val="0"/>
                  </a:spcBef>
                  <a:buNone/>
                  <a:tabLst>
                    <a:tab pos="2011680" algn="l"/>
                    <a:tab pos="685800" algn="l"/>
                    <a:tab pos="1645920" algn="l"/>
                  </a:tabLst>
                </a:pPr>
                <a:r>
                  <a:rPr lang="en-US" sz="3200" dirty="0">
                    <a:effectLst/>
                    <a:ea typeface="Times New Roman"/>
                    <a:cs typeface="Times New Roman"/>
                  </a:rPr>
                  <a:t>This number is denoted by </a:t>
                </a:r>
                <a14:m>
                  <m:oMath xmlns:m="http://schemas.openxmlformats.org/officeDocument/2006/math">
                    <m:d>
                      <m:dPr>
                        <m:ctrlPr>
                          <a:rPr lang="en-US" sz="3200" i="1">
                            <a:effectLst/>
                            <a:latin typeface="Cambria Math" panose="02040503050406030204" pitchFamily="18" charset="0"/>
                            <a:ea typeface="Times New Roman"/>
                            <a:cs typeface="Times New Roman"/>
                          </a:rPr>
                        </m:ctrlPr>
                      </m:dPr>
                      <m:e>
                        <m:f>
                          <m:fPr>
                            <m:type m:val="noBar"/>
                            <m:ctrlPr>
                              <a:rPr lang="en-US" sz="3200" i="1">
                                <a:effectLst/>
                                <a:latin typeface="Cambria Math" panose="02040503050406030204" pitchFamily="18" charset="0"/>
                                <a:ea typeface="Times New Roman"/>
                                <a:cs typeface="Times New Roman"/>
                              </a:rPr>
                            </m:ctrlPr>
                          </m:fPr>
                          <m:num>
                            <m:r>
                              <a:rPr lang="en-US" sz="3200" b="0" i="1" smtClean="0">
                                <a:effectLst/>
                                <a:latin typeface="Cambria Math"/>
                                <a:ea typeface="Times New Roman"/>
                                <a:cs typeface="Times New Roman"/>
                              </a:rPr>
                              <m:t>𝑛</m:t>
                            </m:r>
                          </m:num>
                          <m:den>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i="1">
                                    <a:effectLst/>
                                    <a:latin typeface="Cambria Math" panose="02040503050406030204" pitchFamily="18" charset="0"/>
                                    <a:ea typeface="Times New Roman"/>
                                    <a:cs typeface="Times New Roman"/>
                                  </a:rPr>
                                  <m:t>1</m:t>
                                </m:r>
                              </m:sub>
                            </m:sSub>
                            <m:r>
                              <a:rPr lang="en-US" sz="3200" i="1">
                                <a:effectLst/>
                                <a:latin typeface="Cambria Math" panose="02040503050406030204" pitchFamily="18" charset="0"/>
                                <a:ea typeface="Times New Roman"/>
                                <a:cs typeface="Times New Roman"/>
                              </a:rPr>
                              <m:t>.</m:t>
                            </m:r>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i="1">
                                    <a:effectLst/>
                                    <a:latin typeface="Cambria Math" panose="02040503050406030204" pitchFamily="18" charset="0"/>
                                    <a:ea typeface="Times New Roman"/>
                                    <a:cs typeface="Times New Roman"/>
                                  </a:rPr>
                                  <m:t>2</m:t>
                                </m:r>
                              </m:sub>
                            </m:sSub>
                            <m:r>
                              <a:rPr lang="en-US" sz="3200" i="1">
                                <a:effectLst/>
                                <a:latin typeface="Cambria Math" panose="02040503050406030204" pitchFamily="18" charset="0"/>
                                <a:ea typeface="Times New Roman"/>
                                <a:cs typeface="Times New Roman"/>
                              </a:rPr>
                              <m:t>,…, </m:t>
                            </m:r>
                            <m:sSub>
                              <m:sSubPr>
                                <m:ctrlPr>
                                  <a:rPr lang="en-US" sz="3200" i="1">
                                    <a:effectLst/>
                                    <a:latin typeface="Cambria Math" panose="02040503050406030204" pitchFamily="18" charset="0"/>
                                    <a:ea typeface="Times New Roman"/>
                                    <a:cs typeface="Times New Roman"/>
                                  </a:rPr>
                                </m:ctrlPr>
                              </m:sSubPr>
                              <m:e>
                                <m:r>
                                  <a:rPr lang="en-US" sz="3200" b="0" i="1" smtClean="0">
                                    <a:effectLst/>
                                    <a:latin typeface="Cambria Math"/>
                                    <a:ea typeface="Times New Roman"/>
                                    <a:cs typeface="Times New Roman"/>
                                  </a:rPr>
                                  <m:t>𝑛</m:t>
                                </m:r>
                              </m:e>
                              <m:sub>
                                <m:r>
                                  <a:rPr lang="en-US" sz="3200" b="0" i="1" smtClean="0">
                                    <a:effectLst/>
                                    <a:latin typeface="Cambria Math"/>
                                    <a:ea typeface="Times New Roman"/>
                                    <a:cs typeface="Times New Roman"/>
                                  </a:rPr>
                                  <m:t>𝑟</m:t>
                                </m:r>
                              </m:sub>
                            </m:sSub>
                          </m:den>
                        </m:f>
                      </m:e>
                    </m:d>
                  </m:oMath>
                </a14:m>
                <a:endParaRPr lang="en-US" sz="3200" dirty="0">
                  <a:effectLst/>
                  <a:ea typeface="Times New Roman"/>
                  <a:cs typeface="Times New Roman"/>
                </a:endParaRP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1852" t="-1752" r="-44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60465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TotalTime>
  <Words>907</Words>
  <Application>Microsoft Office PowerPoint</Application>
  <PresentationFormat>On-screen Show (4:3)</PresentationFormat>
  <Paragraphs>190</Paragraphs>
  <Slides>13</Slides>
  <Notes>2</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 Math</vt:lpstr>
      <vt:lpstr>Lucida Calligraphy</vt:lpstr>
      <vt:lpstr>Symbol</vt:lpstr>
      <vt:lpstr>Times New Roman</vt:lpstr>
      <vt:lpstr>Office Theme</vt:lpstr>
      <vt:lpstr>Part 4: Counting</vt:lpstr>
      <vt:lpstr>Ways of Counting</vt:lpstr>
      <vt:lpstr>Sampling with Replacement, order matters (BCR)</vt:lpstr>
      <vt:lpstr>Sampling Without Replacement, order matters  (Permutation)</vt:lpstr>
      <vt:lpstr>Sampling Without Replacement , order does not matter(Combination)</vt:lpstr>
      <vt:lpstr>Sampling With Replacement, order does not matter (SB)</vt:lpstr>
      <vt:lpstr>SB: Examples</vt:lpstr>
      <vt:lpstr>Example</vt:lpstr>
      <vt:lpstr>Ordered Partition - Definition</vt:lpstr>
      <vt:lpstr>Ordered Partition: Example</vt:lpstr>
      <vt:lpstr>Ordered Partition - formula</vt:lpstr>
      <vt:lpstr>Birthday Problem</vt:lpstr>
      <vt:lpstr>Coincidences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152</cp:revision>
  <dcterms:created xsi:type="dcterms:W3CDTF">2010-01-11T21:36:57Z</dcterms:created>
  <dcterms:modified xsi:type="dcterms:W3CDTF">2015-02-13T14:12:23Z</dcterms:modified>
</cp:coreProperties>
</file>