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17" r:id="rId2"/>
    <p:sldId id="354" r:id="rId3"/>
    <p:sldId id="378" r:id="rId4"/>
    <p:sldId id="335" r:id="rId5"/>
    <p:sldId id="37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F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614" autoAdjust="0"/>
  </p:normalViewPr>
  <p:slideViewPr>
    <p:cSldViewPr>
      <p:cViewPr varScale="1">
        <p:scale>
          <a:sx n="81" d="100"/>
          <a:sy n="81" d="100"/>
        </p:scale>
        <p:origin x="6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0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extLst>
      <p:ext uri="{BB962C8B-B14F-4D97-AF65-F5344CB8AC3E}">
        <p14:creationId xmlns:p14="http://schemas.microsoft.com/office/powerpoint/2010/main" val="371684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360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665B9-8681-4F57-B28C-8200AC9C629D}"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665B9-8681-4F57-B28C-8200AC9C629D}"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665B9-8681-4F57-B28C-8200AC9C629D}" type="datetimeFigureOut">
              <a:rPr lang="en-US" smtClean="0"/>
              <a:pPr/>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665B9-8681-4F57-B28C-8200AC9C629D}" type="datetimeFigureOut">
              <a:rPr lang="en-US" smtClean="0"/>
              <a:pPr/>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65B9-8681-4F57-B28C-8200AC9C629D}" type="datetimeFigureOut">
              <a:rPr lang="en-US" smtClean="0"/>
              <a:pPr/>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65B9-8681-4F57-B28C-8200AC9C629D}" type="datetimeFigureOut">
              <a:rPr lang="en-US" smtClean="0"/>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r>
              <a:rPr lang="en-US" dirty="0" smtClean="0"/>
              <a:t>Part 2: Named Discrete Random Variables</a:t>
            </a:r>
            <a:endParaRPr lang="en-US" dirty="0"/>
          </a:p>
        </p:txBody>
      </p:sp>
      <p:pic>
        <p:nvPicPr>
          <p:cNvPr id="4098" name="Picture 2" descr="File:Binomial Distribu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19200"/>
            <a:ext cx="7620000" cy="4705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0054" y="6033992"/>
            <a:ext cx="5211491" cy="369332"/>
          </a:xfrm>
          <a:prstGeom prst="rect">
            <a:avLst/>
          </a:prstGeom>
          <a:noFill/>
        </p:spPr>
        <p:txBody>
          <a:bodyPr wrap="none" rtlCol="0">
            <a:spAutoFit/>
          </a:bodyPr>
          <a:lstStyle/>
          <a:p>
            <a:r>
              <a:rPr lang="en-US" dirty="0"/>
              <a:t>http://www.answers.com/topic/binomial-distribution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95350"/>
          </a:xfrm>
        </p:spPr>
        <p:txBody>
          <a:bodyPr>
            <a:normAutofit/>
          </a:bodyPr>
          <a:lstStyle/>
          <a:p>
            <a:r>
              <a:rPr lang="en-US" dirty="0" smtClean="0"/>
              <a:t>Chapter 21: Summary of Part III</a:t>
            </a:r>
            <a:endParaRPr lang="en-US" dirty="0"/>
          </a:p>
        </p:txBody>
      </p:sp>
      <p:pic>
        <p:nvPicPr>
          <p:cNvPr id="12290" name="Picture 2" descr="http://www.wolfram.com/mathematica/new-in-8/parametric-probability-distributions/HTMLImages.en/univariate-discrete-distributions/O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800100"/>
            <a:ext cx="4853414" cy="5372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426" y="6248400"/>
            <a:ext cx="8287974" cy="646331"/>
          </a:xfrm>
          <a:prstGeom prst="rect">
            <a:avLst/>
          </a:prstGeom>
          <a:noFill/>
        </p:spPr>
        <p:txBody>
          <a:bodyPr wrap="none" rtlCol="0">
            <a:spAutoFit/>
          </a:bodyPr>
          <a:lstStyle/>
          <a:p>
            <a:r>
              <a:rPr lang="en-US" dirty="0"/>
              <a:t>http://</a:t>
            </a:r>
            <a:r>
              <a:rPr lang="en-US" dirty="0" smtClean="0"/>
              <a:t>www.wolfram.com/mathematica/new-in-8/parametric-probability-distributions</a:t>
            </a:r>
          </a:p>
          <a:p>
            <a:r>
              <a:rPr lang="en-US" dirty="0" smtClean="0"/>
              <a:t>/univariate-discrete-distributions.html</a:t>
            </a:r>
            <a:endParaRPr lang="en-US" dirty="0"/>
          </a:p>
        </p:txBody>
      </p:sp>
    </p:spTree>
    <p:extLst>
      <p:ext uri="{BB962C8B-B14F-4D97-AF65-F5344CB8AC3E}">
        <p14:creationId xmlns:p14="http://schemas.microsoft.com/office/powerpoint/2010/main" val="2465691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Discrete Distributions</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720" t="12222" r="24998" b="18889"/>
          <a:stretch/>
        </p:blipFill>
        <p:spPr>
          <a:xfrm rot="-5400000">
            <a:off x="1944289" y="-572691"/>
            <a:ext cx="5334000" cy="8917779"/>
          </a:xfrm>
          <a:prstGeom prst="rect">
            <a:avLst/>
          </a:prstGeom>
        </p:spPr>
      </p:pic>
    </p:spTree>
    <p:extLst>
      <p:ext uri="{BB962C8B-B14F-4D97-AF65-F5344CB8AC3E}">
        <p14:creationId xmlns:p14="http://schemas.microsoft.com/office/powerpoint/2010/main" val="90468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nSpc>
                <a:spcPts val="4000"/>
              </a:lnSpc>
            </a:pPr>
            <a:r>
              <a:rPr lang="en-US" dirty="0" smtClean="0"/>
              <a:t>Expected values and Variances for selected families of discrete random variables.</a:t>
            </a:r>
            <a:endParaRPr lang="en-US" dirty="0"/>
          </a:p>
        </p:txBody>
      </p:sp>
      <mc:AlternateContent xmlns:mc="http://schemas.openxmlformats.org/markup-compatibility/2006">
        <mc:Choice xmlns:a14="http://schemas.microsoft.com/office/drawing/2010/main" Requires="a14">
          <p:graphicFrame>
            <p:nvGraphicFramePr>
              <p:cNvPr id="5" name="Content Placeholder 4"/>
              <p:cNvGraphicFramePr>
                <a:graphicFrameLocks noGrp="1"/>
              </p:cNvGraphicFramePr>
              <p:nvPr>
                <p:ph idx="1"/>
                <p:extLst>
                  <p:ext uri="{D42A27DB-BD31-4B8C-83A1-F6EECF244321}">
                    <p14:modId xmlns:p14="http://schemas.microsoft.com/office/powerpoint/2010/main" val="557406833"/>
                  </p:ext>
                </p:extLst>
              </p:nvPr>
            </p:nvGraphicFramePr>
            <p:xfrm>
              <a:off x="0" y="1143000"/>
              <a:ext cx="9144000" cy="5468509"/>
            </p:xfrm>
            <a:graphic>
              <a:graphicData uri="http://schemas.openxmlformats.org/drawingml/2006/table">
                <a:tbl>
                  <a:tblPr firstRow="1" bandRow="1">
                    <a:tableStyleId>{5940675A-B579-460E-94D1-54222C63F5DA}</a:tableStyleId>
                  </a:tblPr>
                  <a:tblGrid>
                    <a:gridCol w="2667000"/>
                    <a:gridCol w="1524000"/>
                    <a:gridCol w="1600200"/>
                    <a:gridCol w="3352800"/>
                  </a:tblGrid>
                  <a:tr h="636462">
                    <a:tc>
                      <a:txBody>
                        <a:bodyPr/>
                        <a:lstStyle/>
                        <a:p>
                          <a:r>
                            <a:rPr lang="en-US" sz="2800" b="1" dirty="0" smtClean="0"/>
                            <a:t>Family</a:t>
                          </a:r>
                          <a:endParaRPr lang="en-US" sz="2800" b="1" dirty="0"/>
                        </a:p>
                      </a:txBody>
                      <a:tcPr/>
                    </a:tc>
                    <a:tc>
                      <a:txBody>
                        <a:bodyPr/>
                        <a:lstStyle/>
                        <a:p>
                          <a:pPr algn="ctr"/>
                          <a:r>
                            <a:rPr lang="en-US" sz="2800" b="1" dirty="0" err="1" smtClean="0"/>
                            <a:t>Param</a:t>
                          </a:r>
                          <a:r>
                            <a:rPr lang="en-US" sz="2800" b="1" dirty="0" smtClean="0"/>
                            <a:t>(s)</a:t>
                          </a:r>
                          <a:endParaRPr lang="en-US" sz="2800" b="1" dirty="0"/>
                        </a:p>
                      </a:txBody>
                      <a:tcPr/>
                    </a:tc>
                    <a:tc>
                      <a:txBody>
                        <a:bodyPr/>
                        <a:lstStyle/>
                        <a:p>
                          <a:pPr algn="ctr"/>
                          <a:r>
                            <a:rPr lang="en-US" sz="2800" b="1" dirty="0" smtClean="0"/>
                            <a:t>Expected</a:t>
                          </a:r>
                          <a:r>
                            <a:rPr lang="en-US" sz="2800" b="1" baseline="0" dirty="0" smtClean="0"/>
                            <a:t> Value</a:t>
                          </a:r>
                          <a:endParaRPr lang="en-US" sz="2800" b="1" dirty="0"/>
                        </a:p>
                      </a:txBody>
                      <a:tcPr/>
                    </a:tc>
                    <a:tc>
                      <a:txBody>
                        <a:bodyPr/>
                        <a:lstStyle/>
                        <a:p>
                          <a:pPr algn="ctr"/>
                          <a:r>
                            <a:rPr lang="en-US" sz="2800" b="1" dirty="0" smtClean="0"/>
                            <a:t>Variance</a:t>
                          </a:r>
                          <a:endParaRPr lang="en-US" sz="2800" b="1" dirty="0"/>
                        </a:p>
                      </a:txBody>
                      <a:tcPr/>
                    </a:tc>
                  </a:tr>
                  <a:tr h="606822">
                    <a:tc>
                      <a:txBody>
                        <a:bodyPr/>
                        <a:lstStyle/>
                        <a:p>
                          <a:r>
                            <a:rPr lang="en-US" sz="2800" dirty="0" smtClean="0"/>
                            <a:t>Bernoulli</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q</a:t>
                          </a:r>
                          <a:endParaRPr lang="en-US" sz="2800" dirty="0"/>
                        </a:p>
                      </a:txBody>
                      <a:tcPr/>
                    </a:tc>
                  </a:tr>
                  <a:tr h="204516">
                    <a:tc>
                      <a:txBody>
                        <a:bodyPr/>
                        <a:lstStyle/>
                        <a:p>
                          <a:r>
                            <a:rPr lang="en-US" sz="2800" dirty="0" smtClean="0"/>
                            <a:t>Binomial</a:t>
                          </a:r>
                          <a:endParaRPr lang="en-US" sz="2800" dirty="0"/>
                        </a:p>
                      </a:txBody>
                      <a:tcPr/>
                    </a:tc>
                    <a:tc>
                      <a:txBody>
                        <a:bodyPr/>
                        <a:lstStyle/>
                        <a:p>
                          <a:pPr algn="ctr"/>
                          <a:r>
                            <a:rPr lang="en-US" sz="2800" dirty="0" err="1" smtClean="0"/>
                            <a:t>n,p</a:t>
                          </a:r>
                          <a:endParaRPr lang="en-US" sz="2800" dirty="0"/>
                        </a:p>
                      </a:txBody>
                      <a:tcPr/>
                    </a:tc>
                    <a:tc>
                      <a:txBody>
                        <a:bodyPr/>
                        <a:lstStyle/>
                        <a:p>
                          <a:pPr algn="ctr"/>
                          <a:r>
                            <a:rPr lang="en-US" sz="2800" dirty="0" err="1" smtClean="0"/>
                            <a:t>np</a:t>
                          </a:r>
                          <a:endParaRPr lang="en-US" sz="2800" dirty="0"/>
                        </a:p>
                      </a:txBody>
                      <a:tcPr/>
                    </a:tc>
                    <a:tc>
                      <a:txBody>
                        <a:bodyPr/>
                        <a:lstStyle/>
                        <a:p>
                          <a:pPr algn="ctr"/>
                          <a:r>
                            <a:rPr lang="en-US" sz="2800" dirty="0" err="1" smtClean="0"/>
                            <a:t>npq</a:t>
                          </a:r>
                          <a:endParaRPr lang="en-US" sz="2800" dirty="0"/>
                        </a:p>
                      </a:txBody>
                      <a:tcPr/>
                    </a:tc>
                  </a:tr>
                  <a:tr h="295956">
                    <a:tc>
                      <a:txBody>
                        <a:bodyPr/>
                        <a:lstStyle/>
                        <a:p>
                          <a:r>
                            <a:rPr lang="en-US" sz="2800" dirty="0" smtClean="0"/>
                            <a:t>Geometric</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1/p</a:t>
                          </a:r>
                          <a:endParaRPr lang="en-US" sz="2800" dirty="0"/>
                        </a:p>
                      </a:txBody>
                      <a:tcPr/>
                    </a:tc>
                    <a:tc>
                      <a:txBody>
                        <a:bodyPr/>
                        <a:lstStyle/>
                        <a:p>
                          <a:pPr algn="ctr"/>
                          <a:r>
                            <a:rPr lang="en-US" sz="2800" dirty="0" smtClean="0"/>
                            <a:t>q/p</a:t>
                          </a:r>
                          <a:r>
                            <a:rPr lang="en-US" sz="2800" baseline="30000" dirty="0" smtClean="0"/>
                            <a:t>2</a:t>
                          </a:r>
                          <a:endParaRPr lang="en-US" sz="2800" dirty="0"/>
                        </a:p>
                      </a:txBody>
                      <a:tcPr/>
                    </a:tc>
                  </a:tr>
                  <a:tr h="307578">
                    <a:tc>
                      <a:txBody>
                        <a:bodyPr/>
                        <a:lstStyle/>
                        <a:p>
                          <a:r>
                            <a:rPr lang="en-US" sz="2800" dirty="0" smtClean="0"/>
                            <a:t>Neg. Binomial</a:t>
                          </a:r>
                          <a:endParaRPr lang="en-US" sz="2800" dirty="0"/>
                        </a:p>
                      </a:txBody>
                      <a:tcPr/>
                    </a:tc>
                    <a:tc>
                      <a:txBody>
                        <a:bodyPr/>
                        <a:lstStyle/>
                        <a:p>
                          <a:pPr algn="ctr"/>
                          <a:r>
                            <a:rPr lang="en-US" sz="2800" dirty="0" err="1" smtClean="0"/>
                            <a:t>r,p</a:t>
                          </a:r>
                          <a:endParaRPr lang="en-US" sz="2800" dirty="0"/>
                        </a:p>
                      </a:txBody>
                      <a:tcPr/>
                    </a:tc>
                    <a:tc>
                      <a:txBody>
                        <a:bodyPr/>
                        <a:lstStyle/>
                        <a:p>
                          <a:pPr algn="ctr"/>
                          <a:r>
                            <a:rPr lang="en-US" sz="2800" dirty="0" smtClean="0"/>
                            <a:t>r/p</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t>qr</a:t>
                          </a:r>
                          <a:r>
                            <a:rPr lang="en-US" sz="2800" dirty="0" smtClean="0"/>
                            <a:t>/p</a:t>
                          </a:r>
                          <a:r>
                            <a:rPr lang="en-US" sz="2800" baseline="30000" dirty="0" smtClean="0"/>
                            <a:t>2</a:t>
                          </a:r>
                          <a:endParaRPr lang="en-US" sz="2800" dirty="0" smtClean="0"/>
                        </a:p>
                      </a:txBody>
                      <a:tcPr/>
                    </a:tc>
                  </a:tr>
                  <a:tr h="265793">
                    <a:tc>
                      <a:txBody>
                        <a:bodyPr/>
                        <a:lstStyle/>
                        <a:p>
                          <a:r>
                            <a:rPr lang="en-US" sz="2800" dirty="0" smtClean="0"/>
                            <a:t>Poisson</a:t>
                          </a:r>
                          <a:endParaRPr lang="en-US" sz="2800" dirty="0"/>
                        </a:p>
                      </a:txBody>
                      <a:tcPr/>
                    </a:tc>
                    <a:tc>
                      <a:txBody>
                        <a:bodyPr/>
                        <a:lstStyle/>
                        <a:p>
                          <a:pPr algn="ctr"/>
                          <a:r>
                            <a:rPr lang="en-US" sz="2800" dirty="0" smtClean="0">
                              <a:latin typeface="Symbol" pitchFamily="18" charset="2"/>
                            </a:rPr>
                            <a:t>l</a:t>
                          </a:r>
                          <a:endParaRPr lang="en-US" sz="2800" dirty="0">
                            <a:latin typeface="Symbol"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ymbol" pitchFamily="18" charset="2"/>
                            </a:rPr>
                            <a:t>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ymbol" pitchFamily="18" charset="2"/>
                            </a:rPr>
                            <a:t>l</a:t>
                          </a:r>
                        </a:p>
                      </a:txBody>
                      <a:tcPr/>
                    </a:tc>
                  </a:tr>
                  <a:tr h="838737">
                    <a:tc>
                      <a:txBody>
                        <a:bodyPr/>
                        <a:lstStyle/>
                        <a:p>
                          <a:r>
                            <a:rPr lang="en-US" sz="2800" dirty="0" smtClean="0"/>
                            <a:t>Hypergeometric</a:t>
                          </a:r>
                          <a:endParaRPr lang="en-US" sz="2800" dirty="0"/>
                        </a:p>
                      </a:txBody>
                      <a:tcPr anchor="ctr"/>
                    </a:tc>
                    <a:tc>
                      <a:txBody>
                        <a:bodyPr/>
                        <a:lstStyle/>
                        <a:p>
                          <a:pPr algn="ctr"/>
                          <a:r>
                            <a:rPr lang="en-US" sz="2800" dirty="0" err="1" smtClean="0"/>
                            <a:t>N,n,p</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t>𝑛</m:t>
                                </m:r>
                                <m:f>
                                  <m:fPr>
                                    <m:ctrlPr>
                                      <a:rPr lang="en-US" sz="2800" i="1">
                                        <a:effectLst/>
                                        <a:latin typeface="Cambria Math" panose="020405030504060302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den>
                                </m:f>
                              </m:oMath>
                            </m:oMathPara>
                          </a14:m>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t>𝑛</m:t>
                                </m:r>
                                <m:f>
                                  <m:fPr>
                                    <m:ctrlPr>
                                      <a:rPr lang="en-US" sz="2800" i="1">
                                        <a:effectLst/>
                                        <a:latin typeface="Cambria Math" panose="020405030504060302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den>
                                </m:f>
                                <m:d>
                                  <m:dPr>
                                    <m:ctrlPr>
                                      <a:rPr lang="en-US" sz="2800" i="1">
                                        <a:effectLst/>
                                        <a:latin typeface="Cambria Math" panose="020405030504060302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2800" i="1">
                                            <a:effectLst/>
                                            <a:latin typeface="Cambria Math" panose="020405030504060302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den>
                                    </m:f>
                                  </m:e>
                                </m:d>
                                <m:f>
                                  <m:fPr>
                                    <m:ctrlPr>
                                      <a:rPr lang="en-US" sz="2800" i="1">
                                        <a:effectLst/>
                                        <a:latin typeface="Cambria Math" panose="020405030504060302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lang="en-US" sz="2800" dirty="0"/>
                        </a:p>
                      </a:txBody>
                      <a:tcPr anchor="ctr"/>
                    </a:tc>
                  </a:tr>
                  <a:tr h="606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Discrete Uniform</a:t>
                          </a:r>
                          <a:endParaRPr lang="en-US" sz="2800" dirty="0"/>
                        </a:p>
                      </a:txBody>
                      <a:tcPr/>
                    </a:tc>
                    <a:tc>
                      <a:txBody>
                        <a:bodyPr/>
                        <a:lstStyle/>
                        <a:p>
                          <a:pPr algn="ctr"/>
                          <a:r>
                            <a:rPr lang="en-US" sz="2800" dirty="0" smtClean="0"/>
                            <a:t>N</a:t>
                          </a:r>
                          <a:endParaRPr lang="en-US" sz="28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800" i="1" smtClean="0">
                                        <a:effectLst/>
                                        <a:latin typeface="Cambria Math" panose="020405030504060302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2800" dirty="0"/>
                        </a:p>
                      </a:txBody>
                      <a:tcP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2800" i="1" smtClean="0">
                                        <a:effectLst/>
                                        <a:latin typeface="Cambria Math" panose="02040503050406030204" pitchFamily="18" charset="0"/>
                                      </a:rPr>
                                    </m:ctrlPr>
                                  </m:fPr>
                                  <m:num>
                                    <m:sSup>
                                      <m:sSupPr>
                                        <m:ctrlPr>
                                          <a:rPr lang="en-US" sz="2800" i="1">
                                            <a:effectLst/>
                                            <a:latin typeface="Cambria Math" panose="020405030504060302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12</m:t>
                                    </m:r>
                                  </m:den>
                                </m:f>
                              </m:oMath>
                            </m:oMathPara>
                          </a14:m>
                          <a:endParaRPr lang="en-US" sz="2800" dirty="0"/>
                        </a:p>
                      </a:txBody>
                      <a:tcPr>
                        <a:noFill/>
                      </a:tcPr>
                    </a:tc>
                  </a:tr>
                </a:tbl>
              </a:graphicData>
            </a:graphic>
          </p:graphicFrame>
        </mc:Choice>
        <mc:Fallback>
          <p:graphicFrame>
            <p:nvGraphicFramePr>
              <p:cNvPr id="5" name="Content Placeholder 4"/>
              <p:cNvGraphicFramePr>
                <a:graphicFrameLocks noGrp="1"/>
              </p:cNvGraphicFramePr>
              <p:nvPr>
                <p:ph idx="1"/>
                <p:extLst>
                  <p:ext uri="{D42A27DB-BD31-4B8C-83A1-F6EECF244321}">
                    <p14:modId xmlns:p14="http://schemas.microsoft.com/office/powerpoint/2010/main" val="557406833"/>
                  </p:ext>
                </p:extLst>
              </p:nvPr>
            </p:nvGraphicFramePr>
            <p:xfrm>
              <a:off x="0" y="1143000"/>
              <a:ext cx="9144000" cy="5468509"/>
            </p:xfrm>
            <a:graphic>
              <a:graphicData uri="http://schemas.openxmlformats.org/drawingml/2006/table">
                <a:tbl>
                  <a:tblPr firstRow="1" bandRow="1">
                    <a:tableStyleId>{5940675A-B579-460E-94D1-54222C63F5DA}</a:tableStyleId>
                  </a:tblPr>
                  <a:tblGrid>
                    <a:gridCol w="2667000"/>
                    <a:gridCol w="1524000"/>
                    <a:gridCol w="1600200"/>
                    <a:gridCol w="3352800"/>
                  </a:tblGrid>
                  <a:tr h="944880">
                    <a:tc>
                      <a:txBody>
                        <a:bodyPr/>
                        <a:lstStyle/>
                        <a:p>
                          <a:r>
                            <a:rPr lang="en-US" sz="2800" b="1" dirty="0" smtClean="0"/>
                            <a:t>Family</a:t>
                          </a:r>
                          <a:endParaRPr lang="en-US" sz="2800" b="1" dirty="0"/>
                        </a:p>
                      </a:txBody>
                      <a:tcPr/>
                    </a:tc>
                    <a:tc>
                      <a:txBody>
                        <a:bodyPr/>
                        <a:lstStyle/>
                        <a:p>
                          <a:pPr algn="ctr"/>
                          <a:r>
                            <a:rPr lang="en-US" sz="2800" b="1" dirty="0" err="1" smtClean="0"/>
                            <a:t>Param</a:t>
                          </a:r>
                          <a:r>
                            <a:rPr lang="en-US" sz="2800" b="1" dirty="0" smtClean="0"/>
                            <a:t>(s)</a:t>
                          </a:r>
                          <a:endParaRPr lang="en-US" sz="2800" b="1" dirty="0"/>
                        </a:p>
                      </a:txBody>
                      <a:tcPr/>
                    </a:tc>
                    <a:tc>
                      <a:txBody>
                        <a:bodyPr/>
                        <a:lstStyle/>
                        <a:p>
                          <a:pPr algn="ctr"/>
                          <a:r>
                            <a:rPr lang="en-US" sz="2800" b="1" dirty="0" smtClean="0"/>
                            <a:t>Expected</a:t>
                          </a:r>
                          <a:r>
                            <a:rPr lang="en-US" sz="2800" b="1" baseline="0" dirty="0" smtClean="0"/>
                            <a:t> Value</a:t>
                          </a:r>
                          <a:endParaRPr lang="en-US" sz="2800" b="1" dirty="0"/>
                        </a:p>
                      </a:txBody>
                      <a:tcPr/>
                    </a:tc>
                    <a:tc>
                      <a:txBody>
                        <a:bodyPr/>
                        <a:lstStyle/>
                        <a:p>
                          <a:pPr algn="ctr"/>
                          <a:r>
                            <a:rPr lang="en-US" sz="2800" b="1" dirty="0" smtClean="0"/>
                            <a:t>Variance</a:t>
                          </a:r>
                          <a:endParaRPr lang="en-US" sz="2800" b="1" dirty="0"/>
                        </a:p>
                      </a:txBody>
                      <a:tcPr/>
                    </a:tc>
                  </a:tr>
                  <a:tr h="606822">
                    <a:tc>
                      <a:txBody>
                        <a:bodyPr/>
                        <a:lstStyle/>
                        <a:p>
                          <a:r>
                            <a:rPr lang="en-US" sz="2800" dirty="0" smtClean="0"/>
                            <a:t>Bernoulli</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q</a:t>
                          </a:r>
                          <a:endParaRPr lang="en-US" sz="2800" dirty="0"/>
                        </a:p>
                      </a:txBody>
                      <a:tcPr/>
                    </a:tc>
                  </a:tr>
                  <a:tr h="518160">
                    <a:tc>
                      <a:txBody>
                        <a:bodyPr/>
                        <a:lstStyle/>
                        <a:p>
                          <a:r>
                            <a:rPr lang="en-US" sz="2800" dirty="0" smtClean="0"/>
                            <a:t>Binomial</a:t>
                          </a:r>
                          <a:endParaRPr lang="en-US" sz="2800" dirty="0"/>
                        </a:p>
                      </a:txBody>
                      <a:tcPr/>
                    </a:tc>
                    <a:tc>
                      <a:txBody>
                        <a:bodyPr/>
                        <a:lstStyle/>
                        <a:p>
                          <a:pPr algn="ctr"/>
                          <a:r>
                            <a:rPr lang="en-US" sz="2800" dirty="0" err="1" smtClean="0"/>
                            <a:t>n,p</a:t>
                          </a:r>
                          <a:endParaRPr lang="en-US" sz="2800" dirty="0"/>
                        </a:p>
                      </a:txBody>
                      <a:tcPr/>
                    </a:tc>
                    <a:tc>
                      <a:txBody>
                        <a:bodyPr/>
                        <a:lstStyle/>
                        <a:p>
                          <a:pPr algn="ctr"/>
                          <a:r>
                            <a:rPr lang="en-US" sz="2800" dirty="0" err="1" smtClean="0"/>
                            <a:t>np</a:t>
                          </a:r>
                          <a:endParaRPr lang="en-US" sz="2800" dirty="0"/>
                        </a:p>
                      </a:txBody>
                      <a:tcPr/>
                    </a:tc>
                    <a:tc>
                      <a:txBody>
                        <a:bodyPr/>
                        <a:lstStyle/>
                        <a:p>
                          <a:pPr algn="ctr"/>
                          <a:r>
                            <a:rPr lang="en-US" sz="2800" dirty="0" err="1" smtClean="0"/>
                            <a:t>npq</a:t>
                          </a:r>
                          <a:endParaRPr lang="en-US" sz="2800" dirty="0"/>
                        </a:p>
                      </a:txBody>
                      <a:tcPr/>
                    </a:tc>
                  </a:tr>
                  <a:tr h="518160">
                    <a:tc>
                      <a:txBody>
                        <a:bodyPr/>
                        <a:lstStyle/>
                        <a:p>
                          <a:r>
                            <a:rPr lang="en-US" sz="2800" dirty="0" smtClean="0"/>
                            <a:t>Geometric</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1/p</a:t>
                          </a:r>
                          <a:endParaRPr lang="en-US" sz="2800" dirty="0"/>
                        </a:p>
                      </a:txBody>
                      <a:tcPr/>
                    </a:tc>
                    <a:tc>
                      <a:txBody>
                        <a:bodyPr/>
                        <a:lstStyle/>
                        <a:p>
                          <a:pPr algn="ctr"/>
                          <a:r>
                            <a:rPr lang="en-US" sz="2800" dirty="0" smtClean="0"/>
                            <a:t>q/p</a:t>
                          </a:r>
                          <a:r>
                            <a:rPr lang="en-US" sz="2800" baseline="30000" dirty="0" smtClean="0"/>
                            <a:t>2</a:t>
                          </a:r>
                          <a:endParaRPr lang="en-US" sz="2800" dirty="0"/>
                        </a:p>
                      </a:txBody>
                      <a:tcPr/>
                    </a:tc>
                  </a:tr>
                  <a:tr h="518160">
                    <a:tc>
                      <a:txBody>
                        <a:bodyPr/>
                        <a:lstStyle/>
                        <a:p>
                          <a:r>
                            <a:rPr lang="en-US" sz="2800" dirty="0" smtClean="0"/>
                            <a:t>Neg. Binomial</a:t>
                          </a:r>
                          <a:endParaRPr lang="en-US" sz="2800" dirty="0"/>
                        </a:p>
                      </a:txBody>
                      <a:tcPr/>
                    </a:tc>
                    <a:tc>
                      <a:txBody>
                        <a:bodyPr/>
                        <a:lstStyle/>
                        <a:p>
                          <a:pPr algn="ctr"/>
                          <a:r>
                            <a:rPr lang="en-US" sz="2800" dirty="0" err="1" smtClean="0"/>
                            <a:t>r,p</a:t>
                          </a:r>
                          <a:endParaRPr lang="en-US" sz="2800" dirty="0"/>
                        </a:p>
                      </a:txBody>
                      <a:tcPr/>
                    </a:tc>
                    <a:tc>
                      <a:txBody>
                        <a:bodyPr/>
                        <a:lstStyle/>
                        <a:p>
                          <a:pPr algn="ctr"/>
                          <a:r>
                            <a:rPr lang="en-US" sz="2800" dirty="0" smtClean="0"/>
                            <a:t>r/p</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t>qr</a:t>
                          </a:r>
                          <a:r>
                            <a:rPr lang="en-US" sz="2800" dirty="0" smtClean="0"/>
                            <a:t>/p</a:t>
                          </a:r>
                          <a:r>
                            <a:rPr lang="en-US" sz="2800" baseline="30000" dirty="0" smtClean="0"/>
                            <a:t>2</a:t>
                          </a:r>
                          <a:endParaRPr lang="en-US" sz="2800" dirty="0" smtClean="0"/>
                        </a:p>
                      </a:txBody>
                      <a:tcPr/>
                    </a:tc>
                  </a:tr>
                  <a:tr h="518160">
                    <a:tc>
                      <a:txBody>
                        <a:bodyPr/>
                        <a:lstStyle/>
                        <a:p>
                          <a:r>
                            <a:rPr lang="en-US" sz="2800" dirty="0" smtClean="0"/>
                            <a:t>Poisson</a:t>
                          </a:r>
                          <a:endParaRPr lang="en-US" sz="2800" dirty="0"/>
                        </a:p>
                      </a:txBody>
                      <a:tcPr/>
                    </a:tc>
                    <a:tc>
                      <a:txBody>
                        <a:bodyPr/>
                        <a:lstStyle/>
                        <a:p>
                          <a:pPr algn="ctr"/>
                          <a:r>
                            <a:rPr lang="en-US" sz="2800" dirty="0" smtClean="0">
                              <a:latin typeface="Symbol" pitchFamily="18" charset="2"/>
                            </a:rPr>
                            <a:t>l</a:t>
                          </a:r>
                          <a:endParaRPr lang="en-US" sz="2800" dirty="0">
                            <a:latin typeface="Symbol"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ymbol" pitchFamily="18" charset="2"/>
                            </a:rPr>
                            <a:t>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ymbol" pitchFamily="18" charset="2"/>
                            </a:rPr>
                            <a:t>l</a:t>
                          </a:r>
                        </a:p>
                      </a:txBody>
                      <a:tcPr/>
                    </a:tc>
                  </a:tr>
                  <a:tr h="899287">
                    <a:tc>
                      <a:txBody>
                        <a:bodyPr/>
                        <a:lstStyle/>
                        <a:p>
                          <a:r>
                            <a:rPr lang="en-US" sz="2800" dirty="0" smtClean="0"/>
                            <a:t>Hypergeometric</a:t>
                          </a:r>
                          <a:endParaRPr lang="en-US" sz="2800" dirty="0"/>
                        </a:p>
                      </a:txBody>
                      <a:tcPr anchor="ctr"/>
                    </a:tc>
                    <a:tc>
                      <a:txBody>
                        <a:bodyPr/>
                        <a:lstStyle/>
                        <a:p>
                          <a:pPr algn="ctr"/>
                          <a:r>
                            <a:rPr lang="en-US" sz="2800" dirty="0" err="1" smtClean="0"/>
                            <a:t>N,n,p</a:t>
                          </a:r>
                          <a:endParaRPr lang="en-US" sz="2800" dirty="0"/>
                        </a:p>
                      </a:txBody>
                      <a:tcPr anchor="ctr"/>
                    </a:tc>
                    <a:tc>
                      <a:txBody>
                        <a:bodyPr/>
                        <a:lstStyle/>
                        <a:p>
                          <a:endParaRPr lang="en-US"/>
                        </a:p>
                      </a:txBody>
                      <a:tcPr anchor="ctr">
                        <a:blipFill rotWithShape="0">
                          <a:blip r:embed="rId3"/>
                          <a:stretch>
                            <a:fillRect l="-263359" t="-408108" r="-211069" b="-106081"/>
                          </a:stretch>
                        </a:blipFill>
                      </a:tcPr>
                    </a:tc>
                    <a:tc>
                      <a:txBody>
                        <a:bodyPr/>
                        <a:lstStyle/>
                        <a:p>
                          <a:endParaRPr lang="en-US"/>
                        </a:p>
                      </a:txBody>
                      <a:tcPr anchor="ctr">
                        <a:blipFill rotWithShape="0">
                          <a:blip r:embed="rId3"/>
                          <a:stretch>
                            <a:fillRect l="-173091" t="-408108" r="-545" b="-106081"/>
                          </a:stretch>
                        </a:blipFill>
                      </a:tcPr>
                    </a:tc>
                  </a:tr>
                  <a:tr h="94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Discrete Uniform</a:t>
                          </a:r>
                          <a:endParaRPr lang="en-US" sz="2800" dirty="0"/>
                        </a:p>
                      </a:txBody>
                      <a:tcPr/>
                    </a:tc>
                    <a:tc>
                      <a:txBody>
                        <a:bodyPr/>
                        <a:lstStyle/>
                        <a:p>
                          <a:pPr algn="ctr"/>
                          <a:r>
                            <a:rPr lang="en-US" sz="2800" dirty="0" smtClean="0"/>
                            <a:t>N</a:t>
                          </a:r>
                          <a:endParaRPr lang="en-US" sz="2800" dirty="0"/>
                        </a:p>
                      </a:txBody>
                      <a:tcPr/>
                    </a:tc>
                    <a:tc>
                      <a:txBody>
                        <a:bodyPr/>
                        <a:lstStyle/>
                        <a:p>
                          <a:endParaRPr lang="en-US"/>
                        </a:p>
                      </a:txBody>
                      <a:tcPr>
                        <a:blipFill rotWithShape="0">
                          <a:blip r:embed="rId3"/>
                          <a:stretch>
                            <a:fillRect l="-263359" t="-485161" r="-211069" b="-1290"/>
                          </a:stretch>
                        </a:blipFill>
                      </a:tcPr>
                    </a:tc>
                    <a:tc>
                      <a:txBody>
                        <a:bodyPr/>
                        <a:lstStyle/>
                        <a:p>
                          <a:endParaRPr lang="en-US"/>
                        </a:p>
                      </a:txBody>
                      <a:tcPr>
                        <a:blipFill rotWithShape="0">
                          <a:blip r:embed="rId3"/>
                          <a:stretch>
                            <a:fillRect l="-173091" t="-485161" r="-545" b="-1290"/>
                          </a:stretch>
                        </a:blipFill>
                      </a:tcPr>
                    </a:tc>
                  </a:tr>
                </a:tbl>
              </a:graphicData>
            </a:graphic>
          </p:graphicFrame>
        </mc:Fallback>
      </mc:AlternateContent>
    </p:spTree>
    <p:extLst>
      <p:ext uri="{BB962C8B-B14F-4D97-AF65-F5344CB8AC3E}">
        <p14:creationId xmlns:p14="http://schemas.microsoft.com/office/powerpoint/2010/main" val="3224098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628650"/>
          </a:xfrm>
        </p:spPr>
        <p:txBody>
          <a:bodyPr>
            <a:normAutofit fontScale="90000"/>
          </a:bodyPr>
          <a:lstStyle/>
          <a:p>
            <a:r>
              <a:rPr lang="en-US" dirty="0" smtClean="0"/>
              <a:t>Example: Determine the Distribution (class)</a:t>
            </a:r>
            <a:endParaRPr lang="en-US" dirty="0"/>
          </a:p>
        </p:txBody>
      </p:sp>
      <p:sp>
        <p:nvSpPr>
          <p:cNvPr id="3" name="Content Placeholder 2"/>
          <p:cNvSpPr>
            <a:spLocks noGrp="1"/>
          </p:cNvSpPr>
          <p:nvPr>
            <p:ph idx="1"/>
          </p:nvPr>
        </p:nvSpPr>
        <p:spPr>
          <a:xfrm>
            <a:off x="0" y="914400"/>
            <a:ext cx="9144000" cy="5943600"/>
          </a:xfrm>
        </p:spPr>
        <p:txBody>
          <a:bodyPr>
            <a:normAutofit fontScale="77500" lnSpcReduction="20000"/>
          </a:bodyPr>
          <a:lstStyle/>
          <a:p>
            <a:pPr marL="228600" indent="-228600">
              <a:spcBef>
                <a:spcPts val="0"/>
              </a:spcBef>
              <a:buNone/>
            </a:pPr>
            <a:r>
              <a:rPr lang="en-US" dirty="0" smtClean="0"/>
              <a:t>For each of the following situations, state which distribution (and approximation distribution if applicable) would be appropriate and why. Also please state all parameters. Note: A possible answer is ‘none’.</a:t>
            </a:r>
          </a:p>
          <a:p>
            <a:pPr marL="0" indent="0">
              <a:spcBef>
                <a:spcPts val="0"/>
              </a:spcBef>
              <a:buNone/>
            </a:pPr>
            <a:r>
              <a:rPr lang="en-US" dirty="0" smtClean="0"/>
              <a:t>Exercises 20.1 – 20.9 (pp. 271 – 272)</a:t>
            </a:r>
          </a:p>
          <a:p>
            <a:pPr marL="0" indent="285750">
              <a:spcBef>
                <a:spcPts val="0"/>
              </a:spcBef>
              <a:buNone/>
            </a:pPr>
            <a:r>
              <a:rPr lang="en-US" dirty="0" smtClean="0"/>
              <a:t>Typo is 20.6 Let X be the number of </a:t>
            </a:r>
            <a:r>
              <a:rPr lang="en-US" strike="sngStrike" dirty="0" smtClean="0">
                <a:solidFill>
                  <a:srgbClr val="FF0000"/>
                </a:solidFill>
              </a:rPr>
              <a:t>broken</a:t>
            </a:r>
            <a:r>
              <a:rPr lang="en-US" dirty="0" smtClean="0"/>
              <a:t> ice cream cones….</a:t>
            </a:r>
          </a:p>
          <a:p>
            <a:pPr marL="171450" indent="-171450">
              <a:spcBef>
                <a:spcPts val="0"/>
              </a:spcBef>
              <a:buNone/>
            </a:pPr>
            <a:r>
              <a:rPr lang="en-US" dirty="0" smtClean="0"/>
              <a:t>20.a: </a:t>
            </a:r>
            <a:r>
              <a:rPr lang="en-US" dirty="0"/>
              <a:t>Let X be the number of ice cream cones that you need to sample to find the 2</a:t>
            </a:r>
            <a:r>
              <a:rPr lang="en-US" baseline="30000" dirty="0"/>
              <a:t>nd</a:t>
            </a:r>
            <a:r>
              <a:rPr lang="en-US" dirty="0"/>
              <a:t> waffle cone and the 3</a:t>
            </a:r>
            <a:r>
              <a:rPr lang="en-US" baseline="30000" dirty="0"/>
              <a:t>rd</a:t>
            </a:r>
            <a:r>
              <a:rPr lang="en-US" dirty="0"/>
              <a:t> regular cone if they come from a large, independent population and 10% of the waffle cones are broken and 15% of the regular cones are broken</a:t>
            </a:r>
            <a:r>
              <a:rPr lang="en-US" dirty="0" smtClean="0"/>
              <a:t>.</a:t>
            </a:r>
          </a:p>
          <a:p>
            <a:pPr marL="171450" indent="-171450">
              <a:spcBef>
                <a:spcPts val="0"/>
              </a:spcBef>
              <a:buNone/>
            </a:pPr>
            <a:r>
              <a:rPr lang="en-US" dirty="0" smtClean="0"/>
              <a:t>20.b: </a:t>
            </a:r>
            <a:r>
              <a:rPr lang="en-US" dirty="0"/>
              <a:t>Let X be the number of ice cream cones in your sample which are broken if you sample 50 of them from 2 boxes, one of which was roughly handled and the other was handled normally. Assume that 12% of the cones from the plant are broken and handling the box roughly breaks an additional 2</a:t>
            </a:r>
            <a:r>
              <a:rPr lang="en-US" dirty="0" smtClean="0"/>
              <a:t>%.</a:t>
            </a:r>
          </a:p>
          <a:p>
            <a:pPr marL="171450" indent="-171450">
              <a:spcBef>
                <a:spcPts val="0"/>
              </a:spcBef>
              <a:buNone/>
            </a:pPr>
            <a:r>
              <a:rPr lang="en-US" dirty="0" smtClean="0"/>
              <a:t>20.c: </a:t>
            </a:r>
            <a:r>
              <a:rPr lang="en-US" dirty="0"/>
              <a:t>Let X be the number of broken ice cream cones that you give to your class of 20 if originally 12 of the 100 ice cream cones in the box are broken. To avoid jealousy, you give one ice cream cone per person whether they are broken or not.</a:t>
            </a:r>
          </a:p>
        </p:txBody>
      </p:sp>
    </p:spTree>
    <p:extLst>
      <p:ext uri="{BB962C8B-B14F-4D97-AF65-F5344CB8AC3E}">
        <p14:creationId xmlns:p14="http://schemas.microsoft.com/office/powerpoint/2010/main" val="3206923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4836</TotalTime>
  <Words>316</Words>
  <Application>Microsoft Office PowerPoint</Application>
  <PresentationFormat>On-screen Show (4:3)</PresentationFormat>
  <Paragraphs>47</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Cambria Math</vt:lpstr>
      <vt:lpstr>Symbol</vt:lpstr>
      <vt:lpstr>Times New Roman</vt:lpstr>
      <vt:lpstr>Office Theme</vt:lpstr>
      <vt:lpstr>Part 2: Named Discrete Random Variables</vt:lpstr>
      <vt:lpstr>Chapter 21: Summary of Part III</vt:lpstr>
      <vt:lpstr>Summary of Discrete Distributions</vt:lpstr>
      <vt:lpstr>Expected values and Variances for selected families of discrete random variables.</vt:lpstr>
      <vt:lpstr>Example: Determine the Distribution (class)</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Leonore Anne Findsen</cp:lastModifiedBy>
  <cp:revision>427</cp:revision>
  <dcterms:created xsi:type="dcterms:W3CDTF">2010-01-11T21:36:57Z</dcterms:created>
  <dcterms:modified xsi:type="dcterms:W3CDTF">2016-02-25T14:00:53Z</dcterms:modified>
</cp:coreProperties>
</file>