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7" r:id="rId2"/>
    <p:sldId id="352" r:id="rId3"/>
    <p:sldId id="372" r:id="rId4"/>
    <p:sldId id="373" r:id="rId5"/>
    <p:sldId id="268" r:id="rId6"/>
    <p:sldId id="272" r:id="rId7"/>
    <p:sldId id="271" r:id="rId8"/>
    <p:sldId id="273" r:id="rId9"/>
    <p:sldId id="374" r:id="rId10"/>
    <p:sldId id="31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4" autoAdjust="0"/>
  </p:normalViewPr>
  <p:slideViewPr>
    <p:cSldViewPr>
      <p:cViewPr varScale="1">
        <p:scale>
          <a:sx n="81" d="100"/>
          <a:sy n="81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90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13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0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68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17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07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2: Named Discrete Random Variables</a:t>
            </a:r>
            <a:endParaRPr lang="en-US" dirty="0"/>
          </a:p>
        </p:txBody>
      </p:sp>
      <p:pic>
        <p:nvPicPr>
          <p:cNvPr id="4098" name="Picture 2" descr="File:Binomial Distribu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7620000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90054" y="6033992"/>
            <a:ext cx="521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http://www.answers.com/topic/binomial-distribution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Binomial Approximation to the Hypergeometric</a:t>
            </a:r>
            <a:endParaRPr lang="en-US" dirty="0"/>
          </a:p>
        </p:txBody>
      </p:sp>
      <p:pic>
        <p:nvPicPr>
          <p:cNvPr id="4" name="Content Placeholder 3" descr="Table 5.15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2998" t="52834" r="24082" b="23715"/>
          <a:stretch>
            <a:fillRect/>
          </a:stretch>
        </p:blipFill>
        <p:spPr>
          <a:xfrm>
            <a:off x="914400" y="1524000"/>
            <a:ext cx="7549331" cy="5334000"/>
          </a:xfrm>
        </p:spPr>
      </p:pic>
      <p:sp>
        <p:nvSpPr>
          <p:cNvPr id="5" name="TextBox 4"/>
          <p:cNvSpPr txBox="1"/>
          <p:nvPr/>
        </p:nvSpPr>
        <p:spPr>
          <a:xfrm>
            <a:off x="6248400" y="1976735"/>
            <a:ext cx="1205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 = 200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19: Hypergeometric Random Variables</a:t>
            </a:r>
            <a:endParaRPr lang="en-US" dirty="0"/>
          </a:p>
        </p:txBody>
      </p:sp>
      <p:pic>
        <p:nvPicPr>
          <p:cNvPr id="10242" name="Picture 2" descr="image25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799"/>
            <a:ext cx="5486400" cy="414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59294" y="5753245"/>
            <a:ext cx="6920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smtClean="0"/>
              <a:t>www.vosesoftware.com/ModelRiskHelp/index.htm#Distributions</a:t>
            </a:r>
          </a:p>
          <a:p>
            <a:r>
              <a:rPr lang="en-US" dirty="0" smtClean="0"/>
              <a:t>/</a:t>
            </a:r>
            <a:r>
              <a:rPr lang="en-US" dirty="0" err="1"/>
              <a:t>Discrete_distributions</a:t>
            </a:r>
            <a:r>
              <a:rPr lang="en-US" dirty="0"/>
              <a:t>/Hypergeometric_distribution.htm</a:t>
            </a:r>
          </a:p>
        </p:txBody>
      </p:sp>
    </p:spTree>
    <p:extLst>
      <p:ext uri="{BB962C8B-B14F-4D97-AF65-F5344CB8AC3E}">
        <p14:creationId xmlns:p14="http://schemas.microsoft.com/office/powerpoint/2010/main" val="130703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" y="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Hypergeometric distribution: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586740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Things to look for: </a:t>
                </a:r>
                <a:r>
                  <a:rPr lang="en-US" dirty="0" err="1" smtClean="0"/>
                  <a:t>Bn</a:t>
                </a:r>
                <a:r>
                  <a:rPr lang="en-US" dirty="0" smtClean="0"/>
                  <a:t>, without Replacement</a:t>
                </a:r>
              </a:p>
              <a:p>
                <a:pPr marL="0" indent="0">
                  <a:buNone/>
                </a:pPr>
                <a:r>
                  <a:rPr lang="en-US" dirty="0" smtClean="0"/>
                  <a:t>Variable: X = # of successes</a:t>
                </a:r>
              </a:p>
              <a:p>
                <a:pPr marL="0" indent="0">
                  <a:buNone/>
                </a:pPr>
                <a:r>
                  <a:rPr lang="en-US" dirty="0" smtClean="0"/>
                  <a:t>Parameters: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N = total number of items in population</a:t>
                </a:r>
              </a:p>
              <a:p>
                <a:pPr marL="0" indent="0">
                  <a:buNone/>
                </a:pPr>
                <a:r>
                  <a:rPr lang="en-US" dirty="0" smtClean="0"/>
                  <a:t>	M = total number of successes in population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N – M = total number of failures in population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n = items selected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Mass: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𝑋</m:t>
                        </m:r>
                        <m:r>
                          <a:rPr lang="en-US" i="1" dirty="0" smtClean="0">
                            <a:latin typeface="Cambria Math"/>
                          </a:rPr>
                          <m:t> = </m:t>
                        </m:r>
                        <m:r>
                          <a:rPr lang="en-US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num>
                              <m:den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num>
                              <m:den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𝔼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/>
                        </a:rPr>
                        <m:t>𝑛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𝑀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5867400"/>
              </a:xfrm>
              <a:blipFill rotWithShape="0">
                <a:blip r:embed="rId2"/>
                <a:stretch>
                  <a:fillRect l="-1407" t="-2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44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Hypergeometric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 quality assurance engineer of a company that manufactures TV sets inspects finished products in lots of 100. He selects 5 of the 100 TV’s at random and inspects them thoroughly. Let X denote the number of defective TV’s obtained. If, in fact 6 of the 100 TVs in the current lot are actually defective, find the mass of the random variable X.</a:t>
            </a:r>
          </a:p>
        </p:txBody>
      </p:sp>
    </p:spTree>
    <p:extLst>
      <p:ext uri="{BB962C8B-B14F-4D97-AF65-F5344CB8AC3E}">
        <p14:creationId xmlns:p14="http://schemas.microsoft.com/office/powerpoint/2010/main" val="283699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Example: Hypergeometric Distribution (2) - class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" y="533400"/>
            <a:ext cx="9004430" cy="6324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 textbook author is preparing an answer key for the answers in a book. In 500 problems, the author has made 25 errors. A second person checks seven of these calculations randomly. Assume that the second person will definitely find the error in an incorrect answer.</a:t>
            </a:r>
          </a:p>
          <a:p>
            <a:pPr marL="514350" indent="-514350">
              <a:buAutoNum type="alphaLcParenR"/>
            </a:pPr>
            <a:r>
              <a:rPr lang="en-US" dirty="0" smtClean="0"/>
              <a:t>Explain in words what X is in this story. What values can it take?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Why is this a Hypergeometric distribution? What are the parameters?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probability that the second person finds exactly 1 error?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probability that the second person finds at least 2 errors?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expected number of errors that the second person will find?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standard deviation of the number or errors that the second person will find?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Capture-Recapture 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Estimating the Size of a Population. Suppose that an unknown number, N, of bluegills inhabit a small lake and that we want to estimate that number. One procedure for doing so, often referred to as the capture-recapture method, is to proceed as follows:</a:t>
            </a:r>
          </a:p>
          <a:p>
            <a:pPr marL="514350" indent="-514350">
              <a:buAutoNum type="arabicPeriod"/>
            </a:pPr>
            <a:r>
              <a:rPr lang="en-US" dirty="0" smtClean="0"/>
              <a:t>Capture and tag some of the fish, say 250 and then release the fish back into the lake and give them time to disperse.</a:t>
            </a:r>
          </a:p>
          <a:p>
            <a:pPr marL="514350" indent="-514350">
              <a:buAutoNum type="arabicPeriod"/>
            </a:pPr>
            <a:r>
              <a:rPr lang="en-US" dirty="0" smtClean="0"/>
              <a:t>Capture some more of the animals, say 150, and determine the number that are tagged, say 16. These are the recaptures.</a:t>
            </a:r>
          </a:p>
          <a:p>
            <a:pPr marL="514350" indent="-514350">
              <a:buAutoNum type="arabicPeriod"/>
            </a:pPr>
            <a:r>
              <a:rPr lang="en-US" dirty="0" smtClean="0"/>
              <a:t>Use the data to estimate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305800" cy="960438"/>
          </a:xfrm>
        </p:spPr>
        <p:txBody>
          <a:bodyPr>
            <a:normAutofit/>
          </a:bodyPr>
          <a:lstStyle/>
          <a:p>
            <a:r>
              <a:rPr lang="en-US" dirty="0" smtClean="0"/>
              <a:t>Example: Hoosier Lotto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The Lotto. In the Hoosier lotto, a player specifies six numbers of her choice from the numbers 1 – 48. In the lottery drawing, six winning numbers are chosen at random without replacement from the numbers 1 – 48. To win a prize, a lotto ticket must contain two or more of the winning numbers.</a:t>
            </a:r>
          </a:p>
          <a:p>
            <a:pPr marL="514350" indent="-514350">
              <a:buAutoNum type="alphaLcParenR"/>
            </a:pPr>
            <a:r>
              <a:rPr lang="en-US" dirty="0" smtClean="0"/>
              <a:t>Confirm the mass of X from the Hoosier lottery web site which is on the next page.  </a:t>
            </a:r>
            <a:r>
              <a:rPr lang="en-US" smtClean="0"/>
              <a:t>(Homework)</a:t>
            </a:r>
            <a:endParaRPr lang="en-US" dirty="0"/>
          </a:p>
          <a:p>
            <a:pPr marL="514350" indent="-514350">
              <a:buAutoNum type="alphaLcParenR"/>
            </a:pPr>
            <a:r>
              <a:rPr lang="en-US" dirty="0"/>
              <a:t>If the player buys one Lotto ticket, determine the probability that she wins a prize (at least 2 numbers correct).</a:t>
            </a:r>
          </a:p>
          <a:p>
            <a:pPr marL="514350" indent="-514350">
              <a:buAutoNum type="alphaLcParenR"/>
            </a:pPr>
            <a:r>
              <a:rPr lang="en-US" dirty="0"/>
              <a:t>If the player buys one Lotto ticket per week for a year, determine the probability that she wins a prize at least once in the 52 tries</a:t>
            </a:r>
            <a:r>
              <a:rPr lang="en-US" dirty="0" smtClean="0"/>
              <a:t>. (Hint: What is this distribution?)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/>
              <a:t>Example: Hoosier Lotto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These are the odds from the Hoosier </a:t>
            </a:r>
            <a:r>
              <a:rPr lang="en-US" dirty="0"/>
              <a:t>lottery </a:t>
            </a:r>
            <a:r>
              <a:rPr lang="en-US" sz="3000" dirty="0"/>
              <a:t>(https://</a:t>
            </a:r>
            <a:r>
              <a:rPr lang="en-US" sz="3000" dirty="0" smtClean="0"/>
              <a:t>www.hoosierlottery.com/games/hoosier-lotto)</a:t>
            </a:r>
          </a:p>
          <a:p>
            <a:pPr>
              <a:buNone/>
            </a:pPr>
            <a:r>
              <a:rPr lang="en-US" dirty="0" smtClean="0"/>
              <a:t>	6 OF 6    1:12,271,512	5 OF 6    1:48,696 </a:t>
            </a:r>
          </a:p>
          <a:p>
            <a:pPr>
              <a:buNone/>
            </a:pPr>
            <a:r>
              <a:rPr lang="en-US" dirty="0" smtClean="0"/>
              <a:t>	4 OF 6    1:950			3 OF 6    1:53</a:t>
            </a:r>
          </a:p>
          <a:p>
            <a:pPr>
              <a:buNone/>
            </a:pPr>
            <a:r>
              <a:rPr lang="en-US" dirty="0" smtClean="0"/>
              <a:t>	2 OF 6    1:7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305800" cy="960438"/>
          </a:xfrm>
        </p:spPr>
        <p:txBody>
          <a:bodyPr>
            <a:normAutofit/>
          </a:bodyPr>
          <a:lstStyle/>
          <a:p>
            <a:r>
              <a:rPr lang="en-US" dirty="0" smtClean="0"/>
              <a:t>Example: Powerball (BONUS)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3657600" cy="5610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When playing Powerball, you receive a ticket with five (5) numbers from 1 – 59 and one (1) Powerball number from 1 – 35. Confirm the following odds (including the overall odds of winning):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3905250" y="998538"/>
            <a:ext cx="4933950" cy="5449887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562600" y="2247900"/>
            <a:ext cx="3276600" cy="37719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562600" y="2286000"/>
            <a:ext cx="3276600" cy="35814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6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4823</TotalTime>
  <Words>607</Words>
  <Application>Microsoft Office PowerPoint</Application>
  <PresentationFormat>On-screen Show (4:3)</PresentationFormat>
  <Paragraphs>52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Part 2: Named Discrete Random Variables</vt:lpstr>
      <vt:lpstr>Chapter 19: Hypergeometric Random Variables</vt:lpstr>
      <vt:lpstr>Hypergeometric distribution: Summary</vt:lpstr>
      <vt:lpstr>Example: Hypergeometric Distribution</vt:lpstr>
      <vt:lpstr>Example: Hypergeometric Distribution (2) - class</vt:lpstr>
      <vt:lpstr>Example: Capture-Recapture Sampling</vt:lpstr>
      <vt:lpstr>Example: Hoosier Lotto (class)</vt:lpstr>
      <vt:lpstr>Example: Hoosier Lotto (cont)</vt:lpstr>
      <vt:lpstr>Example: Powerball (BONUS)</vt:lpstr>
      <vt:lpstr>Binomial Approximation to the Hypergeometric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425</cp:revision>
  <dcterms:created xsi:type="dcterms:W3CDTF">2010-01-11T21:36:57Z</dcterms:created>
  <dcterms:modified xsi:type="dcterms:W3CDTF">2016-02-25T13:47:31Z</dcterms:modified>
</cp:coreProperties>
</file>