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7" r:id="rId2"/>
    <p:sldId id="351" r:id="rId3"/>
    <p:sldId id="296" r:id="rId4"/>
    <p:sldId id="367" r:id="rId5"/>
    <p:sldId id="368" r:id="rId6"/>
    <p:sldId id="275" r:id="rId7"/>
    <p:sldId id="276" r:id="rId8"/>
    <p:sldId id="369" r:id="rId9"/>
    <p:sldId id="299" r:id="rId10"/>
    <p:sldId id="274" r:id="rId11"/>
    <p:sldId id="294" r:id="rId12"/>
    <p:sldId id="370" r:id="rId13"/>
    <p:sldId id="3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90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NE.ICS.PURDUE.EDU\lfindsen\My%20Documents\Stat%20311\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YHOME.ITAP.PURDUE.EDU\MYHOME\lfindsen\My%20Documents\Stat%20311\Figures%20for%20class%20note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000"/>
            </a:pPr>
            <a:r>
              <a:rPr lang="en-US" sz="3000" dirty="0" smtClean="0">
                <a:latin typeface="Symbol" pitchFamily="18" charset="2"/>
              </a:rPr>
              <a:t>l</a:t>
            </a:r>
            <a:r>
              <a:rPr lang="en-US" sz="3000" dirty="0" smtClean="0">
                <a:latin typeface="+mn-lt"/>
              </a:rPr>
              <a:t> = 2.5</a:t>
            </a:r>
            <a:endParaRPr lang="en-US" sz="3000" dirty="0">
              <a:latin typeface="+mn-lt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049625741227029"/>
          <c:y val="0.14374757503138191"/>
          <c:w val="0.74252843394575674"/>
          <c:h val="0.63016565864050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'ch.5.5 1'!$A$2</c:f>
              <c:strCache>
                <c:ptCount val="1"/>
                <c:pt idx="0">
                  <c:v>2.5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 w="12700">
              <a:solidFill>
                <a:schemeClr val="bg1"/>
              </a:solidFill>
            </a:ln>
          </c:spPr>
          <c:invertIfNegative val="0"/>
          <c:cat>
            <c:numRef>
              <c:f>'ch.5.5 1'!$B$1:$O$1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</c:numCache>
            </c:numRef>
          </c:cat>
          <c:val>
            <c:numRef>
              <c:f>'ch.5.5 1'!$B$2:$O$2</c:f>
              <c:numCache>
                <c:formatCode>General</c:formatCode>
                <c:ptCount val="14"/>
                <c:pt idx="0">
                  <c:v>8.2084998623898828E-2</c:v>
                </c:pt>
                <c:pt idx="1">
                  <c:v>0.20521249655974907</c:v>
                </c:pt>
                <c:pt idx="2">
                  <c:v>0.25651562069968381</c:v>
                </c:pt>
                <c:pt idx="3">
                  <c:v>0.21376301724973645</c:v>
                </c:pt>
                <c:pt idx="4">
                  <c:v>0.13360188578108528</c:v>
                </c:pt>
                <c:pt idx="5">
                  <c:v>6.6800942890542683E-2</c:v>
                </c:pt>
                <c:pt idx="6">
                  <c:v>2.7833726204392801E-2</c:v>
                </c:pt>
                <c:pt idx="7">
                  <c:v>9.9406165015689905E-3</c:v>
                </c:pt>
                <c:pt idx="8">
                  <c:v>3.1064426567402638E-3</c:v>
                </c:pt>
                <c:pt idx="9">
                  <c:v>8.6290073798340767E-4</c:v>
                </c:pt>
                <c:pt idx="10">
                  <c:v>2.1572518449585463E-4</c:v>
                </c:pt>
                <c:pt idx="11">
                  <c:v>4.9028451021785205E-5</c:v>
                </c:pt>
                <c:pt idx="12">
                  <c:v>1.0214260629538441E-5</c:v>
                </c:pt>
                <c:pt idx="13">
                  <c:v>1.9642808902958914E-6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8507312"/>
        <c:axId val="208507872"/>
      </c:barChart>
      <c:catAx>
        <c:axId val="208507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</a:p>
            </c:rich>
          </c:tx>
          <c:layout>
            <c:manualLayout>
              <c:xMode val="edge"/>
              <c:yMode val="edge"/>
              <c:x val="0.96263864586371162"/>
              <c:y val="0.8895684741567705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 baseline="0"/>
            </a:pPr>
            <a:endParaRPr lang="en-US"/>
          </a:p>
        </c:txPr>
        <c:crossAx val="208507872"/>
        <c:crosses val="autoZero"/>
        <c:auto val="1"/>
        <c:lblAlgn val="ctr"/>
        <c:lblOffset val="100"/>
        <c:noMultiLvlLbl val="0"/>
      </c:catAx>
      <c:valAx>
        <c:axId val="20850787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400" dirty="0" err="1"/>
                  <a:t>p</a:t>
                </a:r>
                <a:r>
                  <a:rPr lang="en-US" sz="2400" baseline="-25000" dirty="0" err="1"/>
                  <a:t>x</a:t>
                </a:r>
                <a:r>
                  <a:rPr lang="en-US" sz="2400" baseline="0" dirty="0"/>
                  <a:t>(x)</a:t>
                </a:r>
                <a:endParaRPr lang="en-US" sz="2400" dirty="0"/>
              </a:p>
            </c:rich>
          </c:tx>
          <c:layout>
            <c:manualLayout>
              <c:xMode val="edge"/>
              <c:yMode val="edge"/>
              <c:x val="1.8077549334111015E-2"/>
              <c:y val="1.9868766404199521E-3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2800" baseline="0"/>
            </a:pPr>
            <a:endParaRPr lang="en-US"/>
          </a:p>
        </c:txPr>
        <c:crossAx val="208507312"/>
        <c:crosses val="autoZero"/>
        <c:crossBetween val="between"/>
        <c:majorUnit val="5.0000000000000024E-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800" dirty="0"/>
              <a:t>CDF </a:t>
            </a:r>
            <a:r>
              <a:rPr lang="en-US" sz="2800" dirty="0" smtClean="0">
                <a:latin typeface="Symbol" pitchFamily="18" charset="2"/>
              </a:rPr>
              <a:t>l</a:t>
            </a:r>
            <a:r>
              <a:rPr lang="en-US" sz="2800" dirty="0" smtClean="0"/>
              <a:t> </a:t>
            </a:r>
            <a:r>
              <a:rPr lang="en-US" sz="2800" dirty="0"/>
              <a:t>= 2.5</a:t>
            </a:r>
          </a:p>
        </c:rich>
      </c:tx>
      <c:layout>
        <c:manualLayout>
          <c:xMode val="edge"/>
          <c:yMode val="edge"/>
          <c:x val="0.53057128947591226"/>
          <c:y val="0.25862068965517243"/>
        </c:manualLayout>
      </c:layout>
      <c:overlay val="1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negative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Poisson!$B$5:$B$6</c:f>
              <c:numCache>
                <c:formatCode>General</c:formatCode>
                <c:ptCount val="2"/>
                <c:pt idx="0">
                  <c:v>-5</c:v>
                </c:pt>
                <c:pt idx="1">
                  <c:v>0</c:v>
                </c:pt>
              </c:numCache>
            </c:numRef>
          </c:xVal>
          <c:yVal>
            <c:numRef>
              <c:f>Poisson!$C$5:$C$6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v>0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Poisson!$B$7:$B$8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Poisson!$C$7:$C$8</c:f>
              <c:numCache>
                <c:formatCode>General</c:formatCode>
                <c:ptCount val="2"/>
                <c:pt idx="0">
                  <c:v>8.20849986238988E-2</c:v>
                </c:pt>
                <c:pt idx="1">
                  <c:v>8.20849986238988E-2</c:v>
                </c:pt>
              </c:numCache>
            </c:numRef>
          </c:yVal>
          <c:smooth val="1"/>
        </c:ser>
        <c:ser>
          <c:idx val="2"/>
          <c:order val="2"/>
          <c:tx>
            <c:v>1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Poisson!$B$9:$B$10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xVal>
          <c:yVal>
            <c:numRef>
              <c:f>Poisson!$C$9:$C$10</c:f>
              <c:numCache>
                <c:formatCode>General</c:formatCode>
                <c:ptCount val="2"/>
                <c:pt idx="0">
                  <c:v>0.28729749518364578</c:v>
                </c:pt>
                <c:pt idx="1">
                  <c:v>0.28729749518364578</c:v>
                </c:pt>
              </c:numCache>
            </c:numRef>
          </c:yVal>
          <c:smooth val="1"/>
        </c:ser>
        <c:ser>
          <c:idx val="3"/>
          <c:order val="3"/>
          <c:tx>
            <c:v>2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Poisson!$B$11:$B$12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xVal>
          <c:yVal>
            <c:numRef>
              <c:f>Poisson!$C$11:$C$12</c:f>
              <c:numCache>
                <c:formatCode>General</c:formatCode>
                <c:ptCount val="2"/>
                <c:pt idx="0">
                  <c:v>0.54381311588332948</c:v>
                </c:pt>
                <c:pt idx="1">
                  <c:v>0.54381311588332948</c:v>
                </c:pt>
              </c:numCache>
            </c:numRef>
          </c:yVal>
          <c:smooth val="1"/>
        </c:ser>
        <c:ser>
          <c:idx val="4"/>
          <c:order val="4"/>
          <c:tx>
            <c:v>3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Poisson!$B$13:$B$14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xVal>
          <c:yVal>
            <c:numRef>
              <c:f>Poisson!$C$13:$C$14</c:f>
              <c:numCache>
                <c:formatCode>General</c:formatCode>
                <c:ptCount val="2"/>
                <c:pt idx="0">
                  <c:v>0.75757613313306593</c:v>
                </c:pt>
                <c:pt idx="1">
                  <c:v>0.75757613313306593</c:v>
                </c:pt>
              </c:numCache>
            </c:numRef>
          </c:yVal>
          <c:smooth val="1"/>
        </c:ser>
        <c:ser>
          <c:idx val="5"/>
          <c:order val="5"/>
          <c:tx>
            <c:v>4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Poisson!$B$15:$B$16</c:f>
              <c:numCache>
                <c:formatCode>General</c:formatCode>
                <c:ptCount val="2"/>
                <c:pt idx="0">
                  <c:v>4</c:v>
                </c:pt>
                <c:pt idx="1">
                  <c:v>5</c:v>
                </c:pt>
              </c:numCache>
            </c:numRef>
          </c:xVal>
          <c:yVal>
            <c:numRef>
              <c:f>Poisson!$C$15:$C$16</c:f>
              <c:numCache>
                <c:formatCode>General</c:formatCode>
                <c:ptCount val="2"/>
                <c:pt idx="0">
                  <c:v>0.89117801891415116</c:v>
                </c:pt>
                <c:pt idx="1">
                  <c:v>0.89117801891415116</c:v>
                </c:pt>
              </c:numCache>
            </c:numRef>
          </c:yVal>
          <c:smooth val="1"/>
        </c:ser>
        <c:ser>
          <c:idx val="6"/>
          <c:order val="6"/>
          <c:tx>
            <c:v>5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Poisson!$B$17:$B$18</c:f>
              <c:numCache>
                <c:formatCode>General</c:formatCode>
                <c:ptCount val="2"/>
                <c:pt idx="0">
                  <c:v>5</c:v>
                </c:pt>
                <c:pt idx="1">
                  <c:v>6</c:v>
                </c:pt>
              </c:numCache>
            </c:numRef>
          </c:xVal>
          <c:yVal>
            <c:numRef>
              <c:f>Poisson!$C$17:$C$18</c:f>
              <c:numCache>
                <c:formatCode>General</c:formatCode>
                <c:ptCount val="2"/>
                <c:pt idx="0">
                  <c:v>0.95797896180469377</c:v>
                </c:pt>
                <c:pt idx="1">
                  <c:v>0.95797896180469377</c:v>
                </c:pt>
              </c:numCache>
            </c:numRef>
          </c:yVal>
          <c:smooth val="1"/>
        </c:ser>
        <c:ser>
          <c:idx val="7"/>
          <c:order val="7"/>
          <c:tx>
            <c:v>6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Poisson!$B$19:$B$20</c:f>
              <c:numCache>
                <c:formatCode>General</c:formatCode>
                <c:ptCount val="2"/>
                <c:pt idx="0">
                  <c:v>6</c:v>
                </c:pt>
                <c:pt idx="1">
                  <c:v>7</c:v>
                </c:pt>
              </c:numCache>
            </c:numRef>
          </c:xVal>
          <c:yVal>
            <c:numRef>
              <c:f>Poisson!$C$19:$C$20</c:f>
              <c:numCache>
                <c:formatCode>General</c:formatCode>
                <c:ptCount val="2"/>
                <c:pt idx="0">
                  <c:v>0.9858126880090865</c:v>
                </c:pt>
                <c:pt idx="1">
                  <c:v>0.9858126880090865</c:v>
                </c:pt>
              </c:numCache>
            </c:numRef>
          </c:yVal>
          <c:smooth val="1"/>
        </c:ser>
        <c:ser>
          <c:idx val="8"/>
          <c:order val="8"/>
          <c:tx>
            <c:v>7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Poisson!$B$21:$B$22</c:f>
              <c:numCache>
                <c:formatCode>General</c:formatCode>
                <c:ptCount val="2"/>
                <c:pt idx="0">
                  <c:v>7</c:v>
                </c:pt>
                <c:pt idx="1">
                  <c:v>8</c:v>
                </c:pt>
              </c:numCache>
            </c:numRef>
          </c:xVal>
          <c:yVal>
            <c:numRef>
              <c:f>Poisson!$C$21:$C$22</c:f>
              <c:numCache>
                <c:formatCode>General</c:formatCode>
                <c:ptCount val="2"/>
                <c:pt idx="0">
                  <c:v>0.99575330451065536</c:v>
                </c:pt>
                <c:pt idx="1">
                  <c:v>0.99575330451065536</c:v>
                </c:pt>
              </c:numCache>
            </c:numRef>
          </c:yVal>
          <c:smooth val="1"/>
        </c:ser>
        <c:ser>
          <c:idx val="9"/>
          <c:order val="9"/>
          <c:tx>
            <c:v>8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Poisson!$B$23:$B$24</c:f>
              <c:numCache>
                <c:formatCode>General</c:formatCode>
                <c:ptCount val="2"/>
                <c:pt idx="0">
                  <c:v>8</c:v>
                </c:pt>
                <c:pt idx="1">
                  <c:v>9</c:v>
                </c:pt>
              </c:numCache>
            </c:numRef>
          </c:xVal>
          <c:yVal>
            <c:numRef>
              <c:f>Poisson!$C$23:$C$24</c:f>
              <c:numCache>
                <c:formatCode>General</c:formatCode>
                <c:ptCount val="2"/>
                <c:pt idx="0">
                  <c:v>0.99885974716739567</c:v>
                </c:pt>
                <c:pt idx="1">
                  <c:v>0.99885974716739567</c:v>
                </c:pt>
              </c:numCache>
            </c:numRef>
          </c:yVal>
          <c:smooth val="1"/>
        </c:ser>
        <c:ser>
          <c:idx val="10"/>
          <c:order val="10"/>
          <c:tx>
            <c:v>9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Poisson!$B$25:$B$26</c:f>
              <c:numCache>
                <c:formatCode>General</c:formatCode>
                <c:ptCount val="2"/>
                <c:pt idx="0">
                  <c:v>9</c:v>
                </c:pt>
                <c:pt idx="1">
                  <c:v>10</c:v>
                </c:pt>
              </c:numCache>
            </c:numRef>
          </c:xVal>
          <c:yVal>
            <c:numRef>
              <c:f>Poisson!$C$25:$C$26</c:f>
              <c:numCache>
                <c:formatCode>General</c:formatCode>
                <c:ptCount val="2"/>
                <c:pt idx="0">
                  <c:v>0.99972264790537912</c:v>
                </c:pt>
                <c:pt idx="1">
                  <c:v>0.99972264790537912</c:v>
                </c:pt>
              </c:numCache>
            </c:numRef>
          </c:yVal>
          <c:smooth val="1"/>
        </c:ser>
        <c:ser>
          <c:idx val="11"/>
          <c:order val="11"/>
          <c:tx>
            <c:v>10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Poisson!$B$27:$B$28</c:f>
              <c:numCache>
                <c:formatCode>General</c:formatCode>
                <c:ptCount val="2"/>
                <c:pt idx="0">
                  <c:v>10</c:v>
                </c:pt>
                <c:pt idx="1">
                  <c:v>11</c:v>
                </c:pt>
              </c:numCache>
            </c:numRef>
          </c:xVal>
          <c:yVal>
            <c:numRef>
              <c:f>Poisson!$C$27:$C$28</c:f>
              <c:numCache>
                <c:formatCode>General</c:formatCode>
                <c:ptCount val="2"/>
                <c:pt idx="0">
                  <c:v>0.99993837308987499</c:v>
                </c:pt>
                <c:pt idx="1">
                  <c:v>0.99993837308987499</c:v>
                </c:pt>
              </c:numCache>
            </c:numRef>
          </c:yVal>
          <c:smooth val="1"/>
        </c:ser>
        <c:ser>
          <c:idx val="12"/>
          <c:order val="12"/>
          <c:tx>
            <c:v>11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Poisson!$B$29:$B$30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xVal>
          <c:yVal>
            <c:numRef>
              <c:f>Poisson!$C$29:$C$30</c:f>
              <c:numCache>
                <c:formatCode>General</c:formatCode>
                <c:ptCount val="2"/>
                <c:pt idx="0">
                  <c:v>0.99998740154089683</c:v>
                </c:pt>
                <c:pt idx="1">
                  <c:v>0.99998740154089683</c:v>
                </c:pt>
              </c:numCache>
            </c:numRef>
          </c:yVal>
          <c:smooth val="1"/>
        </c:ser>
        <c:ser>
          <c:idx val="13"/>
          <c:order val="13"/>
          <c:tx>
            <c:v>12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Poisson!$B$31:$B$32</c:f>
              <c:numCache>
                <c:formatCode>General</c:formatCode>
                <c:ptCount val="2"/>
                <c:pt idx="0">
                  <c:v>12</c:v>
                </c:pt>
                <c:pt idx="1">
                  <c:v>13</c:v>
                </c:pt>
              </c:numCache>
            </c:numRef>
          </c:xVal>
          <c:yVal>
            <c:numRef>
              <c:f>Poisson!$C$31:$C$32</c:f>
              <c:numCache>
                <c:formatCode>General</c:formatCode>
                <c:ptCount val="2"/>
                <c:pt idx="0">
                  <c:v>0.9999893658217871</c:v>
                </c:pt>
                <c:pt idx="1">
                  <c:v>0.9999893658217871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517392"/>
        <c:axId val="209171696"/>
      </c:scatterChart>
      <c:valAx>
        <c:axId val="208517392"/>
        <c:scaling>
          <c:orientation val="minMax"/>
          <c:max val="13"/>
          <c:min val="-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209171696"/>
        <c:crosses val="autoZero"/>
        <c:crossBetween val="midCat"/>
        <c:majorUnit val="2"/>
      </c:valAx>
      <c:valAx>
        <c:axId val="209171696"/>
        <c:scaling>
          <c:orientation val="minMax"/>
          <c:max val="1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2085173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Binomial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'Poisson Binomial'!$A$6:$A$16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'Poisson Binomial'!$B$6:$B$16</c:f>
              <c:numCache>
                <c:formatCode>0.00000</c:formatCode>
                <c:ptCount val="11"/>
                <c:pt idx="0">
                  <c:v>0.11635892113259828</c:v>
                </c:pt>
                <c:pt idx="1">
                  <c:v>0.25042210253762404</c:v>
                </c:pt>
                <c:pt idx="2">
                  <c:v>0.26934789707375062</c:v>
                </c:pt>
                <c:pt idx="3">
                  <c:v>0.1930461404452507</c:v>
                </c:pt>
                <c:pt idx="4">
                  <c:v>0.10372123712110951</c:v>
                </c:pt>
                <c:pt idx="5">
                  <c:v>4.4561716689069233E-2</c:v>
                </c:pt>
                <c:pt idx="6">
                  <c:v>1.5946760476819071E-2</c:v>
                </c:pt>
                <c:pt idx="7">
                  <c:v>4.8891540772629865E-3</c:v>
                </c:pt>
                <c:pt idx="8">
                  <c:v>1.3109931415884112E-3</c:v>
                </c:pt>
                <c:pt idx="9">
                  <c:v>3.1232869639443632E-4</c:v>
                </c:pt>
                <c:pt idx="10">
                  <c:v>6.6936510408457237E-5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064016"/>
        <c:axId val="374064576"/>
      </c:scatterChart>
      <c:valAx>
        <c:axId val="37406401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64576"/>
        <c:crosses val="autoZero"/>
        <c:crossBetween val="midCat"/>
        <c:majorUnit val="2"/>
      </c:valAx>
      <c:valAx>
        <c:axId val="374064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64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Poisson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'Poisson Binomial'!$A$6:$A$16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'Poisson Binomial'!$C$6:$C$16</c:f>
              <c:numCache>
                <c:formatCode>0.00000</c:formatCode>
                <c:ptCount val="11"/>
                <c:pt idx="0">
                  <c:v>0.11648415777349697</c:v>
                </c:pt>
                <c:pt idx="1">
                  <c:v>0.25044093921301847</c:v>
                </c:pt>
                <c:pt idx="2">
                  <c:v>0.2692240096539949</c:v>
                </c:pt>
                <c:pt idx="3">
                  <c:v>0.19294387358536297</c:v>
                </c:pt>
                <c:pt idx="4">
                  <c:v>0.10370733205213264</c:v>
                </c:pt>
                <c:pt idx="5">
                  <c:v>4.4594152782417018E-2</c:v>
                </c:pt>
                <c:pt idx="6">
                  <c:v>1.5979571413699434E-2</c:v>
                </c:pt>
                <c:pt idx="7">
                  <c:v>4.9080112199219664E-3</c:v>
                </c:pt>
                <c:pt idx="8">
                  <c:v>1.3190280153540295E-3</c:v>
                </c:pt>
                <c:pt idx="9">
                  <c:v>3.151011370012397E-4</c:v>
                </c:pt>
                <c:pt idx="10">
                  <c:v>6.7746744455266541E-5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4066256"/>
        <c:axId val="374066816"/>
      </c:scatterChart>
      <c:valAx>
        <c:axId val="374066256"/>
        <c:scaling>
          <c:orientation val="minMax"/>
          <c:max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66816"/>
        <c:crosses val="autoZero"/>
        <c:crossBetween val="midCat"/>
        <c:majorUnit val="2"/>
      </c:valAx>
      <c:valAx>
        <c:axId val="37406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40662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07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2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3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424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06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25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53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2: Named Discrete Random Variables</a:t>
            </a:r>
            <a:endParaRPr lang="en-US" dirty="0"/>
          </a:p>
        </p:txBody>
      </p:sp>
      <p:pic>
        <p:nvPicPr>
          <p:cNvPr id="4098" name="Picture 2" descr="File:Binomial Distribu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620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0054" y="6033992"/>
            <a:ext cx="521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http://www.answers.com/topic/binomial-distribution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Poisson R.V. (extension) -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For each of the following, is n large and p small?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misprints on a page of a book.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people in a community living to 100 years of age.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wrong telephone numbers that are dialed in a day.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packages of cat treats sold in a particular store each day.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vacancies occurring during a year in the Supreme Court.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Poisson Approximation to a Binomial -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On my page of notes, I have 2150 characters. Say that the chance of a typo (after I proof it) is 0.001.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Is the Poisson approximation to the binomial appropriate?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What is the probability of exactly </a:t>
            </a:r>
            <a:r>
              <a:rPr lang="en-US" dirty="0"/>
              <a:t>3</a:t>
            </a:r>
            <a:r>
              <a:rPr lang="en-US" dirty="0" smtClean="0"/>
              <a:t> typos on this page?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What is the probability of at most 3 typos?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Poisson vs. Binomial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5178149"/>
              </p:ext>
            </p:extLst>
          </p:nvPr>
        </p:nvGraphicFramePr>
        <p:xfrm>
          <a:off x="2362200" y="990600"/>
          <a:ext cx="4876801" cy="5469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2032959"/>
                <a:gridCol w="1472242"/>
              </a:tblGrid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P(X</a:t>
                      </a:r>
                      <a:r>
                        <a:rPr lang="en-US" sz="3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= x)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Binomial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Poisson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0.11636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0.11648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0.25042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0.25044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0.26935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0.26922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0.19305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0.19294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0.10372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0.10371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0.04456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0.04459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6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0.01595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0.01598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0.00489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0.00491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0.00131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0.00132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9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0.00031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0.00032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085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12"/>
            <a:ext cx="8229600" cy="1143000"/>
          </a:xfrm>
        </p:spPr>
        <p:txBody>
          <a:bodyPr/>
          <a:lstStyle/>
          <a:p>
            <a:r>
              <a:rPr lang="en-US" dirty="0" smtClean="0"/>
              <a:t>Poisson vs. </a:t>
            </a:r>
            <a:r>
              <a:rPr lang="en-US" dirty="0" err="1" smtClean="0"/>
              <a:t>Bionomial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987240"/>
              </p:ext>
            </p:extLst>
          </p:nvPr>
        </p:nvGraphicFramePr>
        <p:xfrm>
          <a:off x="2286000" y="990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705708"/>
              </p:ext>
            </p:extLst>
          </p:nvPr>
        </p:nvGraphicFramePr>
        <p:xfrm>
          <a:off x="2286000" y="3810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145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 18: Poisson Random Variables</a:t>
            </a:r>
            <a:endParaRPr lang="en-US" dirty="0"/>
          </a:p>
        </p:txBody>
      </p:sp>
      <p:pic>
        <p:nvPicPr>
          <p:cNvPr id="9218" name="Picture 2" descr="poiss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1219200"/>
            <a:ext cx="5438775" cy="441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1583" y="5925817"/>
            <a:ext cx="6998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smtClean="0"/>
              <a:t>www.boost.org/doc/libs/1_35_0/libs/math/doc/sf_and_dist/html</a:t>
            </a:r>
          </a:p>
          <a:p>
            <a:r>
              <a:rPr lang="en-US" dirty="0" smtClean="0"/>
              <a:t>/</a:t>
            </a:r>
            <a:r>
              <a:rPr lang="en-US" dirty="0" err="1"/>
              <a:t>math_toolkit</a:t>
            </a:r>
            <a:r>
              <a:rPr lang="en-US" dirty="0"/>
              <a:t>/</a:t>
            </a:r>
            <a:r>
              <a:rPr lang="en-US" dirty="0" err="1"/>
              <a:t>dist</a:t>
            </a:r>
            <a:r>
              <a:rPr lang="en-US" dirty="0"/>
              <a:t>/</a:t>
            </a:r>
            <a:r>
              <a:rPr lang="en-US" dirty="0" err="1"/>
              <a:t>dist_ref</a:t>
            </a:r>
            <a:r>
              <a:rPr lang="en-US" dirty="0"/>
              <a:t>/</a:t>
            </a:r>
            <a:r>
              <a:rPr lang="en-US" dirty="0" err="1"/>
              <a:t>dists</a:t>
            </a:r>
            <a:r>
              <a:rPr lang="en-US" dirty="0"/>
              <a:t>/poisson_dist.html</a:t>
            </a:r>
          </a:p>
        </p:txBody>
      </p:sp>
    </p:spTree>
    <p:extLst>
      <p:ext uri="{BB962C8B-B14F-4D97-AF65-F5344CB8AC3E}">
        <p14:creationId xmlns:p14="http://schemas.microsoft.com/office/powerpoint/2010/main" val="385473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Poisson R.V.’s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number of patients that arrive in an emergency room (or any other location) between 6:00 pm and 7:00 pm (or any other period of time) with a rate of 5 per 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number of alpha particles emitted per minute by a radioactive substance with a rate of 10 per minute.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number of cars that are located on a particular section of highway at a given time with an average value of 7 per mile 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Poisson R.V. (extension)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misprints on a page of a book.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people in a community living to 100 years of age.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wrong telephone numbers that are dialed in a day.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packages of cat treats sold in a particular store each day.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The number of vacancies occurring during a year in the Supreme Court.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63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096" y="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Poisson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Things to look for: BIS*</a:t>
                </a:r>
              </a:p>
              <a:p>
                <a:pPr>
                  <a:buNone/>
                </a:pPr>
                <a:r>
                  <a:rPr lang="en-US" dirty="0" smtClean="0"/>
                  <a:t>Variable: X = # of successes during the specified ‘period’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Parameters: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>
                    <a:sym typeface="Symbol" panose="05050102010706020507" pitchFamily="18" charset="2"/>
                  </a:rPr>
                  <a:t></a:t>
                </a:r>
                <a:r>
                  <a:rPr lang="en-US" dirty="0" smtClean="0"/>
                  <a:t> = the average rate of events</a:t>
                </a:r>
              </a:p>
              <a:p>
                <a:pPr marL="0" indent="0">
                  <a:buNone/>
                </a:pPr>
                <a:r>
                  <a:rPr lang="en-US" dirty="0" smtClean="0"/>
                  <a:t>Mass: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𝑋</m:t>
                        </m:r>
                        <m:r>
                          <a:rPr lang="en-US" i="1" dirty="0" smtClean="0">
                            <a:latin typeface="Cambria Math"/>
                          </a:rPr>
                          <m:t> = </m:t>
                        </m:r>
                        <m:r>
                          <a:rPr lang="en-US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sup>
                        </m:sSup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 =0,1, …</m:t>
                    </m:r>
                  </m:oMath>
                </a14:m>
                <a:endParaRPr lang="en-US" dirty="0" smtClean="0"/>
              </a:p>
              <a:p>
                <a:pPr marL="457200" indent="-457200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𝔼</m:t>
                    </m:r>
                  </m:oMath>
                </a14:m>
                <a:r>
                  <a:rPr lang="en-US" dirty="0" smtClean="0"/>
                  <a:t>(X) = </a:t>
                </a:r>
                <a:r>
                  <a:rPr lang="en-US" dirty="0" smtClean="0">
                    <a:sym typeface="Symbol" panose="05050102010706020507" pitchFamily="18" charset="2"/>
                  </a:rPr>
                  <a:t>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Var</a:t>
                </a:r>
                <a:r>
                  <a:rPr lang="en-US" dirty="0" smtClean="0"/>
                  <a:t>(X) = </a:t>
                </a:r>
                <a:r>
                  <a:rPr lang="en-US" dirty="0" smtClean="0">
                    <a:sym typeface="Symbol" panose="05050102010706020507" pitchFamily="18" charset="2"/>
                  </a:rPr>
                  <a:t>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229600" cy="5867400"/>
              </a:xfrm>
              <a:blipFill rotWithShape="0">
                <a:blip r:embed="rId2" cstate="print"/>
                <a:stretch>
                  <a:fillRect l="-1852" t="-1351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382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57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Poisson Distribution (class)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78205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In any one hour period, the average number of phone calls per minute coming into the switchboard of a company is 2.5. </a:t>
            </a:r>
          </a:p>
          <a:p>
            <a:pPr marL="514350" indent="-514350">
              <a:buNone/>
            </a:pPr>
            <a:r>
              <a:rPr lang="en-US" dirty="0" smtClean="0"/>
              <a:t>a) Why is this story a Poisson situation? What is its parameter?</a:t>
            </a:r>
          </a:p>
          <a:p>
            <a:pPr marL="514350" indent="-514350">
              <a:buNone/>
            </a:pPr>
            <a:r>
              <a:rPr lang="en-US" dirty="0" smtClean="0"/>
              <a:t>b) What is the probability that exactly 2 phone calls are received in the next hour?</a:t>
            </a:r>
          </a:p>
          <a:p>
            <a:pPr marL="514350" indent="-514350">
              <a:buNone/>
            </a:pPr>
            <a:r>
              <a:rPr lang="en-US" dirty="0" smtClean="0"/>
              <a:t>c) Given </a:t>
            </a:r>
            <a:r>
              <a:rPr lang="en-US" smtClean="0"/>
              <a:t>that at least 1 </a:t>
            </a:r>
            <a:r>
              <a:rPr lang="en-US" dirty="0" smtClean="0"/>
              <a:t>phone call is received in the next hour, what is the probability that more than 3 are received?</a:t>
            </a:r>
          </a:p>
          <a:p>
            <a:pPr marL="514350" indent="-514350">
              <a:buNone/>
            </a:pPr>
            <a:r>
              <a:rPr lang="en-US" dirty="0" smtClean="0"/>
              <a:t>d) *What does the mass look like in this situation?</a:t>
            </a:r>
          </a:p>
          <a:p>
            <a:pPr marL="514350" indent="-514350">
              <a:buNone/>
            </a:pPr>
            <a:r>
              <a:rPr lang="en-US" dirty="0" smtClean="0"/>
              <a:t>e) *What does the CDF look like in this situation?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Shapes of Poisson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295400"/>
          <a:ext cx="4267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572000" y="1600200"/>
          <a:ext cx="4419600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576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Example: Poisson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686800" cy="5782056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In any one hour period, the average number of phone calls per minute coming into the switchboard of a company is 2.5. 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US" dirty="0" smtClean="0"/>
              <a:t>What is the probability that there will be exactly 6 phone calls in the next 2 hours?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US" dirty="0" smtClean="0"/>
              <a:t>How many phone calls do you expect in the next 2 hours?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US" dirty="0" smtClean="0"/>
              <a:t>What is the probability that there will exactly 6 phone calls in one out of the next three 2-hour time intervals?</a:t>
            </a:r>
          </a:p>
        </p:txBody>
      </p:sp>
    </p:spTree>
    <p:extLst>
      <p:ext uri="{BB962C8B-B14F-4D97-AF65-F5344CB8AC3E}">
        <p14:creationId xmlns:p14="http://schemas.microsoft.com/office/powerpoint/2010/main" val="10032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Poisson Distribution (2) -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Every second on average, 5 neutrons, 3 gamma particles and 6 neutrinos hit the Earth in a certain location.</a:t>
            </a:r>
          </a:p>
          <a:p>
            <a:pPr marL="514350" indent="-514350">
              <a:buAutoNum type="alphaLcParenR"/>
            </a:pPr>
            <a:r>
              <a:rPr lang="en-US" dirty="0" smtClean="0"/>
              <a:t>Why is this story a Poisson situation?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/>
              <a:t>What is the expected number of particles to hit the Earth in that location in the next 5 seconds</a:t>
            </a:r>
            <a:r>
              <a:rPr lang="en-US" dirty="0" smtClean="0"/>
              <a:t>?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/>
              <a:t>What is the probability that exactly </a:t>
            </a:r>
            <a:r>
              <a:rPr lang="en-US" dirty="0" smtClean="0"/>
              <a:t>20 </a:t>
            </a:r>
            <a:r>
              <a:rPr lang="en-US" dirty="0"/>
              <a:t>particles </a:t>
            </a:r>
            <a:r>
              <a:rPr lang="en-US" dirty="0" smtClean="0"/>
              <a:t>will </a:t>
            </a:r>
            <a:r>
              <a:rPr lang="en-US" dirty="0"/>
              <a:t>hit the Earth at </a:t>
            </a:r>
            <a:r>
              <a:rPr lang="en-US" dirty="0" smtClean="0"/>
              <a:t>that </a:t>
            </a:r>
            <a:r>
              <a:rPr lang="en-US" dirty="0"/>
              <a:t>location in the next </a:t>
            </a:r>
            <a:r>
              <a:rPr lang="en-US" dirty="0" smtClean="0"/>
              <a:t>2 seconds?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en-US" dirty="0" smtClean="0"/>
              <a:t>What is the probability that exactly 20 particles will hit the Earth at that location tomorrow from 1 pm to 1:00:02 (2 seconds after 1 pm)?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4824</TotalTime>
  <Words>739</Words>
  <Application>Microsoft Office PowerPoint</Application>
  <PresentationFormat>On-screen Show (4:3)</PresentationFormat>
  <Paragraphs>103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Symbol</vt:lpstr>
      <vt:lpstr>Office Theme</vt:lpstr>
      <vt:lpstr>Part 2: Named Discrete Random Variables</vt:lpstr>
      <vt:lpstr>Chapter 18: Poisson Random Variables</vt:lpstr>
      <vt:lpstr>Examples of Poisson R.V.’s</vt:lpstr>
      <vt:lpstr>Examples of Poisson R.V. (extension)</vt:lpstr>
      <vt:lpstr>Poisson distribution: Summary</vt:lpstr>
      <vt:lpstr>Example: Poisson Distribution (class)</vt:lpstr>
      <vt:lpstr>Shapes of Poisson</vt:lpstr>
      <vt:lpstr>Example: Poisson Distribution</vt:lpstr>
      <vt:lpstr>Example: Poisson Distribution (2) - Class</vt:lpstr>
      <vt:lpstr>Examples of Poisson R.V. (extension) - class</vt:lpstr>
      <vt:lpstr>Example: Poisson Approximation to a Binomial - class</vt:lpstr>
      <vt:lpstr>Poisson vs. Binomial</vt:lpstr>
      <vt:lpstr>Poisson vs. Bionomial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425</cp:revision>
  <dcterms:created xsi:type="dcterms:W3CDTF">2010-01-11T21:36:57Z</dcterms:created>
  <dcterms:modified xsi:type="dcterms:W3CDTF">2016-02-25T13:46:48Z</dcterms:modified>
</cp:coreProperties>
</file>