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7" r:id="rId2"/>
    <p:sldId id="350" r:id="rId3"/>
    <p:sldId id="364" r:id="rId4"/>
    <p:sldId id="302" r:id="rId5"/>
    <p:sldId id="365" r:id="rId6"/>
    <p:sldId id="353" r:id="rId7"/>
    <p:sldId id="375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3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8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Named Discrete Random Variables</a:t>
            </a:r>
            <a:endParaRPr lang="en-US" dirty="0"/>
          </a:p>
        </p:txBody>
      </p:sp>
      <p:pic>
        <p:nvPicPr>
          <p:cNvPr id="4098" name="Picture 2" descr="File:Binomial Distribu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054" y="6033992"/>
            <a:ext cx="521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http://www.answers.com/topic/binomial-distribution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17: Negative Binomial Random Variables</a:t>
            </a:r>
            <a:endParaRPr lang="en-US" dirty="0"/>
          </a:p>
        </p:txBody>
      </p:sp>
      <p:pic>
        <p:nvPicPr>
          <p:cNvPr id="8194" name="Picture 2" descr="image19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199"/>
            <a:ext cx="7315200" cy="414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1694" y="5906869"/>
            <a:ext cx="6920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www.vosesoftware.com/ModelRiskHelp/index.htm#Distributions</a:t>
            </a:r>
          </a:p>
          <a:p>
            <a:r>
              <a:rPr lang="en-US" dirty="0" smtClean="0"/>
              <a:t>/</a:t>
            </a:r>
            <a:r>
              <a:rPr lang="en-US" dirty="0" err="1"/>
              <a:t>Discrete_distributions</a:t>
            </a:r>
            <a:r>
              <a:rPr lang="en-US" dirty="0"/>
              <a:t>/Negative_Binomial.htm</a:t>
            </a:r>
          </a:p>
        </p:txBody>
      </p:sp>
    </p:spTree>
    <p:extLst>
      <p:ext uri="{BB962C8B-B14F-4D97-AF65-F5344CB8AC3E}">
        <p14:creationId xmlns:p14="http://schemas.microsoft.com/office/powerpoint/2010/main" val="8032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Binomial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Things to look for: BIS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X = # of trials until the </a:t>
                </a:r>
                <a:r>
                  <a:rPr lang="en-US" dirty="0" err="1" smtClean="0"/>
                  <a:t>r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success (r ≤ 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r = the desired number of successes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 = P(S) = constant, q = P(F) = 1 – p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 = </m:t>
                        </m:r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US" b="0" i="1" dirty="0" smtClean="0">
                        <a:latin typeface="Cambria Math"/>
                      </a:rPr>
                      <m:t>𝑞</m:t>
                    </m:r>
                    <m:r>
                      <a:rPr lang="en-US" b="0" i="1" baseline="30000" dirty="0" smtClean="0">
                        <a:latin typeface="Cambria Math"/>
                      </a:rPr>
                      <m:t>𝑥</m:t>
                    </m:r>
                    <m:r>
                      <a:rPr lang="en-US" b="0" i="1" baseline="30000" dirty="0" smtClean="0">
                        <a:latin typeface="Cambria Math"/>
                      </a:rPr>
                      <m:t>_</m:t>
                    </m:r>
                    <m:r>
                      <a:rPr lang="en-US" b="0" i="1" baseline="30000" dirty="0" smtClean="0">
                        <a:latin typeface="Cambria Math"/>
                      </a:rPr>
                      <m:t>𝑟𝑝𝑟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𝑟</m:t>
                    </m:r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r>
                      <a:rPr lang="en-US" b="0" i="1" dirty="0" smtClean="0">
                        <a:latin typeface="Cambria Math"/>
                      </a:rPr>
                      <m:t>𝑟</m:t>
                    </m:r>
                    <m:r>
                      <a:rPr lang="en-US" b="0" i="1" dirty="0" smtClean="0">
                        <a:latin typeface="Cambria Math"/>
                      </a:rPr>
                      <m:t>+1, …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  <a:blipFill rotWithShape="0">
                <a:blip r:embed="rId2" cstate="print"/>
                <a:stretch>
                  <a:fillRect l="-1704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0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Negative Binomial </a:t>
            </a:r>
            <a:r>
              <a:rPr lang="en-US" dirty="0" err="1" smtClean="0"/>
              <a:t>r.v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Suppose that we roll an n-sided die until a '1' is rolled. Let X be the number of times it takes to roll the </a:t>
            </a:r>
            <a:r>
              <a:rPr lang="en-US" dirty="0" smtClean="0">
                <a:solidFill>
                  <a:srgbClr val="FF0000"/>
                </a:solidFill>
              </a:rPr>
              <a:t>ninth</a:t>
            </a:r>
            <a:r>
              <a:rPr lang="en-US" dirty="0" smtClean="0"/>
              <a:t> '1'. </a:t>
            </a:r>
          </a:p>
          <a:p>
            <a:pPr marL="514350" indent="-514350">
              <a:buAutoNum type="alphaLcParenR"/>
            </a:pPr>
            <a:r>
              <a:rPr lang="en-US" dirty="0" smtClean="0"/>
              <a:t>Why is this a Negative Binomial situation?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are the possible values of x?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PMF of X?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it will take 40 rolls?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expected number of rolls?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standard deviation of the number of rolls?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Binomial vs. Negative Binomial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02057100"/>
                  </p:ext>
                </p:extLst>
              </p:nvPr>
            </p:nvGraphicFramePr>
            <p:xfrm>
              <a:off x="152400" y="1168400"/>
              <a:ext cx="8763000" cy="568035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57400"/>
                    <a:gridCol w="3048000"/>
                    <a:gridCol w="3657600"/>
                  </a:tblGrid>
                  <a:tr h="459384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Binomial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Negative Binomial</a:t>
                          </a:r>
                          <a:endParaRPr lang="en-US" sz="280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8768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Question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What is the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prob. 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that that you will roll 9 “1’s in the first 40 rolls?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What is the probability that 40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roll will be the 9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‘1’?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9384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Distribution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~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Binomial 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 = 40, p = 0.05)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~ </a:t>
                          </a:r>
                          <a:r>
                            <a:rPr lang="en-US" sz="2800" dirty="0" err="1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NegBinomial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8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 = 9, p = 0.05)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9384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Meaning of X</a:t>
                          </a:r>
                          <a:endParaRPr lang="en-US" sz="280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= # of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successes = 9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= # of rolls until the 9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‘1’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89279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Probabiltiy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=9</m:t>
                                    </m:r>
                                  </m:e>
                                </m:d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40</m:t>
                                        </m:r>
                                      </m:num>
                                      <m:den>
                                        <m: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</m:den>
                                    </m:f>
                                  </m:e>
                                </m:d>
                                <m:sSup>
                                  <m:sSup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0.05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0.95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=1.09</m:t>
                                </m:r>
                                <m:r>
                                  <a:rPr lang="en-US" sz="2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2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=40</m:t>
                                    </m:r>
                                  </m:e>
                                </m:d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39</m:t>
                                        </m:r>
                                      </m:num>
                                      <m:den>
                                        <m:r>
                                          <a:rPr lang="en-US" sz="28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d>
                                <m:sSup>
                                  <m:sSup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0.05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0.95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=2.45</m:t>
                                </m:r>
                                <m:r>
                                  <a:rPr lang="en-US" sz="280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2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702057100"/>
                  </p:ext>
                </p:extLst>
              </p:nvPr>
            </p:nvGraphicFramePr>
            <p:xfrm>
              <a:off x="152400" y="1168400"/>
              <a:ext cx="8763000" cy="568035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57400"/>
                    <a:gridCol w="3048000"/>
                    <a:gridCol w="3657600"/>
                  </a:tblGrid>
                  <a:tr h="459384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Binomial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Negative Binomial</a:t>
                          </a:r>
                          <a:endParaRPr lang="en-US" sz="280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70688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Question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What is the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prob. 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that that you will roll 9 “1’s in the first 40 rolls?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What is the probability that 40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roll will be the 9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‘1’?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Distribution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~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Binomial </a:t>
                          </a: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 = 40, p = 0.05)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~ </a:t>
                          </a:r>
                          <a:r>
                            <a:rPr lang="en-US" sz="2800" dirty="0" err="1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NegBinomial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8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 = 9, p = 0.05)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Meaning of X</a:t>
                          </a:r>
                          <a:endParaRPr lang="en-US" sz="280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= # of </a:t>
                          </a:r>
                          <a:r>
                            <a:rPr lang="en-US" sz="28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successes = 9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= # of rolls until the 9</a:t>
                          </a:r>
                          <a:r>
                            <a:rPr lang="en-US" sz="2800" baseline="300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US" sz="28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‘1’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07210">
                    <a:tc>
                      <a:txBody>
                        <a:bodyPr/>
                        <a:lstStyle/>
                        <a:p>
                          <a:pPr marL="0" marR="0" indent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011680" algn="l"/>
                              <a:tab pos="685800" algn="l"/>
                            </a:tabLst>
                          </a:pPr>
                          <a:r>
                            <a:rPr lang="en-US" sz="2800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Probabiltiy</a:t>
                          </a:r>
                          <a:endParaRPr lang="en-US" sz="2800" dirty="0">
                            <a:effectLst/>
                            <a:latin typeface="+mn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8000" t="-219529" r="-120400" b="-2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40000" t="-219529" r="-333" b="-20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2215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20: Discrete Uniform Random Variables</a:t>
            </a:r>
            <a:endParaRPr lang="en-US" dirty="0"/>
          </a:p>
        </p:txBody>
      </p:sp>
      <p:pic>
        <p:nvPicPr>
          <p:cNvPr id="11265" name="Picture 1" descr="http://www.milefoot.com/math/stat/images/polydic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9827"/>
            <a:ext cx="7162800" cy="329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4883" y="5476732"/>
            <a:ext cx="576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http://www.milefoot.com/math/stat/pdfd-uniformdisc.htm</a:t>
            </a:r>
          </a:p>
        </p:txBody>
      </p:sp>
    </p:spTree>
    <p:extLst>
      <p:ext uri="{BB962C8B-B14F-4D97-AF65-F5344CB8AC3E}">
        <p14:creationId xmlns:p14="http://schemas.microsoft.com/office/powerpoint/2010/main" val="24456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Discrete Uniform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Things to look for: equally likelihood situation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X = the choice of the outcome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 = total number of possible outcomes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 = </m:t>
                        </m:r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=1, 2, …,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𝑁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  <a:blipFill rotWithShape="0">
                <a:blip r:embed="rId2"/>
                <a:stretch>
                  <a:fillRect l="-1852" t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Discrete Uniform (class)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A charitable organization is conducting a raffle in which the grand prize is a new car. Five thousand tickets, numbered 0001, 0002, …, 5000 are sold at $10 each. At the grand-prize drawing, one ticket stub will be selected at random from the 5000 ticket stubs</a:t>
            </a:r>
          </a:p>
          <a:p>
            <a:pPr marL="514350" indent="-514350">
              <a:buNone/>
            </a:pPr>
            <a:r>
              <a:rPr lang="en-US" dirty="0" smtClean="0"/>
              <a:t>a) Why is this a Discrete Uniform distribution, and what is the parameter?</a:t>
            </a:r>
          </a:p>
          <a:p>
            <a:pPr marL="514350" indent="-514350">
              <a:buNone/>
            </a:pPr>
            <a:r>
              <a:rPr lang="en-US" dirty="0"/>
              <a:t>b</a:t>
            </a:r>
            <a:r>
              <a:rPr lang="en-US" dirty="0" smtClean="0"/>
              <a:t>) Explain in words what X is terms of the story? What values can it take on?</a:t>
            </a:r>
          </a:p>
          <a:p>
            <a:pPr marL="571500" indent="-571500">
              <a:buNone/>
            </a:pPr>
            <a:r>
              <a:rPr lang="en-US" dirty="0" smtClean="0"/>
              <a:t>c) Suppose that you hold tickets numbered 1003 – 1025. What is the probability that you win the grand prize?</a:t>
            </a:r>
          </a:p>
          <a:p>
            <a:pPr marL="571500" indent="-571500">
              <a:buNone/>
            </a:pPr>
            <a:r>
              <a:rPr lang="en-US" dirty="0" smtClean="0"/>
              <a:t>Calculate the following even though they don’t really mean anything.</a:t>
            </a:r>
          </a:p>
          <a:p>
            <a:pPr marL="571500" indent="-571500">
              <a:buNone/>
            </a:pPr>
            <a:r>
              <a:rPr lang="en-US" dirty="0" smtClean="0"/>
              <a:t>d) What is the expected value of the winning number?</a:t>
            </a:r>
          </a:p>
          <a:p>
            <a:pPr marL="571500" indent="-571500">
              <a:buNone/>
            </a:pPr>
            <a:r>
              <a:rPr lang="en-US" dirty="0" smtClean="0"/>
              <a:t>e) What is the standard deviation?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418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Part 2: Named Discrete Random Variables</vt:lpstr>
      <vt:lpstr>Chapter 17: Negative Binomial Random Variables</vt:lpstr>
      <vt:lpstr>Negative Binomial distribution: Summary</vt:lpstr>
      <vt:lpstr>Example: Negative Binomial r.v.</vt:lpstr>
      <vt:lpstr>Comparison: Binomial vs. Negative Binomial</vt:lpstr>
      <vt:lpstr>Chapter 20: Discrete Uniform Random Variables</vt:lpstr>
      <vt:lpstr>Discrete Uniform distribution: Summary</vt:lpstr>
      <vt:lpstr>Example: Discrete Uniform (class)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425</cp:revision>
  <dcterms:created xsi:type="dcterms:W3CDTF">2010-01-11T21:36:57Z</dcterms:created>
  <dcterms:modified xsi:type="dcterms:W3CDTF">2016-02-25T13:46:00Z</dcterms:modified>
</cp:coreProperties>
</file>