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17" r:id="rId2"/>
    <p:sldId id="350" r:id="rId3"/>
    <p:sldId id="364" r:id="rId4"/>
    <p:sldId id="302" r:id="rId5"/>
    <p:sldId id="365" r:id="rId6"/>
    <p:sldId id="353" r:id="rId7"/>
    <p:sldId id="375" r:id="rId8"/>
    <p:sldId id="28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FF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 autoAdjust="0"/>
    <p:restoredTop sz="94614" autoAdjust="0"/>
  </p:normalViewPr>
  <p:slideViewPr>
    <p:cSldViewPr>
      <p:cViewPr varScale="1">
        <p:scale>
          <a:sx n="81" d="100"/>
          <a:sy n="81" d="100"/>
        </p:scale>
        <p:origin x="60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190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E9E57-B026-4B5A-B3E8-8A48562FE2B8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95F4E-C860-47AA-8D4E-D983800C9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847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8351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987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Part 2: Named Discrete Random Variables</a:t>
            </a:r>
            <a:endParaRPr lang="en-US" dirty="0"/>
          </a:p>
        </p:txBody>
      </p:sp>
      <p:pic>
        <p:nvPicPr>
          <p:cNvPr id="4098" name="Picture 2" descr="File:Binomial Distributio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219200"/>
            <a:ext cx="7620000" cy="4705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90054" y="6033992"/>
            <a:ext cx="5211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http://www.answers.com/topic/binomial-distribution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Chapter 17: Negative Binomial Random Variables</a:t>
            </a:r>
            <a:endParaRPr lang="en-US" dirty="0"/>
          </a:p>
        </p:txBody>
      </p:sp>
      <p:pic>
        <p:nvPicPr>
          <p:cNvPr id="8194" name="Picture 2" descr="image192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00199"/>
            <a:ext cx="7315200" cy="4144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11694" y="5906869"/>
            <a:ext cx="69206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</a:t>
            </a:r>
            <a:r>
              <a:rPr lang="en-US" dirty="0" smtClean="0"/>
              <a:t>www.vosesoftware.com/ModelRiskHelp/index.htm#Distributions</a:t>
            </a:r>
          </a:p>
          <a:p>
            <a:r>
              <a:rPr lang="en-US" dirty="0" smtClean="0"/>
              <a:t>/</a:t>
            </a:r>
            <a:r>
              <a:rPr lang="en-US" dirty="0" err="1"/>
              <a:t>Discrete_distributions</a:t>
            </a:r>
            <a:r>
              <a:rPr lang="en-US" dirty="0"/>
              <a:t>/Negative_Binomial.htm</a:t>
            </a:r>
          </a:p>
        </p:txBody>
      </p:sp>
    </p:spTree>
    <p:extLst>
      <p:ext uri="{BB962C8B-B14F-4D97-AF65-F5344CB8AC3E}">
        <p14:creationId xmlns:p14="http://schemas.microsoft.com/office/powerpoint/2010/main" val="80326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096" y="0"/>
            <a:ext cx="8991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Negative Binomial distribution: Summary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90600"/>
                <a:ext cx="8229600" cy="5867400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Things to look for: BIS</a:t>
                </a:r>
              </a:p>
              <a:p>
                <a:pPr marL="0" indent="0">
                  <a:buNone/>
                </a:pPr>
                <a:r>
                  <a:rPr lang="en-US" dirty="0" smtClean="0"/>
                  <a:t>Variable: X = # of trials until the </a:t>
                </a:r>
                <a:r>
                  <a:rPr lang="en-US" dirty="0" err="1" smtClean="0"/>
                  <a:t>r</a:t>
                </a:r>
                <a:r>
                  <a:rPr lang="en-US" baseline="30000" dirty="0" err="1" smtClean="0"/>
                  <a:t>th</a:t>
                </a:r>
                <a:r>
                  <a:rPr lang="en-US" dirty="0" smtClean="0"/>
                  <a:t> success (r ≤ X)</a:t>
                </a:r>
              </a:p>
              <a:p>
                <a:pPr marL="0" indent="0">
                  <a:buNone/>
                </a:pPr>
                <a:r>
                  <a:rPr lang="en-US" dirty="0" smtClean="0"/>
                  <a:t>Parameters: 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r = the desired number of successes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p = P(S) = constant, q = P(F) = 1 – p</a:t>
                </a:r>
              </a:p>
              <a:p>
                <a:pPr marL="0" indent="0">
                  <a:buNone/>
                </a:pPr>
                <a:r>
                  <a:rPr lang="en-US" dirty="0" smtClean="0"/>
                  <a:t>Mass: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/>
                          </a:rPr>
                          <m:t>𝑋</m:t>
                        </m:r>
                        <m:r>
                          <a:rPr lang="en-US" i="1" dirty="0" smtClean="0">
                            <a:latin typeface="Cambria Math"/>
                          </a:rPr>
                          <m:t> = </m:t>
                        </m:r>
                        <m:r>
                          <a:rPr lang="en-US" i="1" dirty="0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i="1" dirty="0" smtClean="0">
                        <a:latin typeface="Cambria Math"/>
                      </a:rPr>
                      <m:t>= 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dirty="0" smtClean="0">
                                <a:latin typeface="Cambria Math"/>
                              </a:rPr>
                              <m:t>−1</m:t>
                            </m:r>
                          </m:num>
                          <m:den>
                            <m:r>
                              <a:rPr lang="en-US" b="0" i="1" dirty="0" smtClean="0">
                                <a:latin typeface="Cambria Math"/>
                              </a:rPr>
                              <m:t>𝑟</m:t>
                            </m:r>
                            <m:r>
                              <a:rPr lang="en-US" b="0" i="1" dirty="0" smtClean="0">
                                <a:latin typeface="Cambria Math"/>
                              </a:rPr>
                              <m:t>−1</m:t>
                            </m:r>
                          </m:den>
                        </m:f>
                      </m:e>
                    </m:d>
                    <m:r>
                      <a:rPr lang="en-US" b="0" i="1" dirty="0" smtClean="0">
                        <a:latin typeface="Cambria Math"/>
                      </a:rPr>
                      <m:t>𝑞</m:t>
                    </m:r>
                    <m:r>
                      <a:rPr lang="en-US" b="0" i="1" baseline="30000" dirty="0" smtClean="0">
                        <a:latin typeface="Cambria Math"/>
                      </a:rPr>
                      <m:t>𝑥</m:t>
                    </m:r>
                    <m:r>
                      <a:rPr lang="en-US" b="0" i="1" baseline="30000" dirty="0" smtClean="0">
                        <a:latin typeface="Cambria Math"/>
                      </a:rPr>
                      <m:t>_</m:t>
                    </m:r>
                    <m:r>
                      <a:rPr lang="en-US" b="0" i="1" baseline="30000" dirty="0" smtClean="0">
                        <a:latin typeface="Cambria Math"/>
                      </a:rPr>
                      <m:t>𝑟𝑝𝑟</m:t>
                    </m:r>
                    <m:r>
                      <a:rPr lang="en-US" i="1" dirty="0" smtClean="0">
                        <a:latin typeface="Cambria Math"/>
                      </a:rPr>
                      <m:t>, </m:t>
                    </m:r>
                    <m:r>
                      <a:rPr lang="en-US" i="1" dirty="0" smtClean="0">
                        <a:latin typeface="Cambria Math"/>
                      </a:rPr>
                      <m:t>𝑥</m:t>
                    </m:r>
                    <m:r>
                      <a:rPr lang="en-US" i="1" dirty="0" smtClean="0">
                        <a:latin typeface="Cambria Math"/>
                      </a:rPr>
                      <m:t> =</m:t>
                    </m:r>
                    <m:r>
                      <a:rPr lang="en-US" b="0" i="1" dirty="0" smtClean="0">
                        <a:latin typeface="Cambria Math"/>
                      </a:rPr>
                      <m:t>𝑟</m:t>
                    </m:r>
                    <m:r>
                      <a:rPr lang="en-US" b="0" i="1" dirty="0" smtClean="0">
                        <a:latin typeface="Cambria Math"/>
                      </a:rPr>
                      <m:t>,</m:t>
                    </m:r>
                    <m:r>
                      <a:rPr lang="en-US" b="0" i="1" dirty="0" smtClean="0">
                        <a:latin typeface="Cambria Math"/>
                      </a:rPr>
                      <m:t>𝑟</m:t>
                    </m:r>
                    <m:r>
                      <a:rPr lang="en-US" b="0" i="1" dirty="0" smtClean="0">
                        <a:latin typeface="Cambria Math"/>
                      </a:rPr>
                      <m:t>+1, …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/>
                          <a:ea typeface="Cambria Math"/>
                        </a:rPr>
                        <m:t>𝔼</m:t>
                      </m:r>
                      <m:d>
                        <m:dPr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/>
                            </a:rPr>
                            <m:t>𝑋</m:t>
                          </m:r>
                        </m:e>
                      </m:d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dirty="0" smtClean="0">
                              <a:latin typeface="Cambria Math"/>
                              <a:ea typeface="Cambria Math"/>
                            </a:rPr>
                            <m:t>𝑟</m:t>
                          </m:r>
                        </m:num>
                        <m:den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/>
                            </a:rPr>
                            <m:t>𝑝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𝑉𝑎𝑟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𝑟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90600"/>
                <a:ext cx="8229600" cy="5867400"/>
              </a:xfrm>
              <a:blipFill rotWithShape="0">
                <a:blip r:embed="rId2" cstate="print"/>
                <a:stretch>
                  <a:fillRect l="-1704" t="-12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702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Negative Binomial </a:t>
            </a:r>
            <a:r>
              <a:rPr lang="en-US" dirty="0" err="1" smtClean="0"/>
              <a:t>r.v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dirty="0" smtClean="0"/>
              <a:t>Suppose that we roll an n-sided die until a '1' is rolled. Let X be the number of times it takes to roll the </a:t>
            </a:r>
            <a:r>
              <a:rPr lang="en-US" dirty="0" smtClean="0">
                <a:solidFill>
                  <a:srgbClr val="FF0000"/>
                </a:solidFill>
              </a:rPr>
              <a:t>ninth</a:t>
            </a:r>
            <a:r>
              <a:rPr lang="en-US" dirty="0" smtClean="0"/>
              <a:t> '1'. </a:t>
            </a:r>
          </a:p>
          <a:p>
            <a:pPr marL="514350" indent="-514350">
              <a:buAutoNum type="alphaLcParenR"/>
            </a:pPr>
            <a:r>
              <a:rPr lang="en-US" dirty="0" smtClean="0"/>
              <a:t>Why is this a Negative Binomial situation?</a:t>
            </a:r>
          </a:p>
          <a:p>
            <a:pPr marL="514350" indent="-514350">
              <a:buAutoNum type="alphaLcParenR"/>
            </a:pPr>
            <a:r>
              <a:rPr lang="en-US" dirty="0" smtClean="0"/>
              <a:t>What are the possible values of x?</a:t>
            </a:r>
          </a:p>
          <a:p>
            <a:pPr marL="514350" indent="-514350">
              <a:buAutoNum type="alphaLcParenR"/>
            </a:pPr>
            <a:r>
              <a:rPr lang="en-US" dirty="0" smtClean="0"/>
              <a:t>What is the PMF of X?</a:t>
            </a:r>
          </a:p>
          <a:p>
            <a:pPr marL="514350" indent="-514350">
              <a:buAutoNum type="alphaLcParenR"/>
            </a:pPr>
            <a:r>
              <a:rPr lang="en-US" dirty="0" smtClean="0"/>
              <a:t>What is the probability that it will take 40 rolls?</a:t>
            </a:r>
          </a:p>
          <a:p>
            <a:pPr marL="514350" indent="-514350">
              <a:buAutoNum type="alphaLcParenR"/>
            </a:pPr>
            <a:r>
              <a:rPr lang="en-US" dirty="0" smtClean="0"/>
              <a:t>What is the expected number of rolls?</a:t>
            </a:r>
          </a:p>
          <a:p>
            <a:pPr marL="514350" indent="-514350">
              <a:buAutoNum type="alphaLcParenR"/>
            </a:pPr>
            <a:r>
              <a:rPr lang="en-US" dirty="0" smtClean="0"/>
              <a:t>What is the standard deviation of the number of rolls?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Comparison: Binomial vs. Negative Binomial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Content Placeholder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702057100"/>
                  </p:ext>
                </p:extLst>
              </p:nvPr>
            </p:nvGraphicFramePr>
            <p:xfrm>
              <a:off x="152400" y="1168400"/>
              <a:ext cx="8763000" cy="5680354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057400"/>
                    <a:gridCol w="3048000"/>
                    <a:gridCol w="3657600"/>
                  </a:tblGrid>
                  <a:tr h="459384">
                    <a:tc>
                      <a:txBody>
                        <a:bodyPr/>
                        <a:lstStyle/>
                        <a:p>
                          <a:pPr marL="0" marR="0" indent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011680" algn="l"/>
                              <a:tab pos="685800" algn="l"/>
                            </a:tabLst>
                          </a:pPr>
                          <a:r>
                            <a:rPr lang="en-US" sz="28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2800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011680" algn="l"/>
                              <a:tab pos="685800" algn="l"/>
                            </a:tabLst>
                          </a:pPr>
                          <a:r>
                            <a:rPr lang="en-US" sz="28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Binomial</a:t>
                          </a:r>
                          <a:endParaRPr lang="en-US" sz="2800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011680" algn="l"/>
                              <a:tab pos="685800" algn="l"/>
                            </a:tabLst>
                          </a:pPr>
                          <a:r>
                            <a:rPr lang="en-US" sz="280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Negative Binomial</a:t>
                          </a:r>
                          <a:endParaRPr lang="en-US" sz="280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918768">
                    <a:tc>
                      <a:txBody>
                        <a:bodyPr/>
                        <a:lstStyle/>
                        <a:p>
                          <a:pPr marL="0" marR="0" indent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011680" algn="l"/>
                              <a:tab pos="685800" algn="l"/>
                            </a:tabLst>
                          </a:pPr>
                          <a:r>
                            <a:rPr lang="en-US" sz="280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Question</a:t>
                          </a:r>
                          <a:endParaRPr lang="en-US" sz="2800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011680" algn="l"/>
                              <a:tab pos="685800" algn="l"/>
                            </a:tabLst>
                          </a:pPr>
                          <a:r>
                            <a:rPr lang="en-US" sz="28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What is the </a:t>
                          </a:r>
                          <a:r>
                            <a:rPr lang="en-US" sz="280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prob. </a:t>
                          </a:r>
                          <a:r>
                            <a:rPr lang="en-US" sz="28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that that you will roll 9 “1’s in the first 40 rolls?</a:t>
                          </a:r>
                          <a:endParaRPr lang="en-US" sz="2800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011680" algn="l"/>
                              <a:tab pos="685800" algn="l"/>
                            </a:tabLst>
                          </a:pPr>
                          <a:r>
                            <a:rPr lang="en-US" sz="28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What is the probability that 40</a:t>
                          </a:r>
                          <a:r>
                            <a:rPr lang="en-US" sz="2800" baseline="300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th</a:t>
                          </a:r>
                          <a:r>
                            <a:rPr lang="en-US" sz="28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roll will be the 9</a:t>
                          </a:r>
                          <a:r>
                            <a:rPr lang="en-US" sz="2800" baseline="300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th</a:t>
                          </a:r>
                          <a:r>
                            <a:rPr lang="en-US" sz="28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‘1’?</a:t>
                          </a:r>
                          <a:endParaRPr lang="en-US" sz="2800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459384">
                    <a:tc>
                      <a:txBody>
                        <a:bodyPr/>
                        <a:lstStyle/>
                        <a:p>
                          <a:pPr marL="0" marR="0" indent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011680" algn="l"/>
                              <a:tab pos="685800" algn="l"/>
                            </a:tabLst>
                          </a:pPr>
                          <a:r>
                            <a:rPr lang="en-US" sz="280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Distribution</a:t>
                          </a:r>
                          <a:endParaRPr lang="en-US" sz="2800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011680" algn="l"/>
                              <a:tab pos="685800" algn="l"/>
                            </a:tabLst>
                          </a:pPr>
                          <a:r>
                            <a:rPr lang="en-US" sz="28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 ~ </a:t>
                          </a:r>
                          <a:r>
                            <a:rPr lang="en-US" sz="280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Binomial </a:t>
                          </a:r>
                        </a:p>
                        <a:p>
                          <a:pPr marL="0" marR="0" indent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011680" algn="l"/>
                              <a:tab pos="685800" algn="l"/>
                            </a:tabLst>
                          </a:pPr>
                          <a:r>
                            <a:rPr lang="en-US" sz="280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</a:t>
                          </a:r>
                          <a:r>
                            <a:rPr lang="en-US" sz="28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 = 40, p = 0.05)</a:t>
                          </a:r>
                          <a:endParaRPr lang="en-US" sz="2800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011680" algn="l"/>
                              <a:tab pos="685800" algn="l"/>
                            </a:tabLst>
                          </a:pPr>
                          <a:r>
                            <a:rPr lang="en-US" sz="28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 ~ </a:t>
                          </a:r>
                          <a:r>
                            <a:rPr lang="en-US" sz="2800" dirty="0" err="1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NegBinomial</a:t>
                          </a:r>
                          <a:r>
                            <a:rPr lang="en-US" sz="28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endParaRPr lang="en-US" sz="2800" dirty="0" smtClean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 indent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011680" algn="l"/>
                              <a:tab pos="685800" algn="l"/>
                            </a:tabLst>
                          </a:pPr>
                          <a:r>
                            <a:rPr lang="en-US" sz="280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</a:t>
                          </a:r>
                          <a:r>
                            <a:rPr lang="en-US" sz="28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 = 9, p = 0.05)</a:t>
                          </a:r>
                          <a:endParaRPr lang="en-US" sz="2800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459384">
                    <a:tc>
                      <a:txBody>
                        <a:bodyPr/>
                        <a:lstStyle/>
                        <a:p>
                          <a:pPr marL="0" marR="0" indent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011680" algn="l"/>
                              <a:tab pos="685800" algn="l"/>
                            </a:tabLst>
                          </a:pPr>
                          <a:r>
                            <a:rPr lang="en-US" sz="280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Meaning of X</a:t>
                          </a:r>
                          <a:endParaRPr lang="en-US" sz="280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011680" algn="l"/>
                              <a:tab pos="685800" algn="l"/>
                            </a:tabLst>
                          </a:pPr>
                          <a:r>
                            <a:rPr lang="en-US" sz="28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 = # of </a:t>
                          </a:r>
                          <a:r>
                            <a:rPr lang="en-US" sz="280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successes = 9</a:t>
                          </a:r>
                          <a:endParaRPr lang="en-US" sz="2800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011680" algn="l"/>
                              <a:tab pos="685800" algn="l"/>
                            </a:tabLst>
                          </a:pPr>
                          <a:r>
                            <a:rPr lang="en-US" sz="28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 = # of rolls until the 9</a:t>
                          </a:r>
                          <a:r>
                            <a:rPr lang="en-US" sz="2800" baseline="300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th</a:t>
                          </a:r>
                          <a:r>
                            <a:rPr lang="en-US" sz="28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‘1’</a:t>
                          </a:r>
                          <a:endParaRPr lang="en-US" sz="2800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589279">
                    <a:tc>
                      <a:txBody>
                        <a:bodyPr/>
                        <a:lstStyle/>
                        <a:p>
                          <a:pPr marL="0" marR="0" indent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011680" algn="l"/>
                              <a:tab pos="685800" algn="l"/>
                            </a:tabLst>
                          </a:pPr>
                          <a:r>
                            <a:rPr lang="en-US" sz="2800" dirty="0" err="1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Probabiltiy</a:t>
                          </a:r>
                          <a:endParaRPr lang="en-US" sz="2800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011680" algn="l"/>
                              <a:tab pos="68580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i="1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𝑃</m:t>
                                </m:r>
                                <m:d>
                                  <m:dPr>
                                    <m:ctrlPr>
                                      <a:rPr lang="en-US" sz="28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8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𝑋</m:t>
                                    </m:r>
                                    <m:r>
                                      <a:rPr lang="en-US" sz="28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=9</m:t>
                                    </m:r>
                                  </m:e>
                                </m:d>
                                <m:r>
                                  <a:rPr lang="en-US" sz="28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d>
                                  <m:dPr>
                                    <m:ctrlPr>
                                      <a:rPr lang="en-US" sz="28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type m:val="noBar"/>
                                        <m:ctrlPr>
                                          <a:rPr lang="en-US" sz="28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8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40</m:t>
                                        </m:r>
                                      </m:num>
                                      <m:den>
                                        <m:r>
                                          <a:rPr lang="en-US" sz="28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9</m:t>
                                        </m:r>
                                      </m:den>
                                    </m:f>
                                  </m:e>
                                </m:d>
                                <m:sSup>
                                  <m:sSupPr>
                                    <m:ctrlPr>
                                      <a:rPr lang="en-US" sz="28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8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0.05</m:t>
                                    </m:r>
                                  </m:e>
                                  <m:sup>
                                    <m:r>
                                      <a:rPr lang="en-US" sz="28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9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US" sz="28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8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0.95</m:t>
                                    </m:r>
                                  </m:e>
                                  <m:sup>
                                    <m:r>
                                      <a:rPr lang="en-US" sz="28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31</m:t>
                                    </m:r>
                                  </m:sup>
                                </m:sSup>
                                <m:r>
                                  <a:rPr lang="en-US" sz="28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=1.09</m:t>
                                </m:r>
                                <m:r>
                                  <a:rPr lang="en-US" sz="2800" i="1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US" sz="2800" i="1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800" b="0" i="1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US" sz="2800" b="0" i="1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−4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2800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011680" algn="l"/>
                              <a:tab pos="68580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i="1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𝑃</m:t>
                                </m:r>
                                <m:d>
                                  <m:dPr>
                                    <m:ctrlPr>
                                      <a:rPr lang="en-US" sz="28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8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𝑋</m:t>
                                    </m:r>
                                    <m:r>
                                      <a:rPr lang="en-US" sz="28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=40</m:t>
                                    </m:r>
                                  </m:e>
                                </m:d>
                                <m:r>
                                  <a:rPr lang="en-US" sz="28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d>
                                  <m:dPr>
                                    <m:ctrlPr>
                                      <a:rPr lang="en-US" sz="28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type m:val="noBar"/>
                                        <m:ctrlPr>
                                          <a:rPr lang="en-US" sz="28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8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39</m:t>
                                        </m:r>
                                      </m:num>
                                      <m:den>
                                        <m:r>
                                          <a:rPr lang="en-US" sz="28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8</m:t>
                                        </m:r>
                                      </m:den>
                                    </m:f>
                                  </m:e>
                                </m:d>
                                <m:sSup>
                                  <m:sSupPr>
                                    <m:ctrlPr>
                                      <a:rPr lang="en-US" sz="28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8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0.05</m:t>
                                    </m:r>
                                  </m:e>
                                  <m:sup>
                                    <m:r>
                                      <a:rPr lang="en-US" sz="28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9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US" sz="28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8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0.95</m:t>
                                    </m:r>
                                  </m:e>
                                  <m:sup>
                                    <m:r>
                                      <a:rPr lang="en-US" sz="28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31</m:t>
                                    </m:r>
                                  </m:sup>
                                </m:sSup>
                                <m:r>
                                  <a:rPr lang="en-US" sz="28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=2.45</m:t>
                                </m:r>
                                <m:r>
                                  <a:rPr lang="en-US" sz="2800" i="1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US" sz="2800" i="1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800" b="0" i="1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US" sz="2800" b="0" i="1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−5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2800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Content Placeholder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xmlns="" xmlns:a14="http://schemas.microsoft.com/office/drawing/2010/main" val="3702057100"/>
                  </p:ext>
                </p:extLst>
              </p:nvPr>
            </p:nvGraphicFramePr>
            <p:xfrm>
              <a:off x="152400" y="1168400"/>
              <a:ext cx="8763000" cy="5680354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057400"/>
                    <a:gridCol w="3048000"/>
                    <a:gridCol w="3657600"/>
                  </a:tblGrid>
                  <a:tr h="459384">
                    <a:tc>
                      <a:txBody>
                        <a:bodyPr/>
                        <a:lstStyle/>
                        <a:p>
                          <a:pPr marL="0" marR="0" indent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011680" algn="l"/>
                              <a:tab pos="685800" algn="l"/>
                            </a:tabLst>
                          </a:pPr>
                          <a:r>
                            <a:rPr lang="en-US" sz="28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2800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011680" algn="l"/>
                              <a:tab pos="685800" algn="l"/>
                            </a:tabLst>
                          </a:pPr>
                          <a:r>
                            <a:rPr lang="en-US" sz="28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Binomial</a:t>
                          </a:r>
                          <a:endParaRPr lang="en-US" sz="2800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011680" algn="l"/>
                              <a:tab pos="685800" algn="l"/>
                            </a:tabLst>
                          </a:pPr>
                          <a:r>
                            <a:rPr lang="en-US" sz="280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Negative Binomial</a:t>
                          </a:r>
                          <a:endParaRPr lang="en-US" sz="280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706880">
                    <a:tc>
                      <a:txBody>
                        <a:bodyPr/>
                        <a:lstStyle/>
                        <a:p>
                          <a:pPr marL="0" marR="0" indent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011680" algn="l"/>
                              <a:tab pos="685800" algn="l"/>
                            </a:tabLst>
                          </a:pPr>
                          <a:r>
                            <a:rPr lang="en-US" sz="280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Question</a:t>
                          </a:r>
                          <a:endParaRPr lang="en-US" sz="2800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011680" algn="l"/>
                              <a:tab pos="685800" algn="l"/>
                            </a:tabLst>
                          </a:pPr>
                          <a:r>
                            <a:rPr lang="en-US" sz="28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What is the </a:t>
                          </a:r>
                          <a:r>
                            <a:rPr lang="en-US" sz="280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prob. </a:t>
                          </a:r>
                          <a:r>
                            <a:rPr lang="en-US" sz="28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that that you will roll 9 “1’s in the first 40 rolls?</a:t>
                          </a:r>
                          <a:endParaRPr lang="en-US" sz="2800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011680" algn="l"/>
                              <a:tab pos="685800" algn="l"/>
                            </a:tabLst>
                          </a:pPr>
                          <a:r>
                            <a:rPr lang="en-US" sz="28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What is the probability that 40</a:t>
                          </a:r>
                          <a:r>
                            <a:rPr lang="en-US" sz="2800" baseline="300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th</a:t>
                          </a:r>
                          <a:r>
                            <a:rPr lang="en-US" sz="28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roll will be the 9</a:t>
                          </a:r>
                          <a:r>
                            <a:rPr lang="en-US" sz="2800" baseline="300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th</a:t>
                          </a:r>
                          <a:r>
                            <a:rPr lang="en-US" sz="28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‘1’?</a:t>
                          </a:r>
                          <a:endParaRPr lang="en-US" sz="2800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853440">
                    <a:tc>
                      <a:txBody>
                        <a:bodyPr/>
                        <a:lstStyle/>
                        <a:p>
                          <a:pPr marL="0" marR="0" indent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011680" algn="l"/>
                              <a:tab pos="685800" algn="l"/>
                            </a:tabLst>
                          </a:pPr>
                          <a:r>
                            <a:rPr lang="en-US" sz="280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Distribution</a:t>
                          </a:r>
                          <a:endParaRPr lang="en-US" sz="2800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011680" algn="l"/>
                              <a:tab pos="685800" algn="l"/>
                            </a:tabLst>
                          </a:pPr>
                          <a:r>
                            <a:rPr lang="en-US" sz="28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 ~ </a:t>
                          </a:r>
                          <a:r>
                            <a:rPr lang="en-US" sz="280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Binomial </a:t>
                          </a:r>
                        </a:p>
                        <a:p>
                          <a:pPr marL="0" marR="0" indent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011680" algn="l"/>
                              <a:tab pos="685800" algn="l"/>
                            </a:tabLst>
                          </a:pPr>
                          <a:r>
                            <a:rPr lang="en-US" sz="280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</a:t>
                          </a:r>
                          <a:r>
                            <a:rPr lang="en-US" sz="28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 = 40, p = 0.05)</a:t>
                          </a:r>
                          <a:endParaRPr lang="en-US" sz="2800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011680" algn="l"/>
                              <a:tab pos="685800" algn="l"/>
                            </a:tabLst>
                          </a:pPr>
                          <a:r>
                            <a:rPr lang="en-US" sz="28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 ~ </a:t>
                          </a:r>
                          <a:r>
                            <a:rPr lang="en-US" sz="2800" dirty="0" err="1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NegBinomial</a:t>
                          </a:r>
                          <a:r>
                            <a:rPr lang="en-US" sz="28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endParaRPr lang="en-US" sz="2800" dirty="0" smtClean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0" marR="0" indent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011680" algn="l"/>
                              <a:tab pos="685800" algn="l"/>
                            </a:tabLst>
                          </a:pPr>
                          <a:r>
                            <a:rPr lang="en-US" sz="280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</a:t>
                          </a:r>
                          <a:r>
                            <a:rPr lang="en-US" sz="28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 = 9, p = 0.05)</a:t>
                          </a:r>
                          <a:endParaRPr lang="en-US" sz="2800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853440">
                    <a:tc>
                      <a:txBody>
                        <a:bodyPr/>
                        <a:lstStyle/>
                        <a:p>
                          <a:pPr marL="0" marR="0" indent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011680" algn="l"/>
                              <a:tab pos="685800" algn="l"/>
                            </a:tabLst>
                          </a:pPr>
                          <a:r>
                            <a:rPr lang="en-US" sz="280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Meaning of X</a:t>
                          </a:r>
                          <a:endParaRPr lang="en-US" sz="280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011680" algn="l"/>
                              <a:tab pos="685800" algn="l"/>
                            </a:tabLst>
                          </a:pPr>
                          <a:r>
                            <a:rPr lang="en-US" sz="28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 = # of </a:t>
                          </a:r>
                          <a:r>
                            <a:rPr lang="en-US" sz="2800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successes = 9</a:t>
                          </a:r>
                          <a:endParaRPr lang="en-US" sz="2800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011680" algn="l"/>
                              <a:tab pos="685800" algn="l"/>
                            </a:tabLst>
                          </a:pPr>
                          <a:r>
                            <a:rPr lang="en-US" sz="28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 = # of rolls until the 9</a:t>
                          </a:r>
                          <a:r>
                            <a:rPr lang="en-US" sz="2800" baseline="300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th</a:t>
                          </a:r>
                          <a:r>
                            <a:rPr lang="en-US" sz="280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‘1’</a:t>
                          </a:r>
                          <a:endParaRPr lang="en-US" sz="2800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807210">
                    <a:tc>
                      <a:txBody>
                        <a:bodyPr/>
                        <a:lstStyle/>
                        <a:p>
                          <a:pPr marL="0" marR="0" indent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2011680" algn="l"/>
                              <a:tab pos="685800" algn="l"/>
                            </a:tabLst>
                          </a:pPr>
                          <a:r>
                            <a:rPr lang="en-US" sz="2800" dirty="0" err="1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Probabiltiy</a:t>
                          </a:r>
                          <a:endParaRPr lang="en-US" sz="2800" dirty="0">
                            <a:effectLst/>
                            <a:latin typeface="+mn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68000" t="-219529" r="-120400" b="-202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140000" t="-219529" r="-333" b="-202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322153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Chapter 20: Discrete Uniform Random Variables</a:t>
            </a:r>
            <a:endParaRPr lang="en-US" dirty="0"/>
          </a:p>
        </p:txBody>
      </p:sp>
      <p:pic>
        <p:nvPicPr>
          <p:cNvPr id="11265" name="Picture 1" descr="http://www.milefoot.com/math/stat/images/polydice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79827"/>
            <a:ext cx="7162800" cy="3293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14883" y="5476732"/>
            <a:ext cx="5761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http://www.milefoot.com/math/stat/pdfd-uniformdisc.htm</a:t>
            </a:r>
          </a:p>
        </p:txBody>
      </p:sp>
    </p:spTree>
    <p:extLst>
      <p:ext uri="{BB962C8B-B14F-4D97-AF65-F5344CB8AC3E}">
        <p14:creationId xmlns:p14="http://schemas.microsoft.com/office/powerpoint/2010/main" val="2445601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096" y="0"/>
            <a:ext cx="8991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Discrete Uniform distribution: Summary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90600"/>
                <a:ext cx="8229600" cy="58674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Things to look for: equally likelihood situation</a:t>
                </a:r>
              </a:p>
              <a:p>
                <a:pPr marL="0" indent="0">
                  <a:buNone/>
                </a:pPr>
                <a:r>
                  <a:rPr lang="en-US" dirty="0" smtClean="0"/>
                  <a:t>Variable: X = the choice of the outcome</a:t>
                </a:r>
              </a:p>
              <a:p>
                <a:pPr marL="0" indent="0">
                  <a:buNone/>
                </a:pPr>
                <a:r>
                  <a:rPr lang="en-US" dirty="0" smtClean="0"/>
                  <a:t>Parameters: 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N = total number of possible outcomes</a:t>
                </a:r>
              </a:p>
              <a:p>
                <a:pPr marL="0" indent="0">
                  <a:buNone/>
                </a:pPr>
                <a:r>
                  <a:rPr lang="en-US" dirty="0" smtClean="0"/>
                  <a:t>Mass: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/>
                          </a:rPr>
                          <m:t>𝑋</m:t>
                        </m:r>
                        <m:r>
                          <a:rPr lang="en-US" i="1" dirty="0" smtClean="0">
                            <a:latin typeface="Cambria Math"/>
                          </a:rPr>
                          <m:t> = </m:t>
                        </m:r>
                        <m:r>
                          <a:rPr lang="en-US" i="1" dirty="0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i="1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=1, 2, …,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/>
                          <a:ea typeface="Cambria Math"/>
                        </a:rPr>
                        <m:t>𝔼</m:t>
                      </m:r>
                      <m:d>
                        <m:dPr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/>
                            </a:rPr>
                            <m:t>𝑋</m:t>
                          </m:r>
                        </m:e>
                      </m:d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/>
                            </a:rPr>
                            <m:t>𝑁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/>
                            </a:rPr>
                            <m:t>+1</m:t>
                          </m:r>
                        </m:num>
                        <m:den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𝑉𝑎𝑟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90600"/>
                <a:ext cx="8229600" cy="5867400"/>
              </a:xfrm>
              <a:blipFill rotWithShape="0">
                <a:blip r:embed="rId2"/>
                <a:stretch>
                  <a:fillRect l="-1852" t="-13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007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Example: Discrete Uniform (class)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912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None/>
            </a:pPr>
            <a:r>
              <a:rPr lang="en-US" dirty="0" smtClean="0"/>
              <a:t>A charitable organization is conducting a raffle in which the grand prize is a new car. Five thousand tickets, numbered 0001, 0002, …, 5000 are sold at $10 each. At the grand-prize drawing, one ticket stub will be selected at random from the 5000 ticket stubs</a:t>
            </a:r>
          </a:p>
          <a:p>
            <a:pPr marL="514350" indent="-514350">
              <a:buNone/>
            </a:pPr>
            <a:r>
              <a:rPr lang="en-US" dirty="0" smtClean="0"/>
              <a:t>a) Why is this a Discrete Uniform distribution, and what is the parameter?</a:t>
            </a:r>
          </a:p>
          <a:p>
            <a:pPr marL="514350" indent="-514350">
              <a:buNone/>
            </a:pPr>
            <a:r>
              <a:rPr lang="en-US" dirty="0"/>
              <a:t>b</a:t>
            </a:r>
            <a:r>
              <a:rPr lang="en-US" dirty="0" smtClean="0"/>
              <a:t>) Explain in words what X is terms of the story? What values can it take on?</a:t>
            </a:r>
          </a:p>
          <a:p>
            <a:pPr marL="571500" indent="-571500">
              <a:buNone/>
            </a:pPr>
            <a:r>
              <a:rPr lang="en-US" dirty="0" smtClean="0"/>
              <a:t>c) Suppose that you hold tickets numbered 1003 – 1025. What is the probability that you win the grand prize?</a:t>
            </a:r>
          </a:p>
          <a:p>
            <a:pPr marL="571500" indent="-571500">
              <a:buNone/>
            </a:pPr>
            <a:r>
              <a:rPr lang="en-US" dirty="0" smtClean="0"/>
              <a:t>Calculate the following even though they don’t really mean anything.</a:t>
            </a:r>
          </a:p>
          <a:p>
            <a:pPr marL="571500" indent="-571500">
              <a:buNone/>
            </a:pPr>
            <a:r>
              <a:rPr lang="en-US" dirty="0" smtClean="0"/>
              <a:t>d) What is the expected value of the winning number?</a:t>
            </a:r>
          </a:p>
          <a:p>
            <a:pPr marL="571500" indent="-571500">
              <a:buNone/>
            </a:pPr>
            <a:r>
              <a:rPr lang="en-US" dirty="0" smtClean="0"/>
              <a:t>e) What is the standard deviation?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4823</TotalTime>
  <Words>418</Words>
  <Application>Microsoft Office PowerPoint</Application>
  <PresentationFormat>On-screen Show (4:3)</PresentationFormat>
  <Paragraphs>62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 Math</vt:lpstr>
      <vt:lpstr>Times New Roman</vt:lpstr>
      <vt:lpstr>Office Theme</vt:lpstr>
      <vt:lpstr>Part 2: Named Discrete Random Variables</vt:lpstr>
      <vt:lpstr>Chapter 17: Negative Binomial Random Variables</vt:lpstr>
      <vt:lpstr>Negative Binomial distribution: Summary</vt:lpstr>
      <vt:lpstr>Example: Negative Binomial r.v.</vt:lpstr>
      <vt:lpstr>Comparison: Binomial vs. Negative Binomial</vt:lpstr>
      <vt:lpstr>Chapter 20: Discrete Uniform Random Variables</vt:lpstr>
      <vt:lpstr>Discrete Uniform distribution: Summary</vt:lpstr>
      <vt:lpstr>Example: Discrete Uniform (class)</vt:lpstr>
    </vt:vector>
  </TitlesOfParts>
  <Company>Purdue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 1.1 De Moargan’s Laws</dc:title>
  <dc:creator>lfindsen</dc:creator>
  <cp:lastModifiedBy>Leonore Anne Findsen</cp:lastModifiedBy>
  <cp:revision>425</cp:revision>
  <dcterms:created xsi:type="dcterms:W3CDTF">2010-01-11T21:36:57Z</dcterms:created>
  <dcterms:modified xsi:type="dcterms:W3CDTF">2016-02-25T13:46:00Z</dcterms:modified>
</cp:coreProperties>
</file>