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7" r:id="rId2"/>
    <p:sldId id="342" r:id="rId3"/>
    <p:sldId id="361" r:id="rId4"/>
    <p:sldId id="346" r:id="rId5"/>
    <p:sldId id="344" r:id="rId6"/>
    <p:sldId id="362" r:id="rId7"/>
    <p:sldId id="34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4" autoAdjust="0"/>
  </p:normalViewPr>
  <p:slideViewPr>
    <p:cSldViewPr>
      <p:cViewPr varScale="1">
        <p:scale>
          <a:sx n="81" d="100"/>
          <a:sy n="81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90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HOME.ITAP.PURDUE.EDU\MYHOME\lfindsen\My%20Documents\Stat%20311\Figures%20for%20class%20no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p=0.05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Geometric!$A$2</c:f>
              <c:strCache>
                <c:ptCount val="1"/>
                <c:pt idx="0">
                  <c:v>0.05</c:v>
                </c:pt>
              </c:strCache>
            </c:strRef>
          </c:tx>
          <c:spPr>
            <a:ln w="25400">
              <a:noFill/>
            </a:ln>
          </c:spPr>
          <c:marker>
            <c:symbol val="circle"/>
            <c:size val="5"/>
          </c:marker>
          <c:xVal>
            <c:numRef>
              <c:f>Geometric!$B$1:$CX$1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xVal>
          <c:yVal>
            <c:numRef>
              <c:f>Geometric!$B$2:$CX$2</c:f>
              <c:numCache>
                <c:formatCode>General</c:formatCode>
                <c:ptCount val="101"/>
                <c:pt idx="0">
                  <c:v>0.05</c:v>
                </c:pt>
                <c:pt idx="1">
                  <c:v>4.7500000000000007E-2</c:v>
                </c:pt>
                <c:pt idx="2">
                  <c:v>4.5124999999999998E-2</c:v>
                </c:pt>
                <c:pt idx="3">
                  <c:v>4.2868749999999997E-2</c:v>
                </c:pt>
                <c:pt idx="4">
                  <c:v>4.0725312499999979E-2</c:v>
                </c:pt>
                <c:pt idx="5">
                  <c:v>3.8689046875000001E-2</c:v>
                </c:pt>
                <c:pt idx="6">
                  <c:v>3.675459453124999E-2</c:v>
                </c:pt>
                <c:pt idx="7">
                  <c:v>3.4916864804687482E-2</c:v>
                </c:pt>
                <c:pt idx="8">
                  <c:v>3.3171021564453118E-2</c:v>
                </c:pt>
                <c:pt idx="9">
                  <c:v>3.1512470486230452E-2</c:v>
                </c:pt>
                <c:pt idx="10">
                  <c:v>2.9936846961918933E-2</c:v>
                </c:pt>
                <c:pt idx="11">
                  <c:v>2.8440004613822987E-2</c:v>
                </c:pt>
                <c:pt idx="12">
                  <c:v>2.7018004383131834E-2</c:v>
                </c:pt>
                <c:pt idx="13">
                  <c:v>2.5667104163975243E-2</c:v>
                </c:pt>
                <c:pt idx="14">
                  <c:v>2.4383748955776479E-2</c:v>
                </c:pt>
                <c:pt idx="15">
                  <c:v>2.3164561507987642E-2</c:v>
                </c:pt>
                <c:pt idx="16">
                  <c:v>2.2006333432588274E-2</c:v>
                </c:pt>
                <c:pt idx="17">
                  <c:v>2.0906016760958851E-2</c:v>
                </c:pt>
                <c:pt idx="18">
                  <c:v>1.9860715922910915E-2</c:v>
                </c:pt>
                <c:pt idx="19">
                  <c:v>1.886768012676537E-2</c:v>
                </c:pt>
                <c:pt idx="20">
                  <c:v>1.7924296120427098E-2</c:v>
                </c:pt>
                <c:pt idx="21">
                  <c:v>1.7028081314405741E-2</c:v>
                </c:pt>
                <c:pt idx="22">
                  <c:v>1.6176677248685462E-2</c:v>
                </c:pt>
                <c:pt idx="23">
                  <c:v>1.5367843386251181E-2</c:v>
                </c:pt>
                <c:pt idx="24">
                  <c:v>1.4599451216938623E-2</c:v>
                </c:pt>
                <c:pt idx="25">
                  <c:v>1.3869478656091691E-2</c:v>
                </c:pt>
                <c:pt idx="26">
                  <c:v>1.3176004723287105E-2</c:v>
                </c:pt>
                <c:pt idx="27">
                  <c:v>1.2517204487122745E-2</c:v>
                </c:pt>
                <c:pt idx="28">
                  <c:v>1.189134426276661E-2</c:v>
                </c:pt>
                <c:pt idx="29">
                  <c:v>1.1296777049628283E-2</c:v>
                </c:pt>
                <c:pt idx="30">
                  <c:v>1.0731938197146861E-2</c:v>
                </c:pt>
                <c:pt idx="31">
                  <c:v>1.019534128728952E-2</c:v>
                </c:pt>
                <c:pt idx="32">
                  <c:v>9.6855742229250471E-3</c:v>
                </c:pt>
                <c:pt idx="33">
                  <c:v>9.2012955117787894E-3</c:v>
                </c:pt>
                <c:pt idx="34">
                  <c:v>8.7412307361898495E-3</c:v>
                </c:pt>
                <c:pt idx="35">
                  <c:v>8.3041691993803578E-3</c:v>
                </c:pt>
                <c:pt idx="36">
                  <c:v>7.8889607394113399E-3</c:v>
                </c:pt>
                <c:pt idx="37">
                  <c:v>7.4945127024407723E-3</c:v>
                </c:pt>
                <c:pt idx="38">
                  <c:v>7.119787067318732E-3</c:v>
                </c:pt>
                <c:pt idx="39">
                  <c:v>6.7637977139527973E-3</c:v>
                </c:pt>
                <c:pt idx="40">
                  <c:v>6.4256078282551544E-3</c:v>
                </c:pt>
                <c:pt idx="41">
                  <c:v>6.104327436842397E-3</c:v>
                </c:pt>
                <c:pt idx="42">
                  <c:v>5.7991110650002769E-3</c:v>
                </c:pt>
                <c:pt idx="43">
                  <c:v>5.5091555117502628E-3</c:v>
                </c:pt>
                <c:pt idx="44">
                  <c:v>5.2336977361627504E-3</c:v>
                </c:pt>
                <c:pt idx="45">
                  <c:v>4.9720128493546114E-3</c:v>
                </c:pt>
                <c:pt idx="46">
                  <c:v>4.7234122068868798E-3</c:v>
                </c:pt>
                <c:pt idx="47">
                  <c:v>4.487241596542537E-3</c:v>
                </c:pt>
                <c:pt idx="48">
                  <c:v>4.2628795167154072E-3</c:v>
                </c:pt>
                <c:pt idx="49">
                  <c:v>4.0497355408796384E-3</c:v>
                </c:pt>
                <c:pt idx="50">
                  <c:v>3.8472487638356559E-3</c:v>
                </c:pt>
                <c:pt idx="51">
                  <c:v>3.654886325643873E-3</c:v>
                </c:pt>
                <c:pt idx="52">
                  <c:v>3.4721420093616786E-3</c:v>
                </c:pt>
                <c:pt idx="53">
                  <c:v>3.2985349088935955E-3</c:v>
                </c:pt>
                <c:pt idx="54">
                  <c:v>3.1336081634489145E-3</c:v>
                </c:pt>
                <c:pt idx="55">
                  <c:v>2.9769277552764697E-3</c:v>
                </c:pt>
                <c:pt idx="56">
                  <c:v>2.8280813675126463E-3</c:v>
                </c:pt>
                <c:pt idx="57">
                  <c:v>2.6866772991370139E-3</c:v>
                </c:pt>
                <c:pt idx="58">
                  <c:v>2.5523434341801618E-3</c:v>
                </c:pt>
                <c:pt idx="59">
                  <c:v>2.4247262624711554E-3</c:v>
                </c:pt>
                <c:pt idx="60">
                  <c:v>2.3034899493475972E-3</c:v>
                </c:pt>
                <c:pt idx="61">
                  <c:v>2.1883154518802174E-3</c:v>
                </c:pt>
                <c:pt idx="62">
                  <c:v>2.0788996792862058E-3</c:v>
                </c:pt>
                <c:pt idx="63">
                  <c:v>1.9749546953218957E-3</c:v>
                </c:pt>
                <c:pt idx="64">
                  <c:v>1.8762069605558008E-3</c:v>
                </c:pt>
                <c:pt idx="65">
                  <c:v>1.7823966125280102E-3</c:v>
                </c:pt>
                <c:pt idx="66">
                  <c:v>1.6932767819016099E-3</c:v>
                </c:pt>
                <c:pt idx="67">
                  <c:v>1.6086129428065296E-3</c:v>
                </c:pt>
                <c:pt idx="68">
                  <c:v>1.5281822956662026E-3</c:v>
                </c:pt>
                <c:pt idx="69">
                  <c:v>1.4517731808828922E-3</c:v>
                </c:pt>
                <c:pt idx="70">
                  <c:v>1.3791845218387481E-3</c:v>
                </c:pt>
                <c:pt idx="71">
                  <c:v>1.3102252957468102E-3</c:v>
                </c:pt>
                <c:pt idx="72">
                  <c:v>1.2447140309594694E-3</c:v>
                </c:pt>
                <c:pt idx="73">
                  <c:v>1.1824783294114964E-3</c:v>
                </c:pt>
                <c:pt idx="74">
                  <c:v>1.1233544129409211E-3</c:v>
                </c:pt>
                <c:pt idx="75">
                  <c:v>1.0671866922938749E-3</c:v>
                </c:pt>
                <c:pt idx="76">
                  <c:v>1.0138273576791807E-3</c:v>
                </c:pt>
                <c:pt idx="77">
                  <c:v>9.6313598979522208E-4</c:v>
                </c:pt>
                <c:pt idx="78">
                  <c:v>9.1497919030546096E-4</c:v>
                </c:pt>
                <c:pt idx="79">
                  <c:v>8.6923023079018777E-4</c:v>
                </c:pt>
                <c:pt idx="80">
                  <c:v>8.257687192506786E-4</c:v>
                </c:pt>
                <c:pt idx="81">
                  <c:v>7.8448028328814451E-4</c:v>
                </c:pt>
                <c:pt idx="82">
                  <c:v>7.4525626912373731E-4</c:v>
                </c:pt>
                <c:pt idx="83">
                  <c:v>7.0799345566755021E-4</c:v>
                </c:pt>
                <c:pt idx="84">
                  <c:v>6.7259378288417272E-4</c:v>
                </c:pt>
                <c:pt idx="85">
                  <c:v>6.3896409373996414E-4</c:v>
                </c:pt>
                <c:pt idx="86">
                  <c:v>6.0701588905296593E-4</c:v>
                </c:pt>
                <c:pt idx="87">
                  <c:v>5.7666509460031767E-4</c:v>
                </c:pt>
                <c:pt idx="88">
                  <c:v>5.4783183987030181E-4</c:v>
                </c:pt>
                <c:pt idx="89">
                  <c:v>5.2044024787678664E-4</c:v>
                </c:pt>
                <c:pt idx="90">
                  <c:v>4.9441823548294721E-4</c:v>
                </c:pt>
                <c:pt idx="91">
                  <c:v>4.6969732370879971E-4</c:v>
                </c:pt>
                <c:pt idx="92">
                  <c:v>4.4621245752335978E-4</c:v>
                </c:pt>
                <c:pt idx="93">
                  <c:v>4.2390183464719188E-4</c:v>
                </c:pt>
                <c:pt idx="94">
                  <c:v>4.0270674291483226E-4</c:v>
                </c:pt>
                <c:pt idx="95">
                  <c:v>3.825714057690907E-4</c:v>
                </c:pt>
                <c:pt idx="96">
                  <c:v>3.6344283548063607E-4</c:v>
                </c:pt>
                <c:pt idx="97">
                  <c:v>3.4527069370660426E-4</c:v>
                </c:pt>
                <c:pt idx="98">
                  <c:v>3.2800715902127407E-4</c:v>
                </c:pt>
                <c:pt idx="99">
                  <c:v>3.116068010702103E-4</c:v>
                </c:pt>
                <c:pt idx="100">
                  <c:v>2.9602646101669982E-4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0068768"/>
        <c:axId val="200069328"/>
      </c:scatterChart>
      <c:valAx>
        <c:axId val="200068768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x</a:t>
                </a:r>
              </a:p>
            </c:rich>
          </c:tx>
          <c:layout>
            <c:manualLayout>
              <c:xMode val="edge"/>
              <c:yMode val="edge"/>
              <c:x val="0.88770448775870214"/>
              <c:y val="0.927463471898069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aseline="0"/>
            </a:pPr>
            <a:endParaRPr lang="en-US"/>
          </a:p>
        </c:txPr>
        <c:crossAx val="200069328"/>
        <c:crosses val="autoZero"/>
        <c:crossBetween val="midCat"/>
        <c:majorUnit val="20"/>
        <c:minorUnit val="10"/>
      </c:valAx>
      <c:valAx>
        <c:axId val="2000693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000"/>
                </a:pPr>
                <a:r>
                  <a:rPr lang="en-US" sz="2000"/>
                  <a:t>p</a:t>
                </a:r>
                <a:r>
                  <a:rPr lang="en-US" sz="2000" baseline="-25000"/>
                  <a:t>x</a:t>
                </a:r>
                <a:r>
                  <a:rPr lang="en-US" sz="2000" baseline="0"/>
                  <a:t>(x)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2.1163966074488626E-2"/>
              <c:y val="1.0544550352258679E-2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2400" baseline="0"/>
            </a:pPr>
            <a:endParaRPr lang="en-US"/>
          </a:p>
        </c:txPr>
        <c:crossAx val="20006876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5951224846894103E-2"/>
          <c:y val="5.0925925925925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800730459691188"/>
          <c:y val="6.6122919874599353E-2"/>
          <c:w val="0.74460538868958714"/>
          <c:h val="0.75981389514675113"/>
        </c:manualLayout>
      </c:layout>
      <c:scatterChart>
        <c:scatterStyle val="lineMarker"/>
        <c:varyColors val="0"/>
        <c:ser>
          <c:idx val="0"/>
          <c:order val="0"/>
          <c:tx>
            <c:v>CDF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Geometric!$A$1:$CX$1</c:f>
              <c:numCache>
                <c:formatCode>General</c:formatCode>
                <c:ptCount val="102"/>
                <c:pt idx="0">
                  <c:v>-1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</c:v>
                </c:pt>
                <c:pt idx="92">
                  <c:v>91</c:v>
                </c:pt>
                <c:pt idx="93">
                  <c:v>92</c:v>
                </c:pt>
                <c:pt idx="94">
                  <c:v>93</c:v>
                </c:pt>
                <c:pt idx="95">
                  <c:v>94</c:v>
                </c:pt>
                <c:pt idx="96">
                  <c:v>95</c:v>
                </c:pt>
                <c:pt idx="97">
                  <c:v>96</c:v>
                </c:pt>
                <c:pt idx="98">
                  <c:v>97</c:v>
                </c:pt>
                <c:pt idx="99">
                  <c:v>98</c:v>
                </c:pt>
                <c:pt idx="100">
                  <c:v>99</c:v>
                </c:pt>
                <c:pt idx="101">
                  <c:v>100</c:v>
                </c:pt>
              </c:numCache>
            </c:numRef>
          </c:xVal>
          <c:yVal>
            <c:numRef>
              <c:f>Geometric!$A$3:$CX$3</c:f>
              <c:numCache>
                <c:formatCode>General</c:formatCode>
                <c:ptCount val="102"/>
                <c:pt idx="0">
                  <c:v>0</c:v>
                </c:pt>
                <c:pt idx="1">
                  <c:v>0.05</c:v>
                </c:pt>
                <c:pt idx="2">
                  <c:v>9.7500000000000017E-2</c:v>
                </c:pt>
                <c:pt idx="3">
                  <c:v>0.142625</c:v>
                </c:pt>
                <c:pt idx="4">
                  <c:v>0.18549375000000004</c:v>
                </c:pt>
                <c:pt idx="5">
                  <c:v>0.22621906250000004</c:v>
                </c:pt>
                <c:pt idx="6">
                  <c:v>0.26490810937500003</c:v>
                </c:pt>
                <c:pt idx="7">
                  <c:v>0.30166270390625005</c:v>
                </c:pt>
                <c:pt idx="8">
                  <c:v>0.33657956871093747</c:v>
                </c:pt>
                <c:pt idx="9">
                  <c:v>0.36975059027539059</c:v>
                </c:pt>
                <c:pt idx="10">
                  <c:v>0.40126306076162099</c:v>
                </c:pt>
                <c:pt idx="11">
                  <c:v>0.43119990772353994</c:v>
                </c:pt>
                <c:pt idx="12">
                  <c:v>0.4596399123373629</c:v>
                </c:pt>
                <c:pt idx="13">
                  <c:v>0.4866579167204948</c:v>
                </c:pt>
                <c:pt idx="14">
                  <c:v>0.51232502088446996</c:v>
                </c:pt>
                <c:pt idx="15">
                  <c:v>0.53670876984024629</c:v>
                </c:pt>
                <c:pt idx="16">
                  <c:v>0.55987333134823403</c:v>
                </c:pt>
                <c:pt idx="17">
                  <c:v>0.58187966478082231</c:v>
                </c:pt>
                <c:pt idx="18">
                  <c:v>0.60278568154178125</c:v>
                </c:pt>
                <c:pt idx="19">
                  <c:v>0.6226463974646923</c:v>
                </c:pt>
                <c:pt idx="20">
                  <c:v>0.64151407759145751</c:v>
                </c:pt>
                <c:pt idx="21">
                  <c:v>0.65943837371188463</c:v>
                </c:pt>
                <c:pt idx="22">
                  <c:v>0.67646645502629021</c:v>
                </c:pt>
                <c:pt idx="23">
                  <c:v>0.69264313227497576</c:v>
                </c:pt>
                <c:pt idx="24">
                  <c:v>0.70801097566122673</c:v>
                </c:pt>
                <c:pt idx="25">
                  <c:v>0.72261042687816568</c:v>
                </c:pt>
                <c:pt idx="26">
                  <c:v>0.73647990553425713</c:v>
                </c:pt>
                <c:pt idx="27">
                  <c:v>0.74965591025754441</c:v>
                </c:pt>
                <c:pt idx="28">
                  <c:v>0.76217311474466698</c:v>
                </c:pt>
                <c:pt idx="29">
                  <c:v>0.7740644590074337</c:v>
                </c:pt>
                <c:pt idx="30">
                  <c:v>0.78536123605706187</c:v>
                </c:pt>
                <c:pt idx="31">
                  <c:v>0.79609317425420878</c:v>
                </c:pt>
                <c:pt idx="32">
                  <c:v>0.80628851554149839</c:v>
                </c:pt>
                <c:pt idx="33">
                  <c:v>0.81597408976442332</c:v>
                </c:pt>
                <c:pt idx="34">
                  <c:v>0.82517538527620216</c:v>
                </c:pt>
                <c:pt idx="35">
                  <c:v>0.83391661601239209</c:v>
                </c:pt>
                <c:pt idx="36">
                  <c:v>0.84222078521177235</c:v>
                </c:pt>
                <c:pt idx="37">
                  <c:v>0.85010974595118372</c:v>
                </c:pt>
                <c:pt idx="38">
                  <c:v>0.85760425865362466</c:v>
                </c:pt>
                <c:pt idx="39">
                  <c:v>0.86472404572094319</c:v>
                </c:pt>
                <c:pt idx="40">
                  <c:v>0.87148784343489605</c:v>
                </c:pt>
                <c:pt idx="41">
                  <c:v>0.87791345126315123</c:v>
                </c:pt>
                <c:pt idx="42">
                  <c:v>0.88401777869999354</c:v>
                </c:pt>
                <c:pt idx="43">
                  <c:v>0.88981688976499362</c:v>
                </c:pt>
                <c:pt idx="44">
                  <c:v>0.89532604527674398</c:v>
                </c:pt>
                <c:pt idx="45">
                  <c:v>0.90055974301290675</c:v>
                </c:pt>
                <c:pt idx="46">
                  <c:v>0.9055317558622612</c:v>
                </c:pt>
                <c:pt idx="47">
                  <c:v>0.9102551680691483</c:v>
                </c:pt>
                <c:pt idx="48">
                  <c:v>0.91474240966569098</c:v>
                </c:pt>
                <c:pt idx="49">
                  <c:v>0.91900528918240632</c:v>
                </c:pt>
                <c:pt idx="50">
                  <c:v>0.92305502472328593</c:v>
                </c:pt>
                <c:pt idx="51">
                  <c:v>0.92690227348712162</c:v>
                </c:pt>
                <c:pt idx="52">
                  <c:v>0.93055715981276532</c:v>
                </c:pt>
                <c:pt idx="53">
                  <c:v>0.93402930182212718</c:v>
                </c:pt>
                <c:pt idx="54">
                  <c:v>0.93732783673102082</c:v>
                </c:pt>
                <c:pt idx="55">
                  <c:v>0.94046144489446959</c:v>
                </c:pt>
                <c:pt idx="56">
                  <c:v>0.94343837264974628</c:v>
                </c:pt>
                <c:pt idx="57">
                  <c:v>0.94626645401725862</c:v>
                </c:pt>
                <c:pt idx="58">
                  <c:v>0.9489531313163958</c:v>
                </c:pt>
                <c:pt idx="59">
                  <c:v>0.95150547475057612</c:v>
                </c:pt>
                <c:pt idx="60">
                  <c:v>0.95393020101304715</c:v>
                </c:pt>
                <c:pt idx="61">
                  <c:v>0.95623369096239463</c:v>
                </c:pt>
                <c:pt idx="62">
                  <c:v>0.95842200641427511</c:v>
                </c:pt>
                <c:pt idx="63">
                  <c:v>0.96050090609356131</c:v>
                </c:pt>
                <c:pt idx="64">
                  <c:v>0.96247586078888325</c:v>
                </c:pt>
                <c:pt idx="65">
                  <c:v>0.96435206774943882</c:v>
                </c:pt>
                <c:pt idx="66">
                  <c:v>0.96613446436196682</c:v>
                </c:pt>
                <c:pt idx="67">
                  <c:v>0.9678277411438686</c:v>
                </c:pt>
                <c:pt idx="68">
                  <c:v>0.96943635408667506</c:v>
                </c:pt>
                <c:pt idx="69">
                  <c:v>0.97096453638234137</c:v>
                </c:pt>
                <c:pt idx="70">
                  <c:v>0.972416309563224</c:v>
                </c:pt>
                <c:pt idx="71">
                  <c:v>0.97379549408506294</c:v>
                </c:pt>
                <c:pt idx="72">
                  <c:v>0.97510571938080981</c:v>
                </c:pt>
                <c:pt idx="73">
                  <c:v>0.97635043341176919</c:v>
                </c:pt>
                <c:pt idx="74">
                  <c:v>0.97753291174118051</c:v>
                </c:pt>
                <c:pt idx="75">
                  <c:v>0.97865626615412171</c:v>
                </c:pt>
                <c:pt idx="76">
                  <c:v>0.9797234528464156</c:v>
                </c:pt>
                <c:pt idx="77">
                  <c:v>0.98073728020409467</c:v>
                </c:pt>
                <c:pt idx="78">
                  <c:v>0.98170041619389004</c:v>
                </c:pt>
                <c:pt idx="79">
                  <c:v>0.9826153953841954</c:v>
                </c:pt>
                <c:pt idx="80">
                  <c:v>0.98348462561498551</c:v>
                </c:pt>
                <c:pt idx="81">
                  <c:v>0.98431039433423606</c:v>
                </c:pt>
                <c:pt idx="82">
                  <c:v>0.98509487461752443</c:v>
                </c:pt>
                <c:pt idx="83">
                  <c:v>0.9858401308866479</c:v>
                </c:pt>
                <c:pt idx="84">
                  <c:v>0.98654812434231542</c:v>
                </c:pt>
                <c:pt idx="85">
                  <c:v>0.98722071812519974</c:v>
                </c:pt>
                <c:pt idx="86">
                  <c:v>0.98785968221893972</c:v>
                </c:pt>
                <c:pt idx="87">
                  <c:v>0.98846669810799248</c:v>
                </c:pt>
                <c:pt idx="88">
                  <c:v>0.98904336320259301</c:v>
                </c:pt>
                <c:pt idx="89">
                  <c:v>0.98959119504246318</c:v>
                </c:pt>
                <c:pt idx="90">
                  <c:v>0.99011163529034008</c:v>
                </c:pt>
                <c:pt idx="91">
                  <c:v>0.99060605352582309</c:v>
                </c:pt>
                <c:pt idx="92">
                  <c:v>0.99107575084953181</c:v>
                </c:pt>
                <c:pt idx="93">
                  <c:v>0.99152196330705511</c:v>
                </c:pt>
                <c:pt idx="94">
                  <c:v>0.99194586514170258</c:v>
                </c:pt>
                <c:pt idx="95">
                  <c:v>0.99234857188461723</c:v>
                </c:pt>
                <c:pt idx="96">
                  <c:v>0.99273114329038659</c:v>
                </c:pt>
                <c:pt idx="97">
                  <c:v>0.9930945861258671</c:v>
                </c:pt>
                <c:pt idx="98">
                  <c:v>0.99343985681957381</c:v>
                </c:pt>
                <c:pt idx="99">
                  <c:v>0.99376786397859507</c:v>
                </c:pt>
                <c:pt idx="100">
                  <c:v>0.99407947077966519</c:v>
                </c:pt>
                <c:pt idx="101">
                  <c:v>0.99437549724068197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487536"/>
        <c:axId val="204488096"/>
      </c:scatterChart>
      <c:valAx>
        <c:axId val="204487536"/>
        <c:scaling>
          <c:orientation val="minMax"/>
          <c:max val="10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 smtClean="0"/>
                  <a:t>X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0.90826029217862447"/>
              <c:y val="0.9263573521794137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488096"/>
        <c:crosses val="autoZero"/>
        <c:crossBetween val="midCat"/>
        <c:majorUnit val="20"/>
      </c:valAx>
      <c:valAx>
        <c:axId val="204488096"/>
        <c:scaling>
          <c:orientation val="minMax"/>
          <c:max val="1.100000000000000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4875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4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54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35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62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 2: Named Discrete Random Variables</a:t>
            </a:r>
            <a:endParaRPr lang="en-US" dirty="0"/>
          </a:p>
        </p:txBody>
      </p:sp>
      <p:pic>
        <p:nvPicPr>
          <p:cNvPr id="4098" name="Picture 2" descr="File:Binomial Distribu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7620000" cy="47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90054" y="6033992"/>
            <a:ext cx="521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http://www.answers.com/topic/binomial-distribution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16: Geometric Random Variables</a:t>
            </a:r>
            <a:endParaRPr lang="en-US" dirty="0"/>
          </a:p>
        </p:txBody>
      </p:sp>
      <p:pic>
        <p:nvPicPr>
          <p:cNvPr id="7170" name="Picture 2" descr="Image geometr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051" y="1295400"/>
            <a:ext cx="5486400" cy="482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0674" y="6088308"/>
            <a:ext cx="8337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http://raven.iab.alaska.edu/~ntakebay/teaching/programming/probability/node8.html</a:t>
            </a:r>
          </a:p>
        </p:txBody>
      </p:sp>
    </p:spTree>
    <p:extLst>
      <p:ext uri="{BB962C8B-B14F-4D97-AF65-F5344CB8AC3E}">
        <p14:creationId xmlns:p14="http://schemas.microsoft.com/office/powerpoint/2010/main" val="286158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distribution: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562600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Things to look for: BIS</a:t>
                </a:r>
              </a:p>
              <a:p>
                <a:pPr marL="0" indent="0">
                  <a:buNone/>
                </a:pPr>
                <a:r>
                  <a:rPr lang="en-US" dirty="0" smtClean="0"/>
                  <a:t>Variable: X = # of trials until the first success (1 ≤ X)</a:t>
                </a:r>
              </a:p>
              <a:p>
                <a:pPr marL="0" indent="0">
                  <a:buNone/>
                </a:pPr>
                <a:r>
                  <a:rPr lang="en-US" dirty="0" smtClean="0"/>
                  <a:t>Parameters: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p = P(S) = constant, q = P(F) = 1 – p</a:t>
                </a:r>
              </a:p>
              <a:p>
                <a:pPr marL="0" indent="0">
                  <a:buNone/>
                </a:pPr>
                <a:r>
                  <a:rPr lang="en-US" dirty="0" smtClean="0"/>
                  <a:t>Mass: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P(X = x) = q</a:t>
                </a:r>
                <a:r>
                  <a:rPr lang="en-US" baseline="30000" dirty="0" smtClean="0"/>
                  <a:t>x-1</a:t>
                </a:r>
                <a:r>
                  <a:rPr lang="en-US" dirty="0" smtClean="0"/>
                  <a:t>p, x = 1, 2, 3, …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ea typeface="Cambria Math"/>
                        </a:rPr>
                        <m:t>𝔼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562600"/>
              </a:xfrm>
              <a:blipFill rotWithShape="0">
                <a:blip r:embed="rId2" cstate="print"/>
                <a:stretch>
                  <a:fillRect l="-1704" t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178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Geometric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Suppose that we roll an 20-sided die until a '1' is rolled. Let X be the number of times it takes to roll the '1'. </a:t>
            </a:r>
          </a:p>
          <a:p>
            <a:pPr marL="514350" indent="-514350">
              <a:buAutoNum type="alphaLcParenR"/>
            </a:pPr>
            <a:r>
              <a:rPr lang="en-US" dirty="0" smtClean="0"/>
              <a:t>Why is this a geometric distribution?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PMF of X?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probability that it will take exactly 10 rolls?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/>
              <a:t>If you decide in advance that you will roll the die 10 times, what is the probability that you will have exactly one ‘1</a:t>
            </a:r>
            <a:r>
              <a:rPr lang="en-US" dirty="0" smtClean="0"/>
              <a:t>’? How is this different from part c)?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 smtClean="0"/>
              <a:t>What is the expected number of rolls?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 smtClean="0"/>
              <a:t>What is the standard deviation of the number of rolls?</a:t>
            </a:r>
            <a:endParaRPr lang="en-US" dirty="0"/>
          </a:p>
          <a:p>
            <a:pPr marL="514350" indent="-514350">
              <a:buAutoNum type="alphaLcParenR"/>
            </a:pPr>
            <a:r>
              <a:rPr lang="en-US" dirty="0" smtClean="0"/>
              <a:t>*What does the mass look like?</a:t>
            </a:r>
          </a:p>
          <a:p>
            <a:pPr marL="514350" indent="-514350">
              <a:buAutoNum type="alphaLcParenR"/>
            </a:pPr>
            <a:r>
              <a:rPr lang="en-US" dirty="0" smtClean="0"/>
              <a:t>*What does the CDF look like?</a:t>
            </a:r>
          </a:p>
        </p:txBody>
      </p:sp>
    </p:spTree>
    <p:extLst>
      <p:ext uri="{BB962C8B-B14F-4D97-AF65-F5344CB8AC3E}">
        <p14:creationId xmlns:p14="http://schemas.microsoft.com/office/powerpoint/2010/main" val="2323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Shape of Geometric PMF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8627319"/>
              </p:ext>
            </p:extLst>
          </p:nvPr>
        </p:nvGraphicFramePr>
        <p:xfrm>
          <a:off x="457201" y="1143000"/>
          <a:ext cx="4648200" cy="5629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6874399"/>
              </p:ext>
            </p:extLst>
          </p:nvPr>
        </p:nvGraphicFramePr>
        <p:xfrm>
          <a:off x="5029200" y="1219200"/>
          <a:ext cx="3808013" cy="5262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2757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Geometric </a:t>
            </a:r>
            <a:r>
              <a:rPr lang="en-US" dirty="0" err="1" smtClean="0"/>
              <a:t>r.v</a:t>
            </a:r>
            <a:r>
              <a:rPr lang="en-US" dirty="0" smtClean="0"/>
              <a:t>.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Suppose that we roll an 20-sided die until a '1' is rolled. Let X be the number of times it takes to roll the '1'. </a:t>
            </a:r>
          </a:p>
          <a:p>
            <a:pPr marL="514350" indent="-514350">
              <a:buFont typeface="+mj-lt"/>
              <a:buAutoNum type="alphaLcParenR" startAt="9"/>
            </a:pPr>
            <a:r>
              <a:rPr lang="en-US" dirty="0" smtClean="0"/>
              <a:t>What is the probability that it will take no more than 10 rolls?</a:t>
            </a:r>
          </a:p>
          <a:p>
            <a:pPr marL="514350" indent="-514350">
              <a:buFont typeface="+mj-lt"/>
              <a:buAutoNum type="alphaLcParenR" startAt="9"/>
            </a:pPr>
            <a:r>
              <a:rPr lang="en-US" dirty="0" smtClean="0"/>
              <a:t>What is the probability that it will take between 10 and 20 rolls (exclusive)?</a:t>
            </a:r>
          </a:p>
          <a:p>
            <a:pPr marL="514350" indent="-514350">
              <a:buFont typeface="+mj-lt"/>
              <a:buAutoNum type="alphaLcParenR" startAt="9"/>
            </a:pPr>
            <a:r>
              <a:rPr lang="en-US" dirty="0" smtClean="0"/>
              <a:t>Determine the number of rolls so that the person has a 90% or greater chance of rolling a ‘1’?</a:t>
            </a:r>
          </a:p>
        </p:txBody>
      </p:sp>
    </p:spTree>
    <p:extLst>
      <p:ext uri="{BB962C8B-B14F-4D97-AF65-F5344CB8AC3E}">
        <p14:creationId xmlns:p14="http://schemas.microsoft.com/office/powerpoint/2010/main" val="264090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Geometric </a:t>
            </a:r>
            <a:r>
              <a:rPr lang="en-US" dirty="0" err="1" smtClean="0"/>
              <a:t>r.v</a:t>
            </a:r>
            <a:r>
              <a:rPr lang="en-US" dirty="0" smtClean="0"/>
              <a:t>.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/>
              <a:t>Suppose that we roll an 20-sided die until a '1' is rolled. Let X be the number of times it takes to roll the '1'. </a:t>
            </a:r>
          </a:p>
          <a:p>
            <a:pPr marL="514350" indent="-514350">
              <a:buFont typeface="+mj-lt"/>
              <a:buAutoNum type="alphaLcParenR" startAt="8"/>
            </a:pPr>
            <a:r>
              <a:rPr lang="en-US" dirty="0" smtClean="0"/>
              <a:t>What is the probability that it will takes more than 10 rolls to roll the ‘1’?</a:t>
            </a:r>
          </a:p>
          <a:p>
            <a:pPr marL="514350" indent="-514350">
              <a:buAutoNum type="alphaLcParenR" startAt="8"/>
            </a:pPr>
            <a:r>
              <a:rPr lang="en-US" dirty="0" smtClean="0"/>
              <a:t>Assuming that it takes more than 20 rolls to roll the ‘1’. Find the probability that it will take more than 30 rolls to roll the ‘1’?</a:t>
            </a:r>
          </a:p>
        </p:txBody>
      </p:sp>
    </p:spTree>
    <p:extLst>
      <p:ext uri="{BB962C8B-B14F-4D97-AF65-F5344CB8AC3E}">
        <p14:creationId xmlns:p14="http://schemas.microsoft.com/office/powerpoint/2010/main" val="18244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4823</TotalTime>
  <Words>364</Words>
  <Application>Microsoft Office PowerPoint</Application>
  <PresentationFormat>On-screen Show (4:3)</PresentationFormat>
  <Paragraphs>42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Part 2: Named Discrete Random Variables</vt:lpstr>
      <vt:lpstr>Chapter 16: Geometric Random Variables</vt:lpstr>
      <vt:lpstr>Geometric distribution: Summary</vt:lpstr>
      <vt:lpstr>Example: Geometric Distribution</vt:lpstr>
      <vt:lpstr>Shape of Geometric PMF</vt:lpstr>
      <vt:lpstr>Example: Geometric r.v. (cont)</vt:lpstr>
      <vt:lpstr>Example: Geometric r.v. (cont)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425</cp:revision>
  <dcterms:created xsi:type="dcterms:W3CDTF">2010-01-11T21:36:57Z</dcterms:created>
  <dcterms:modified xsi:type="dcterms:W3CDTF">2016-02-25T13:45:24Z</dcterms:modified>
</cp:coreProperties>
</file>