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17" r:id="rId2"/>
    <p:sldId id="340" r:id="rId3"/>
    <p:sldId id="356" r:id="rId4"/>
    <p:sldId id="355" r:id="rId5"/>
    <p:sldId id="292" r:id="rId6"/>
    <p:sldId id="358" r:id="rId7"/>
    <p:sldId id="341" r:id="rId8"/>
    <p:sldId id="365" r:id="rId9"/>
    <p:sldId id="360" r:id="rId10"/>
    <p:sldId id="359" r:id="rId11"/>
    <p:sldId id="270" r:id="rId12"/>
    <p:sldId id="363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614" autoAdjust="0"/>
  </p:normalViewPr>
  <p:slideViewPr>
    <p:cSldViewPr>
      <p:cViewPr varScale="1">
        <p:scale>
          <a:sx n="81" d="100"/>
          <a:sy n="81" d="100"/>
        </p:scale>
        <p:origin x="6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94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ONE.ICS.PURDUE.EDU\lfindsen\My%20Documents\Stat%20311\Figure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MYHOME.ITAP.PURDUE.EDU\MYHOME\lfindsen\My%20Documents\Stat%20311\Figures%20for%20class%20notes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ONE.ICS.PURDUE.EDU\lfindsen\My%20Documents\Stat%20311\Figur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ONE.ICS.PURDUE.EDU\lfindsen\My%20Documents\Stat%20311\Figur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STONE.ICS.PURDUE.EDU\lfindsen\My%20Documents\Stat%20311\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>
                <a:lumMod val="75000"/>
              </a:schemeClr>
            </a:solidFill>
            <a:ln w="12700">
              <a:solidFill>
                <a:prstClr val="black"/>
              </a:solidFill>
            </a:ln>
          </c:spPr>
          <c:invertIfNegative val="0"/>
          <c:cat>
            <c:numRef>
              <c:f>'ch.5.3 1'!$A$1:$E$1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'ch.5.3 1'!$A$2:$E$2</c:f>
              <c:numCache>
                <c:formatCode>General</c:formatCode>
                <c:ptCount val="5"/>
                <c:pt idx="0">
                  <c:v>0.28900000000000031</c:v>
                </c:pt>
                <c:pt idx="1">
                  <c:v>0.42100000000000032</c:v>
                </c:pt>
                <c:pt idx="2">
                  <c:v>0.22900000000000001</c:v>
                </c:pt>
                <c:pt idx="3">
                  <c:v>5.6000000000000001E-2</c:v>
                </c:pt>
                <c:pt idx="4">
                  <c:v>5.0000000000000114E-3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18720464"/>
        <c:axId val="318721024"/>
      </c:barChart>
      <c:catAx>
        <c:axId val="3187204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x</a:t>
                </a:r>
              </a:p>
            </c:rich>
          </c:tx>
          <c:layout>
            <c:manualLayout>
              <c:xMode val="edge"/>
              <c:yMode val="edge"/>
              <c:x val="0.92868808065659292"/>
              <c:y val="0.8138056365001786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318721024"/>
        <c:crosses val="autoZero"/>
        <c:auto val="1"/>
        <c:lblAlgn val="ctr"/>
        <c:lblOffset val="100"/>
        <c:noMultiLvlLbl val="0"/>
      </c:catAx>
      <c:valAx>
        <c:axId val="31872102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2000"/>
                </a:pPr>
                <a:r>
                  <a:rPr lang="en-US" sz="2000"/>
                  <a:t>p</a:t>
                </a:r>
                <a:r>
                  <a:rPr lang="en-US" sz="2000" baseline="-25000"/>
                  <a:t>x</a:t>
                </a:r>
                <a:r>
                  <a:rPr lang="en-US" sz="2000" baseline="0"/>
                  <a:t>(x)</a:t>
                </a:r>
                <a:endParaRPr lang="en-US" sz="2000"/>
              </a:p>
            </c:rich>
          </c:tx>
          <c:layout>
            <c:manualLayout>
              <c:xMode val="edge"/>
              <c:yMode val="edge"/>
              <c:x val="2.1164021164021166E-2"/>
              <c:y val="1.7562017346256911E-2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318720464"/>
        <c:crosses val="autoZero"/>
        <c:crossBetween val="between"/>
        <c:majorUnit val="5.0000000000000024E-2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v>0</c:v>
          </c:tx>
          <c:spPr>
            <a:ln>
              <a:solidFill>
                <a:schemeClr val="tx1"/>
              </a:solidFill>
            </a:ln>
          </c:spPr>
          <c:marker>
            <c:symbol val="circle"/>
            <c:size val="7"/>
            <c:spPr>
              <a:solidFill>
                <a:schemeClr val="tx1"/>
              </a:solidFill>
              <a:ln>
                <a:solidFill>
                  <a:prstClr val="black"/>
                </a:solidFill>
              </a:ln>
            </c:spPr>
          </c:marker>
          <c:dPt>
            <c:idx val="1"/>
            <c:marker>
              <c:spPr>
                <a:noFill/>
                <a:ln>
                  <a:solidFill>
                    <a:prstClr val="black"/>
                  </a:solidFill>
                </a:ln>
              </c:spPr>
            </c:marker>
            <c:bubble3D val="0"/>
          </c:dPt>
          <c:xVal>
            <c:numRef>
              <c:f>'ch.5.3 1'!$A$28:$A$29</c:f>
              <c:numCache>
                <c:formatCode>General</c:formatCode>
                <c:ptCount val="2"/>
                <c:pt idx="0">
                  <c:v>-5</c:v>
                </c:pt>
                <c:pt idx="1">
                  <c:v>0</c:v>
                </c:pt>
              </c:numCache>
            </c:numRef>
          </c:xVal>
          <c:yVal>
            <c:numRef>
              <c:f>'ch.5.3 1'!$B$28:$B$29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yVal>
          <c:smooth val="0"/>
        </c:ser>
        <c:ser>
          <c:idx val="0"/>
          <c:order val="1"/>
          <c:tx>
            <c:v>1</c:v>
          </c:tx>
          <c:spPr>
            <a:ln>
              <a:solidFill>
                <a:prstClr val="black"/>
              </a:solidFill>
            </a:ln>
          </c:spPr>
          <c:marker>
            <c:symbol val="circle"/>
            <c:size val="7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dPt>
            <c:idx val="1"/>
            <c:marker>
              <c:spPr>
                <a:noFill/>
                <a:ln>
                  <a:solidFill>
                    <a:prstClr val="black"/>
                  </a:solidFill>
                </a:ln>
              </c:spPr>
            </c:marker>
            <c:bubble3D val="0"/>
          </c:dPt>
          <c:xVal>
            <c:numRef>
              <c:f>'ch.5.3 1'!$A$30:$A$31</c:f>
              <c:numCache>
                <c:formatCode>General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xVal>
          <c:yVal>
            <c:numRef>
              <c:f>'ch.5.3 1'!$B$30:$B$31</c:f>
              <c:numCache>
                <c:formatCode>General</c:formatCode>
                <c:ptCount val="2"/>
                <c:pt idx="0">
                  <c:v>0.28900000000000003</c:v>
                </c:pt>
                <c:pt idx="1">
                  <c:v>0.28900000000000003</c:v>
                </c:pt>
              </c:numCache>
            </c:numRef>
          </c:yVal>
          <c:smooth val="0"/>
        </c:ser>
        <c:ser>
          <c:idx val="2"/>
          <c:order val="2"/>
          <c:tx>
            <c:v>2</c:v>
          </c:tx>
          <c:spPr>
            <a:ln>
              <a:solidFill>
                <a:prstClr val="black"/>
              </a:solidFill>
            </a:ln>
          </c:spPr>
          <c:marker>
            <c:symbol val="circle"/>
            <c:size val="7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dPt>
            <c:idx val="1"/>
            <c:marker>
              <c:spPr>
                <a:noFill/>
                <a:ln>
                  <a:solidFill>
                    <a:prstClr val="black"/>
                  </a:solidFill>
                </a:ln>
              </c:spPr>
            </c:marker>
            <c:bubble3D val="0"/>
          </c:dPt>
          <c:xVal>
            <c:numRef>
              <c:f>'ch.5.3 1'!$A$32:$A$33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xVal>
          <c:yVal>
            <c:numRef>
              <c:f>'ch.5.3 1'!$B$32:$B$33</c:f>
              <c:numCache>
                <c:formatCode>General</c:formatCode>
                <c:ptCount val="2"/>
                <c:pt idx="0">
                  <c:v>0.71000000000000008</c:v>
                </c:pt>
                <c:pt idx="1">
                  <c:v>0.71000000000000008</c:v>
                </c:pt>
              </c:numCache>
            </c:numRef>
          </c:yVal>
          <c:smooth val="0"/>
        </c:ser>
        <c:ser>
          <c:idx val="3"/>
          <c:order val="3"/>
          <c:tx>
            <c:v>3</c:v>
          </c:tx>
          <c:spPr>
            <a:ln>
              <a:solidFill>
                <a:prstClr val="black"/>
              </a:solidFill>
            </a:ln>
          </c:spPr>
          <c:marker>
            <c:symbol val="circle"/>
            <c:size val="7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dPt>
            <c:idx val="1"/>
            <c:marker>
              <c:spPr>
                <a:noFill/>
                <a:ln>
                  <a:solidFill>
                    <a:prstClr val="black"/>
                  </a:solidFill>
                </a:ln>
              </c:spPr>
            </c:marker>
            <c:bubble3D val="0"/>
          </c:dPt>
          <c:xVal>
            <c:numRef>
              <c:f>'ch.5.3 1'!$A$34:$A$35</c:f>
              <c:numCache>
                <c:formatCode>General</c:formatCode>
                <c:ptCount val="2"/>
                <c:pt idx="0">
                  <c:v>2</c:v>
                </c:pt>
                <c:pt idx="1">
                  <c:v>3</c:v>
                </c:pt>
              </c:numCache>
            </c:numRef>
          </c:xVal>
          <c:yVal>
            <c:numRef>
              <c:f>'ch.5.3 1'!$B$34:$B$35</c:f>
              <c:numCache>
                <c:formatCode>General</c:formatCode>
                <c:ptCount val="2"/>
                <c:pt idx="0">
                  <c:v>0.93899999999999995</c:v>
                </c:pt>
                <c:pt idx="1">
                  <c:v>0.93899999999999995</c:v>
                </c:pt>
              </c:numCache>
            </c:numRef>
          </c:yVal>
          <c:smooth val="0"/>
        </c:ser>
        <c:ser>
          <c:idx val="4"/>
          <c:order val="4"/>
          <c:tx>
            <c:v>4</c:v>
          </c:tx>
          <c:spPr>
            <a:ln>
              <a:solidFill>
                <a:prstClr val="black"/>
              </a:solidFill>
            </a:ln>
          </c:spPr>
          <c:marker>
            <c:symbol val="circle"/>
            <c:size val="7"/>
            <c:spPr>
              <a:solidFill>
                <a:sysClr val="windowText" lastClr="000000"/>
              </a:solidFill>
              <a:ln>
                <a:solidFill>
                  <a:prstClr val="black"/>
                </a:solidFill>
              </a:ln>
            </c:spPr>
          </c:marker>
          <c:dPt>
            <c:idx val="1"/>
            <c:marker>
              <c:spPr>
                <a:noFill/>
                <a:ln>
                  <a:solidFill>
                    <a:prstClr val="black"/>
                  </a:solidFill>
                </a:ln>
              </c:spPr>
            </c:marker>
            <c:bubble3D val="0"/>
          </c:dPt>
          <c:xVal>
            <c:numRef>
              <c:f>'ch.5.3 1'!$A$36:$A$37</c:f>
              <c:numCache>
                <c:formatCode>General</c:formatCode>
                <c:ptCount val="2"/>
                <c:pt idx="0">
                  <c:v>3</c:v>
                </c:pt>
                <c:pt idx="1">
                  <c:v>4</c:v>
                </c:pt>
              </c:numCache>
            </c:numRef>
          </c:xVal>
          <c:yVal>
            <c:numRef>
              <c:f>'ch.5.3 1'!$B$36:$B$37</c:f>
              <c:numCache>
                <c:formatCode>General</c:formatCode>
                <c:ptCount val="2"/>
                <c:pt idx="0">
                  <c:v>0.995</c:v>
                </c:pt>
                <c:pt idx="1">
                  <c:v>0.995</c:v>
                </c:pt>
              </c:numCache>
            </c:numRef>
          </c:yVal>
          <c:smooth val="0"/>
        </c:ser>
        <c:ser>
          <c:idx val="5"/>
          <c:order val="5"/>
          <c:tx>
            <c:v>5</c:v>
          </c:tx>
          <c:spPr>
            <a:ln w="34925"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'ch.5.3 1'!$A$38:$A$39</c:f>
              <c:numCache>
                <c:formatCode>General</c:formatCode>
                <c:ptCount val="2"/>
                <c:pt idx="0">
                  <c:v>4</c:v>
                </c:pt>
                <c:pt idx="1">
                  <c:v>8</c:v>
                </c:pt>
              </c:numCache>
            </c:numRef>
          </c:xVal>
          <c:yVal>
            <c:numRef>
              <c:f>'ch.5.3 1'!$B$38:$B$39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8726064"/>
        <c:axId val="318726624"/>
      </c:scatterChart>
      <c:valAx>
        <c:axId val="318726064"/>
        <c:scaling>
          <c:orientation val="minMax"/>
          <c:max val="5"/>
          <c:min val="-2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18726624"/>
        <c:crosses val="autoZero"/>
        <c:crossBetween val="midCat"/>
      </c:valAx>
      <c:valAx>
        <c:axId val="318726624"/>
        <c:scaling>
          <c:orientation val="minMax"/>
          <c:max val="1"/>
          <c:min val="-0.2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18726064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'ch.5.3 2'!$A$2</c:f>
              <c:strCache>
                <c:ptCount val="1"/>
                <c:pt idx="0">
                  <c:v>0.2</c:v>
                </c:pt>
              </c:strCache>
            </c:strRef>
          </c:tx>
          <c:spPr>
            <a:solidFill>
              <a:srgbClr val="C00000"/>
            </a:solidFill>
            <a:ln w="12700">
              <a:solidFill>
                <a:prstClr val="black"/>
              </a:solidFill>
            </a:ln>
          </c:spPr>
          <c:invertIfNegative val="0"/>
          <c:cat>
            <c:numRef>
              <c:f>'ch.5.3 2'!$B$1:$J$1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cat>
          <c:val>
            <c:numRef>
              <c:f>'ch.5.3 2'!$B$2:$J$2</c:f>
              <c:numCache>
                <c:formatCode>General</c:formatCode>
                <c:ptCount val="9"/>
                <c:pt idx="0">
                  <c:v>0.16777216000000014</c:v>
                </c:pt>
                <c:pt idx="1">
                  <c:v>0.3355443200000035</c:v>
                </c:pt>
                <c:pt idx="2">
                  <c:v>0.2936012800000003</c:v>
                </c:pt>
                <c:pt idx="3">
                  <c:v>0.1468006400000002</c:v>
                </c:pt>
                <c:pt idx="4">
                  <c:v>4.5875200000000053E-2</c:v>
                </c:pt>
                <c:pt idx="5">
                  <c:v>9.1750400000000266E-3</c:v>
                </c:pt>
                <c:pt idx="6">
                  <c:v>1.1468800000000183E-3</c:v>
                </c:pt>
                <c:pt idx="7">
                  <c:v>8.1920000000000747E-5</c:v>
                </c:pt>
                <c:pt idx="8">
                  <c:v>2.5600000000000538E-6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18728864"/>
        <c:axId val="318729424"/>
      </c:barChart>
      <c:catAx>
        <c:axId val="3187288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x</a:t>
                </a:r>
              </a:p>
            </c:rich>
          </c:tx>
          <c:layout>
            <c:manualLayout>
              <c:xMode val="edge"/>
              <c:yMode val="edge"/>
              <c:x val="0.92868808065659314"/>
              <c:y val="0.8138056365001793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318729424"/>
        <c:crosses val="autoZero"/>
        <c:auto val="1"/>
        <c:lblAlgn val="ctr"/>
        <c:lblOffset val="100"/>
        <c:noMultiLvlLbl val="0"/>
      </c:catAx>
      <c:valAx>
        <c:axId val="31872942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2000"/>
                </a:pPr>
                <a:r>
                  <a:rPr lang="en-US" sz="2000"/>
                  <a:t>p</a:t>
                </a:r>
                <a:r>
                  <a:rPr lang="en-US" sz="2000" baseline="-25000"/>
                  <a:t>x</a:t>
                </a:r>
                <a:r>
                  <a:rPr lang="en-US" sz="2000" baseline="0"/>
                  <a:t>(x)</a:t>
                </a:r>
                <a:endParaRPr lang="en-US" sz="2000"/>
              </a:p>
            </c:rich>
          </c:tx>
          <c:layout>
            <c:manualLayout>
              <c:xMode val="edge"/>
              <c:yMode val="edge"/>
              <c:x val="7.1551608374534587E-2"/>
              <c:y val="5.123440028122192E-2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318728864"/>
        <c:crosses val="autoZero"/>
        <c:crossBetween val="between"/>
        <c:majorUnit val="5.0000000000000024E-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'ch.5.3 2'!$A$3</c:f>
              <c:strCache>
                <c:ptCount val="1"/>
                <c:pt idx="0">
                  <c:v>0.5</c:v>
                </c:pt>
              </c:strCache>
            </c:strRef>
          </c:tx>
          <c:spPr>
            <a:solidFill>
              <a:srgbClr val="00B050"/>
            </a:solidFill>
            <a:ln w="12700">
              <a:solidFill>
                <a:prstClr val="black"/>
              </a:solidFill>
            </a:ln>
          </c:spPr>
          <c:invertIfNegative val="0"/>
          <c:cat>
            <c:numRef>
              <c:f>'ch.5.3 2'!$B$1:$J$1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cat>
          <c:val>
            <c:numRef>
              <c:f>'ch.5.3 2'!$B$3:$J$3</c:f>
              <c:numCache>
                <c:formatCode>General</c:formatCode>
                <c:ptCount val="9"/>
                <c:pt idx="0">
                  <c:v>3.90625E-3</c:v>
                </c:pt>
                <c:pt idx="1">
                  <c:v>3.125E-2</c:v>
                </c:pt>
                <c:pt idx="2">
                  <c:v>0.10937500000000012</c:v>
                </c:pt>
                <c:pt idx="3">
                  <c:v>0.21875000000000044</c:v>
                </c:pt>
                <c:pt idx="4">
                  <c:v>0.2734375</c:v>
                </c:pt>
                <c:pt idx="5">
                  <c:v>0.21875000000000044</c:v>
                </c:pt>
                <c:pt idx="6">
                  <c:v>0.10937500000000012</c:v>
                </c:pt>
                <c:pt idx="7">
                  <c:v>3.125E-2</c:v>
                </c:pt>
                <c:pt idx="8">
                  <c:v>3.90625E-3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18731664"/>
        <c:axId val="318732224"/>
      </c:barChart>
      <c:catAx>
        <c:axId val="318731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x</a:t>
                </a:r>
              </a:p>
            </c:rich>
          </c:tx>
          <c:layout>
            <c:manualLayout>
              <c:xMode val="edge"/>
              <c:yMode val="edge"/>
              <c:x val="0.92868808065659336"/>
              <c:y val="0.813805636500180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318732224"/>
        <c:crosses val="autoZero"/>
        <c:auto val="1"/>
        <c:lblAlgn val="ctr"/>
        <c:lblOffset val="100"/>
        <c:noMultiLvlLbl val="0"/>
      </c:catAx>
      <c:valAx>
        <c:axId val="31873222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2000"/>
                </a:pPr>
                <a:r>
                  <a:rPr lang="en-US" sz="2000"/>
                  <a:t>p</a:t>
                </a:r>
                <a:r>
                  <a:rPr lang="en-US" sz="2000" baseline="-25000"/>
                  <a:t>x</a:t>
                </a:r>
                <a:r>
                  <a:rPr lang="en-US" sz="2000" baseline="0"/>
                  <a:t>(x)</a:t>
                </a:r>
                <a:endParaRPr lang="en-US" sz="2000"/>
              </a:p>
            </c:rich>
          </c:tx>
          <c:layout>
            <c:manualLayout>
              <c:xMode val="edge"/>
              <c:yMode val="edge"/>
              <c:x val="7.0406525888809413E-2"/>
              <c:y val="6.7562117235345817E-2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318731664"/>
        <c:crosses val="autoZero"/>
        <c:crossBetween val="between"/>
        <c:majorUnit val="5.0000000000000024E-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'ch.5.3 2'!$A$4</c:f>
              <c:strCache>
                <c:ptCount val="1"/>
                <c:pt idx="0">
                  <c:v>0.8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 w="12700">
              <a:solidFill>
                <a:prstClr val="black"/>
              </a:solidFill>
            </a:ln>
          </c:spPr>
          <c:invertIfNegative val="0"/>
          <c:cat>
            <c:numRef>
              <c:f>'ch.5.3 2'!$B$1:$J$1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cat>
          <c:val>
            <c:numRef>
              <c:f>'ch.5.3 2'!$B$4:$J$4</c:f>
              <c:numCache>
                <c:formatCode>General</c:formatCode>
                <c:ptCount val="9"/>
                <c:pt idx="0">
                  <c:v>2.5600000000000437E-6</c:v>
                </c:pt>
                <c:pt idx="1">
                  <c:v>8.1920000000000747E-5</c:v>
                </c:pt>
                <c:pt idx="2">
                  <c:v>1.1468799999999983E-3</c:v>
                </c:pt>
                <c:pt idx="3">
                  <c:v>9.1750400000000266E-3</c:v>
                </c:pt>
                <c:pt idx="4">
                  <c:v>4.5875199999999956E-2</c:v>
                </c:pt>
                <c:pt idx="5">
                  <c:v>0.14680064000000001</c:v>
                </c:pt>
                <c:pt idx="6">
                  <c:v>0.29360128000000002</c:v>
                </c:pt>
                <c:pt idx="7">
                  <c:v>0.33554432000000345</c:v>
                </c:pt>
                <c:pt idx="8">
                  <c:v>0.16777216000000014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319367792"/>
        <c:axId val="319368352"/>
      </c:barChart>
      <c:catAx>
        <c:axId val="3193677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x</a:t>
                </a:r>
              </a:p>
            </c:rich>
          </c:tx>
          <c:layout>
            <c:manualLayout>
              <c:xMode val="edge"/>
              <c:yMode val="edge"/>
              <c:x val="0.92868808065659336"/>
              <c:y val="0.8138056365001800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319368352"/>
        <c:crosses val="autoZero"/>
        <c:auto val="1"/>
        <c:lblAlgn val="ctr"/>
        <c:lblOffset val="100"/>
        <c:noMultiLvlLbl val="0"/>
      </c:catAx>
      <c:valAx>
        <c:axId val="319368352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 sz="2000"/>
                </a:pPr>
                <a:r>
                  <a:rPr lang="en-US" sz="2000"/>
                  <a:t>p</a:t>
                </a:r>
                <a:r>
                  <a:rPr lang="en-US" sz="2000" baseline="-25000"/>
                  <a:t>x</a:t>
                </a:r>
                <a:r>
                  <a:rPr lang="en-US" sz="2000" baseline="0"/>
                  <a:t>(x)</a:t>
                </a:r>
                <a:endParaRPr lang="en-US" sz="2000"/>
              </a:p>
            </c:rich>
          </c:tx>
          <c:layout>
            <c:manualLayout>
              <c:xMode val="edge"/>
              <c:yMode val="edge"/>
              <c:x val="4.8295794421046388E-2"/>
              <c:y val="3.4803375871119702E-2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en-US"/>
          </a:p>
        </c:txPr>
        <c:crossAx val="319367792"/>
        <c:crosses val="autoZero"/>
        <c:crossBetween val="between"/>
        <c:majorUnit val="5.0000000000000024E-2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E9E57-B026-4B5A-B3E8-8A48562FE2B8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5F4E-C860-47AA-8D4E-D983800C9E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4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12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57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6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404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90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55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712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95F4E-C860-47AA-8D4E-D983800C9E2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2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65B9-8681-4F57-B28C-8200AC9C629D}" type="datetimeFigureOut">
              <a:rPr lang="en-US" smtClean="0"/>
              <a:pPr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01E0-4520-4710-81AB-3D8832D73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Part 2: Named Discrete Random Variables</a:t>
            </a:r>
            <a:endParaRPr lang="en-US" dirty="0"/>
          </a:p>
        </p:txBody>
      </p:sp>
      <p:pic>
        <p:nvPicPr>
          <p:cNvPr id="4098" name="Picture 2" descr="File:Binomial Distributio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19200"/>
            <a:ext cx="7620000" cy="470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90054" y="6033992"/>
            <a:ext cx="521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http://www.answers.com/topic/binomial-distribution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Binomial distribution: 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562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Things to look for: </a:t>
                </a:r>
                <a:r>
                  <a:rPr lang="en-US" dirty="0" err="1" smtClean="0"/>
                  <a:t>BInS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Variable: X = # of success in n trials (0 ≤ X ≤ n)</a:t>
                </a:r>
              </a:p>
              <a:p>
                <a:pPr marL="0" indent="0">
                  <a:buNone/>
                </a:pPr>
                <a:r>
                  <a:rPr lang="en-US" dirty="0" smtClean="0"/>
                  <a:t>Parameters: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n: number of trials (n = 1 </a:t>
                </a:r>
                <a:r>
                  <a:rPr lang="en-US" dirty="0" smtClean="0">
                    <a:sym typeface="Symbol" panose="05050102010706020507" pitchFamily="18" charset="2"/>
                  </a:rPr>
                  <a:t> Bernoulli)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p = P(S) = constant, q = P(F) = 1 – p</a:t>
                </a:r>
              </a:p>
              <a:p>
                <a:pPr marL="0" indent="0">
                  <a:buNone/>
                </a:pPr>
                <a:r>
                  <a:rPr lang="en-US" dirty="0" smtClean="0"/>
                  <a:t>Mass: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=0, 1, ⋯,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𝔼</m:t>
                    </m:r>
                  </m:oMath>
                </a14:m>
                <a:r>
                  <a:rPr lang="en-US" dirty="0" smtClean="0"/>
                  <a:t>(X) = np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Var</a:t>
                </a:r>
                <a:r>
                  <a:rPr lang="en-US" dirty="0" smtClean="0"/>
                  <a:t>(X) = </a:t>
                </a:r>
                <a:r>
                  <a:rPr lang="en-US" dirty="0" err="1" smtClean="0"/>
                  <a:t>npq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562600"/>
              </a:xfrm>
              <a:blipFill rotWithShape="0">
                <a:blip r:embed="rId2" cstate="print"/>
                <a:stretch>
                  <a:fillRect l="-1852" t="-1425" b="-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334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Binomial </a:t>
            </a:r>
            <a:r>
              <a:rPr lang="en-US" dirty="0" err="1" smtClean="0"/>
              <a:t>r.v</a:t>
            </a:r>
            <a:r>
              <a:rPr lang="en-US" dirty="0" smtClean="0"/>
              <a:t>. (in class)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A restaurant serves eight entrées of fish, 12 of beef, and 10 of poultry. If customers select from these entrées randomly, what is the probability that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a) two of the next four customers order fish entrées?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b) at most one of the next four customers orders fish?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c) at least one of the next four customers orders fish?</a:t>
            </a:r>
          </a:p>
          <a:p>
            <a:pPr>
              <a:spcBef>
                <a:spcPts val="0"/>
              </a:spcBef>
              <a:buNone/>
            </a:pPr>
            <a:r>
              <a:rPr lang="en-US" smtClean="0"/>
              <a:t>d)* </a:t>
            </a:r>
            <a:r>
              <a:rPr lang="en-US" dirty="0" smtClean="0"/>
              <a:t>How many customers would the restaurant have to serve to be sure that there is a 90% chance that at least one of them orders a fish entrée?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e) What is the expected number of customers (in the next 4 customers) that will order fish?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f) What is the standard deviation of the number of people who order fish?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Shapes </a:t>
            </a:r>
            <a:r>
              <a:rPr lang="en-US" smtClean="0"/>
              <a:t>of Histograms</a:t>
            </a:r>
            <a:endParaRPr lang="en-US" dirty="0"/>
          </a:p>
        </p:txBody>
      </p:sp>
      <p:pic>
        <p:nvPicPr>
          <p:cNvPr id="7" name="Picture 8" descr="F02_02_14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25771" b="54099"/>
          <a:stretch>
            <a:fillRect/>
          </a:stretch>
        </p:blipFill>
        <p:spPr bwMode="auto">
          <a:xfrm>
            <a:off x="0" y="3733800"/>
            <a:ext cx="8770715" cy="1447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09600" y="5334000"/>
            <a:ext cx="21077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Right skewed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5334000"/>
            <a:ext cx="19107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Left skewed</a:t>
            </a:r>
            <a:endParaRPr lang="en-US" sz="2800" dirty="0"/>
          </a:p>
        </p:txBody>
      </p:sp>
      <p:pic>
        <p:nvPicPr>
          <p:cNvPr id="6" name="Picture 8" descr="F02_02_14a"/>
          <p:cNvPicPr>
            <a:picLocks noChangeAspect="1" noChangeArrowheads="1"/>
          </p:cNvPicPr>
          <p:nvPr/>
        </p:nvPicPr>
        <p:blipFill>
          <a:blip r:embed="rId2" cstate="print"/>
          <a:srcRect r="50478" b="78003"/>
          <a:stretch>
            <a:fillRect/>
          </a:stretch>
        </p:blipFill>
        <p:spPr bwMode="auto">
          <a:xfrm>
            <a:off x="2209800" y="1143000"/>
            <a:ext cx="3657600" cy="133226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200400" y="2667000"/>
            <a:ext cx="1736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Symmetric</a:t>
            </a:r>
          </a:p>
        </p:txBody>
      </p:sp>
    </p:spTree>
    <p:extLst>
      <p:ext uri="{BB962C8B-B14F-4D97-AF65-F5344CB8AC3E}">
        <p14:creationId xmlns:p14="http://schemas.microsoft.com/office/powerpoint/2010/main" val="282056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g)What is the mass, graph of mass, graph of CDF?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599" cy="1158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X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else</a:t>
                      </a:r>
                      <a:endParaRPr lang="en-US" sz="3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/>
                        <a:t>p</a:t>
                      </a:r>
                      <a:r>
                        <a:rPr lang="en-US" sz="3200" baseline="-25000" dirty="0" err="1" smtClean="0"/>
                        <a:t>X</a:t>
                      </a:r>
                      <a:r>
                        <a:rPr lang="en-US" sz="3200" baseline="0" dirty="0" smtClean="0"/>
                        <a:t>(x)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0.289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0.421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0.229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0.056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0.005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0</a:t>
                      </a:r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152400" y="3048000"/>
          <a:ext cx="4800600" cy="3629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384952"/>
              </p:ext>
            </p:extLst>
          </p:nvPr>
        </p:nvGraphicFramePr>
        <p:xfrm>
          <a:off x="5181600" y="3124200"/>
          <a:ext cx="37338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Probability histograms for binomial distributions with different </a:t>
            </a:r>
            <a:r>
              <a:rPr lang="en-US" sz="3200" dirty="0" err="1" smtClean="0"/>
              <a:t>p’s</a:t>
            </a:r>
            <a:r>
              <a:rPr lang="en-US" sz="3200" dirty="0" smtClean="0"/>
              <a:t> with n = 8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228600" y="1371600"/>
          <a:ext cx="3276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2667000" y="1371600"/>
          <a:ext cx="33528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5867400" y="1371600"/>
          <a:ext cx="3276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35957" y="5410200"/>
            <a:ext cx="1026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 = 0.2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460157" y="5410200"/>
            <a:ext cx="1026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 = 0.5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660557" y="5410200"/>
            <a:ext cx="1026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 = 0.8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14: Bernoulli Random Variables</a:t>
            </a:r>
            <a:endParaRPr lang="en-US" dirty="0"/>
          </a:p>
        </p:txBody>
      </p:sp>
      <p:pic>
        <p:nvPicPr>
          <p:cNvPr id="5122" name="Picture 2" descr="http://www.boost.org/doc/libs/1_42_0/libs/math/doc/sf_and_dist/graphs/bernoulli_pd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891" y="1434416"/>
            <a:ext cx="7620000" cy="4067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50004" y="5766329"/>
            <a:ext cx="7087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http://www.boost.org/doc/libs/1_42_0/libs/math/doc/sf_and_dist/html</a:t>
            </a:r>
            <a:r>
              <a:rPr lang="en-US" dirty="0" smtClean="0"/>
              <a:t>/</a:t>
            </a:r>
          </a:p>
          <a:p>
            <a:r>
              <a:rPr lang="en-US" dirty="0" err="1" smtClean="0"/>
              <a:t>math_toolkit</a:t>
            </a:r>
            <a:r>
              <a:rPr lang="en-US" dirty="0" smtClean="0"/>
              <a:t>/</a:t>
            </a:r>
            <a:r>
              <a:rPr lang="en-US" dirty="0" err="1" smtClean="0"/>
              <a:t>dist</a:t>
            </a:r>
            <a:r>
              <a:rPr lang="en-US" dirty="0" smtClean="0"/>
              <a:t>/</a:t>
            </a:r>
            <a:r>
              <a:rPr lang="en-US" dirty="0" err="1" smtClean="0"/>
              <a:t>dist_ref</a:t>
            </a:r>
            <a:r>
              <a:rPr lang="en-US" dirty="0" smtClean="0"/>
              <a:t>/</a:t>
            </a:r>
            <a:r>
              <a:rPr lang="en-US" dirty="0" err="1" smtClean="0"/>
              <a:t>dists</a:t>
            </a:r>
            <a:r>
              <a:rPr lang="en-US" dirty="0" smtClean="0"/>
              <a:t>/bernoulli_dist.html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27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Bernoulli distribution: Summary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229600" cy="5562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Things to look for: one trial, success or failure</a:t>
                </a:r>
              </a:p>
              <a:p>
                <a:pPr marL="0" indent="0">
                  <a:buNone/>
                </a:pPr>
                <a:r>
                  <a:rPr lang="en-US" dirty="0" smtClean="0"/>
                  <a:t>Variable: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𝑜𝑢𝑡𝑐𝑜𝑚𝑒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𝑓𝑎𝑖𝑙𝑢𝑟𝑒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𝑜𝑢𝑡𝑐𝑜𝑚𝑒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𝑖𝑠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𝑠𝑢𝑐𝑐𝑒𝑠𝑠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Parameter: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p = P(S), q = P(F) = 1 – p</a:t>
                </a:r>
              </a:p>
              <a:p>
                <a:pPr marL="0" indent="0">
                  <a:buNone/>
                </a:pPr>
                <a:r>
                  <a:rPr lang="en-US" dirty="0" smtClean="0"/>
                  <a:t>Mass: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P(X = 1) = p, P(X = 0) = q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𝔼</m:t>
                    </m:r>
                  </m:oMath>
                </a14:m>
                <a:r>
                  <a:rPr lang="en-US" dirty="0" smtClean="0"/>
                  <a:t>(X) = p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Var</a:t>
                </a:r>
                <a:r>
                  <a:rPr lang="en-US" dirty="0" smtClean="0"/>
                  <a:t>(X) = </a:t>
                </a:r>
                <a:r>
                  <a:rPr lang="en-US" dirty="0" err="1" smtClean="0"/>
                  <a:t>pq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229600" cy="5562600"/>
              </a:xfrm>
              <a:blipFill rotWithShape="1">
                <a:blip r:embed="rId2" cstate="print"/>
                <a:stretch>
                  <a:fillRect l="-1852" t="-1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032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Bernoulli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>
            <a:noAutofit/>
          </a:bodyPr>
          <a:lstStyle/>
          <a:p>
            <a:pPr marL="0" lvl="4" indent="0">
              <a:spcBef>
                <a:spcPts val="0"/>
              </a:spcBef>
              <a:buNone/>
              <a:tabLst>
                <a:tab pos="2011680" algn="l"/>
                <a:tab pos="685800" algn="l"/>
                <a:tab pos="1097280" algn="l"/>
              </a:tabLst>
            </a:pPr>
            <a:r>
              <a:rPr lang="en-US" sz="3200" dirty="0"/>
              <a:t>Do the following  follow a Bernoulli distribution?</a:t>
            </a:r>
          </a:p>
          <a:p>
            <a:pPr marL="0" indent="0">
              <a:buNone/>
            </a:pPr>
            <a:r>
              <a:rPr lang="en-US" dirty="0"/>
              <a:t>If so, a) What is a failure and what is a success? b) Determine p and q, c) Calculate </a:t>
            </a:r>
            <a:r>
              <a:rPr lang="en-US" dirty="0">
                <a:latin typeface="ESSTIXFourteen" panose="00000400000000000000" pitchFamily="2" charset="0"/>
              </a:rPr>
              <a:t>E</a:t>
            </a:r>
            <a:r>
              <a:rPr lang="en-US" dirty="0"/>
              <a:t> and Var.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Rolling a fair 4-sided die and observing whether the number showing is a 1 or not.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The number of births of girls in a county hospital on any specific day.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If a patient takes a drug to see if it is effective or not. </a:t>
            </a:r>
          </a:p>
        </p:txBody>
      </p:sp>
    </p:spTree>
    <p:extLst>
      <p:ext uri="{BB962C8B-B14F-4D97-AF65-F5344CB8AC3E}">
        <p14:creationId xmlns:p14="http://schemas.microsoft.com/office/powerpoint/2010/main" val="273245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Bernoulli Distribution(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arenR" startAt="4"/>
            </a:pPr>
            <a:r>
              <a:rPr lang="en-US" dirty="0">
                <a:solidFill>
                  <a:prstClr val="black"/>
                </a:solidFill>
              </a:rPr>
              <a:t>In a drug trial, some patients with the same condition are given a drug and some are given a placebo to see if the drug is effective or not</a:t>
            </a:r>
            <a:r>
              <a:rPr lang="en-US" dirty="0" smtClean="0">
                <a:solidFill>
                  <a:prstClr val="black"/>
                </a:solidFill>
              </a:rPr>
              <a:t>. </a:t>
            </a:r>
            <a:endParaRPr lang="en-US" dirty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rabicParenR" startAt="4"/>
            </a:pPr>
            <a:r>
              <a:rPr lang="en-US" dirty="0" smtClean="0"/>
              <a:t>In quality control we want to see if a particular product is ‘defective’. We take random samples from an assembly line and check each sample to see if the product is defective.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en-US" dirty="0" smtClean="0"/>
              <a:t>We look at the percentage that a basketball player makes her shots. We want to know how many baskets it takes until she misses a shot.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Bernoulli Distribution(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Autofit/>
          </a:bodyPr>
          <a:lstStyle/>
          <a:p>
            <a:pPr marL="404813" lvl="0" indent="-404813">
              <a:spcBef>
                <a:spcPts val="0"/>
              </a:spcBef>
              <a:buFont typeface="+mj-lt"/>
              <a:buAutoNum type="arabicParenR" startAt="7"/>
            </a:pPr>
            <a:r>
              <a:rPr lang="en-US" sz="3000" dirty="0" smtClean="0"/>
              <a:t>At </a:t>
            </a:r>
            <a:r>
              <a:rPr lang="en-US" sz="3000" dirty="0"/>
              <a:t>a certain point in a card game, if you get spade, you with $4, if you get a </a:t>
            </a:r>
            <a:r>
              <a:rPr lang="en-US" sz="3000" dirty="0" smtClean="0"/>
              <a:t>2 (except the 2♠), </a:t>
            </a:r>
            <a:r>
              <a:rPr lang="en-US" sz="3000" dirty="0"/>
              <a:t>you lose $5, if you get the A♥, you </a:t>
            </a:r>
            <a:r>
              <a:rPr lang="en-US" sz="3000" dirty="0" smtClean="0"/>
              <a:t>win </a:t>
            </a:r>
            <a:r>
              <a:rPr lang="en-US" sz="3000" dirty="0"/>
              <a:t>$20, and if you get any other card, the game ends with no money being exchanged. </a:t>
            </a:r>
            <a:endParaRPr lang="en-US" sz="3000" dirty="0" smtClean="0"/>
          </a:p>
          <a:p>
            <a:pPr marL="509588" lvl="1" indent="-509588">
              <a:spcBef>
                <a:spcPts val="0"/>
              </a:spcBef>
              <a:buAutoNum type="alphaLcParenR"/>
            </a:pPr>
            <a:r>
              <a:rPr lang="en-US" sz="3000" dirty="0" smtClean="0"/>
              <a:t>What </a:t>
            </a:r>
            <a:r>
              <a:rPr lang="en-US" sz="3000" dirty="0"/>
              <a:t>is your expected gain or </a:t>
            </a:r>
            <a:r>
              <a:rPr lang="en-US" sz="3000" dirty="0" smtClean="0"/>
              <a:t>loss?</a:t>
            </a:r>
          </a:p>
          <a:p>
            <a:pPr marL="509588" lvl="1" indent="-509588">
              <a:spcBef>
                <a:spcPts val="0"/>
              </a:spcBef>
              <a:buAutoNum type="alphaLcParenR"/>
            </a:pPr>
            <a:r>
              <a:rPr lang="en-US" sz="3000" dirty="0"/>
              <a:t>You and </a:t>
            </a:r>
            <a:r>
              <a:rPr lang="en-US" sz="3000" dirty="0" smtClean="0"/>
              <a:t>3 </a:t>
            </a:r>
            <a:r>
              <a:rPr lang="en-US" sz="3000" dirty="0"/>
              <a:t>friends are playing </a:t>
            </a:r>
            <a:r>
              <a:rPr lang="en-US" sz="3000" dirty="0" smtClean="0"/>
              <a:t>using the rules above using your own deck. We are interested if a player receives any of the cards listed.</a:t>
            </a:r>
          </a:p>
          <a:p>
            <a:pPr marL="862013" lvl="2" indent="-352425">
              <a:spcBef>
                <a:spcPts val="0"/>
              </a:spcBef>
              <a:buFont typeface="+mj-lt"/>
              <a:buAutoNum type="romanLcPeriod"/>
            </a:pPr>
            <a:r>
              <a:rPr lang="en-US" sz="3000" dirty="0"/>
              <a:t>What is the expected </a:t>
            </a:r>
            <a:r>
              <a:rPr lang="en-US" sz="3000" dirty="0" smtClean="0"/>
              <a:t>value of the number people getting one of the above cards?</a:t>
            </a:r>
          </a:p>
          <a:p>
            <a:pPr marL="862013" lvl="2" indent="-352425">
              <a:spcBef>
                <a:spcPts val="0"/>
              </a:spcBef>
              <a:buFont typeface="+mj-lt"/>
              <a:buAutoNum type="romanLcPeriod"/>
            </a:pPr>
            <a:r>
              <a:rPr lang="en-US" sz="3000" dirty="0"/>
              <a:t>What is the variance </a:t>
            </a:r>
            <a:r>
              <a:rPr lang="en-US" sz="3000" dirty="0" smtClean="0"/>
              <a:t>of the number of people getting one of the above cards?</a:t>
            </a:r>
          </a:p>
        </p:txBody>
      </p:sp>
    </p:spTree>
    <p:extLst>
      <p:ext uri="{BB962C8B-B14F-4D97-AF65-F5344CB8AC3E}">
        <p14:creationId xmlns:p14="http://schemas.microsoft.com/office/powerpoint/2010/main" val="57129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15: Binomial Random Variables</a:t>
            </a:r>
            <a:endParaRPr lang="en-US" dirty="0"/>
          </a:p>
        </p:txBody>
      </p:sp>
      <p:pic>
        <p:nvPicPr>
          <p:cNvPr id="6146" name="Picture 2" descr="image18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1402443"/>
            <a:ext cx="7146377" cy="3904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27281" y="5629772"/>
            <a:ext cx="6920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</a:t>
            </a:r>
            <a:r>
              <a:rPr lang="en-US" dirty="0" smtClean="0"/>
              <a:t>www.vosesoftware.com/ModelRiskHelp/index.htm#Distributions</a:t>
            </a:r>
          </a:p>
          <a:p>
            <a:r>
              <a:rPr lang="en-US" dirty="0" smtClean="0"/>
              <a:t>/</a:t>
            </a:r>
            <a:r>
              <a:rPr lang="en-US" dirty="0" err="1"/>
              <a:t>Discrete_distributions</a:t>
            </a:r>
            <a:r>
              <a:rPr lang="en-US" dirty="0"/>
              <a:t>/Binomial_distribution.htm</a:t>
            </a:r>
          </a:p>
        </p:txBody>
      </p:sp>
    </p:spTree>
    <p:extLst>
      <p:ext uri="{BB962C8B-B14F-4D97-AF65-F5344CB8AC3E}">
        <p14:creationId xmlns:p14="http://schemas.microsoft.com/office/powerpoint/2010/main" val="112183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Properties of a Binomial Experiment - </a:t>
            </a:r>
            <a:r>
              <a:rPr lang="en-US" dirty="0" err="1" smtClean="0"/>
              <a:t>BInS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B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inary: There are only two possible outcomes for each trial. 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I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ndependent:</a:t>
            </a:r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The outcomes of the trials are </a:t>
            </a:r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independent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.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n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:</a:t>
            </a:r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The experiment consists of </a:t>
            </a:r>
            <a:r>
              <a:rPr lang="en-US" dirty="0" smtClean="0">
                <a:solidFill>
                  <a:srgbClr val="C00000"/>
                </a:solidFill>
                <a:cs typeface="Arial" pitchFamily="34" charset="0"/>
              </a:rPr>
              <a:t>n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 identical trials where n is fixed..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cs typeface="Arial" pitchFamily="34" charset="0"/>
              </a:rPr>
              <a:t>S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uccess:  For 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each trial, the probability </a:t>
            </a:r>
            <a:r>
              <a:rPr lang="en-US" i="1" dirty="0">
                <a:solidFill>
                  <a:srgbClr val="000000"/>
                </a:solidFill>
                <a:cs typeface="Arial" pitchFamily="34" charset="0"/>
              </a:rPr>
              <a:t>p </a:t>
            </a:r>
            <a:r>
              <a:rPr lang="en-US" dirty="0">
                <a:solidFill>
                  <a:srgbClr val="000000"/>
                </a:solidFill>
                <a:cs typeface="Arial" pitchFamily="34" charset="0"/>
              </a:rPr>
              <a:t>of success must be the same.</a:t>
            </a:r>
            <a:endParaRPr lang="en-US" sz="3600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01E0-4520-4710-81AB-3D8832D7391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0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/>
          <a:lstStyle/>
          <a:p>
            <a:r>
              <a:rPr lang="en-US" dirty="0" smtClean="0"/>
              <a:t>Binomial Distribution: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867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000" dirty="0" smtClean="0"/>
              <a:t>In each case, identify whether the situation is binomial are not. If it is binomial, state what the parameters are, n and p.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Rolling a fair 4-sided die 5 times and observing whether the number showing is a 1 or not.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In quality control we want to see if a particular product is ‘bad’. We take random samples from an assembly line that uses different machines to product the product</a:t>
            </a:r>
            <a:r>
              <a:rPr lang="en-US" sz="30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We draw 2 cards from a deck without replacement. We are interested in knowing if the cards are red or not.</a:t>
            </a:r>
            <a:endParaRPr lang="en-US" sz="3000" dirty="0"/>
          </a:p>
          <a:p>
            <a:pPr marL="514350" indent="-514350">
              <a:buNone/>
            </a:pP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43038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4831</TotalTime>
  <Words>786</Words>
  <Application>Microsoft Office PowerPoint</Application>
  <PresentationFormat>On-screen Show (4:3)</PresentationFormat>
  <Paragraphs>101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 Math</vt:lpstr>
      <vt:lpstr>ESSTIXFourteen</vt:lpstr>
      <vt:lpstr>Symbol</vt:lpstr>
      <vt:lpstr>Office Theme</vt:lpstr>
      <vt:lpstr>Part 2: Named Discrete Random Variables</vt:lpstr>
      <vt:lpstr>Chapter 14: Bernoulli Random Variables</vt:lpstr>
      <vt:lpstr>Bernoulli distribution: Summary</vt:lpstr>
      <vt:lpstr>Bernoulli Distribution</vt:lpstr>
      <vt:lpstr>Bernoulli Distribution(cont)</vt:lpstr>
      <vt:lpstr>Bernoulli Distribution(cont)</vt:lpstr>
      <vt:lpstr>Chapter 15: Binomial Random Variables</vt:lpstr>
      <vt:lpstr>Properties of a Binomial Experiment - BInS</vt:lpstr>
      <vt:lpstr>Binomial Distribution: Situation</vt:lpstr>
      <vt:lpstr>Binomial distribution: Summary</vt:lpstr>
      <vt:lpstr>Binomial r.v. (in class)</vt:lpstr>
      <vt:lpstr>Shapes of Histograms</vt:lpstr>
      <vt:lpstr>g)What is the mass, graph of mass, graph of CDF?</vt:lpstr>
      <vt:lpstr>Probability histograms for binomial distributions with different p’s with n = 8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1.1 De Moargan’s Laws</dc:title>
  <dc:creator>lfindsen</dc:creator>
  <cp:lastModifiedBy>Leonore Anne Findsen</cp:lastModifiedBy>
  <cp:revision>426</cp:revision>
  <dcterms:created xsi:type="dcterms:W3CDTF">2010-01-11T21:36:57Z</dcterms:created>
  <dcterms:modified xsi:type="dcterms:W3CDTF">2016-02-25T13:44:48Z</dcterms:modified>
</cp:coreProperties>
</file>