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62" r:id="rId2"/>
    <p:sldId id="348" r:id="rId3"/>
    <p:sldId id="370" r:id="rId4"/>
    <p:sldId id="350" r:id="rId5"/>
    <p:sldId id="372" r:id="rId6"/>
    <p:sldId id="349" r:id="rId7"/>
    <p:sldId id="371" r:id="rId8"/>
    <p:sldId id="373" r:id="rId9"/>
    <p:sldId id="352" r:id="rId10"/>
    <p:sldId id="353" r:id="rId11"/>
    <p:sldId id="354" r:id="rId12"/>
    <p:sldId id="355" r:id="rId13"/>
    <p:sldId id="356" r:id="rId14"/>
    <p:sldId id="374" r:id="rId15"/>
    <p:sldId id="375" r:id="rId16"/>
    <p:sldId id="376" r:id="rId17"/>
    <p:sldId id="378" r:id="rId18"/>
    <p:sldId id="377" r:id="rId19"/>
    <p:sldId id="379" r:id="rId20"/>
    <p:sldId id="380" r:id="rId21"/>
    <p:sldId id="3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E614"/>
    <a:srgbClr val="71F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4" autoAdjust="0"/>
  </p:normalViewPr>
  <p:slideViewPr>
    <p:cSldViewPr>
      <p:cViewPr varScale="1">
        <p:scale>
          <a:sx n="81" d="100"/>
          <a:sy n="81" d="100"/>
        </p:scale>
        <p:origin x="6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90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986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40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90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20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205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560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205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54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88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16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20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00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56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20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61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38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03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B7DB-BE62-442B-8D4A-B34766D7A38A}" type="datetime1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D4A-6F35-41E2-9325-894C6CD1BED0}" type="datetime1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42D-8AB2-40C9-B42A-1EE9AE326D5D}" type="datetime1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9823-8D21-496E-9BBE-867CF23015AF}" type="datetime1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3E45-4DD7-449C-9B6F-18BF2EC20FFE}" type="datetime1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AB44-CFAE-43AE-A23B-B81AE2057A24}" type="datetime1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216-ED83-4F65-A668-F04B4F29C9EA}" type="datetime1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66D7-BC56-409D-A213-1ABE871209C4}" type="datetime1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3190-A3D2-4DAD-9505-5DF0AD201305}" type="datetime1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A770-C0C1-4761-B862-59BD1C81E297}" type="datetime1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5671-A28F-46A5-957E-5CB26EF6CFE4}" type="datetime1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35CD6-E3E2-41E4-98C7-BB7204C854DF}" type="datetime1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docid=bhkQeRwUK2pIHM&amp;tbnid=t3lOeXCnLT2lmM:&amp;ved=0CAUQjRw&amp;url=http://math.stackexchange.com/questions/314072/joint-probability-mass-function&amp;ei=ezH9UpKWI6n4yAHW9ICgBQ&amp;psig=AFQjCNEjFGi1NBOjUHZWmvdZaj_dn1IPCA&amp;ust=1392411281101741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</a:t>
            </a:r>
            <a:r>
              <a:rPr lang="en-US" dirty="0" smtClean="0"/>
              <a:t>9: </a:t>
            </a:r>
            <a:r>
              <a:rPr lang="en-US" dirty="0" smtClean="0"/>
              <a:t>Jointly Distributed Random Variables; Independence and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752601"/>
            <a:ext cx="5943600" cy="3581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most misleading assumptions are the ones you don’t even know you’re making.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Douglas Adams </a:t>
            </a:r>
            <a:r>
              <a:rPr lang="en-US" smtClean="0"/>
              <a:t>and Mark </a:t>
            </a:r>
            <a:r>
              <a:rPr lang="en-US" dirty="0" err="1" smtClean="0"/>
              <a:t>Carwardine</a:t>
            </a:r>
            <a:endParaRPr lang="en-US" dirty="0"/>
          </a:p>
        </p:txBody>
      </p:sp>
      <p:pic>
        <p:nvPicPr>
          <p:cNvPr id="1026" name="Picture 2" descr="https://encrypted-tbn2.gstatic.com/images?q=tbn:ANd9GcTaMpkGwEgiW4i8PSUGBD6w4aEFddUybpN4xPxo5fk7a5Vu9BgbV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198119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3333" y="6379660"/>
            <a:ext cx="7967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http://math.stackexchange.com/questions/314072/joint-probability-mass-function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9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a) Suppose that one of the families is selected at random. What is the probability that there are 2 children?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241885"/>
          <a:ext cx="9144001" cy="4701715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1524000"/>
                <a:gridCol w="1447800"/>
                <a:gridCol w="1524000"/>
                <a:gridCol w="1371600"/>
                <a:gridCol w="1371601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0.1767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8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a) Suppose that one of the families is selected at random. What is the probability that there are 2 children?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241885"/>
          <a:ext cx="9144001" cy="4701715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1524000"/>
                <a:gridCol w="1447800"/>
                <a:gridCol w="1524000"/>
                <a:gridCol w="1371600"/>
                <a:gridCol w="1371601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0.1767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b) Suppose that one of the families is selected at random. </a:t>
            </a:r>
            <a:r>
              <a:rPr lang="en-US" sz="2800" dirty="0"/>
              <a:t>What is the probability that there are fewer than 2 boys and fewer than 2 girls?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905741"/>
              </p:ext>
            </p:extLst>
          </p:nvPr>
        </p:nvGraphicFramePr>
        <p:xfrm>
          <a:off x="6503" y="1775285"/>
          <a:ext cx="9144001" cy="4701715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1524000"/>
                <a:gridCol w="1447800"/>
                <a:gridCol w="1524000"/>
                <a:gridCol w="1371600"/>
                <a:gridCol w="1371601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0.1767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4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b) Suppose that one of the families is selected at random. </a:t>
            </a:r>
            <a:r>
              <a:rPr lang="en-US" sz="2800" dirty="0"/>
              <a:t>What is the probability that there are fewer than 2 boys </a:t>
            </a:r>
            <a:r>
              <a:rPr lang="en-US" sz="2800" dirty="0" smtClean="0"/>
              <a:t>and fewer than </a:t>
            </a:r>
            <a:r>
              <a:rPr lang="en-US" sz="2800" dirty="0"/>
              <a:t>2 girls?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537757"/>
              </p:ext>
            </p:extLst>
          </p:nvPr>
        </p:nvGraphicFramePr>
        <p:xfrm>
          <a:off x="0" y="1676400"/>
          <a:ext cx="9144001" cy="4806146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1524000"/>
                <a:gridCol w="1447800"/>
                <a:gridCol w="1524000"/>
                <a:gridCol w="1371600"/>
                <a:gridCol w="1371601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795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0.1767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8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Joint CDF for 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583038"/>
              </p:ext>
            </p:extLst>
          </p:nvPr>
        </p:nvGraphicFramePr>
        <p:xfrm>
          <a:off x="723899" y="685800"/>
          <a:ext cx="7772401" cy="4759934"/>
        </p:xfrm>
        <a:graphic>
          <a:graphicData uri="http://schemas.openxmlformats.org/drawingml/2006/table">
            <a:tbl>
              <a:tblPr/>
              <a:tblGrid>
                <a:gridCol w="449643"/>
                <a:gridCol w="1156225"/>
                <a:gridCol w="1284694"/>
                <a:gridCol w="1220460"/>
                <a:gridCol w="1220460"/>
                <a:gridCol w="1284694"/>
                <a:gridCol w="1156225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B, Y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&lt;0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5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G, X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&lt;0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smtClean="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smtClean="0">
                          <a:latin typeface="Arial"/>
                          <a:ea typeface="Times New Roman"/>
                          <a:cs typeface="Times New Roman"/>
                        </a:rPr>
                        <a:t>0.3367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0.5267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5642735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/>
            <a:r>
              <a:rPr lang="en-US" sz="3200" dirty="0" smtClean="0"/>
              <a:t>a) </a:t>
            </a:r>
            <a:r>
              <a:rPr lang="en-US" sz="3200" dirty="0"/>
              <a:t>What is the probability that there are fewer than 2 boys and fewer than 2 girls?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8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Joint CDF for 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454474"/>
              </p:ext>
            </p:extLst>
          </p:nvPr>
        </p:nvGraphicFramePr>
        <p:xfrm>
          <a:off x="685799" y="533400"/>
          <a:ext cx="7772401" cy="4759934"/>
        </p:xfrm>
        <a:graphic>
          <a:graphicData uri="http://schemas.openxmlformats.org/drawingml/2006/table">
            <a:tbl>
              <a:tblPr/>
              <a:tblGrid>
                <a:gridCol w="449643"/>
                <a:gridCol w="1156225"/>
                <a:gridCol w="1284694"/>
                <a:gridCol w="1220460"/>
                <a:gridCol w="1220460"/>
                <a:gridCol w="1284694"/>
                <a:gridCol w="1156225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B, Y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&lt;0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5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G, X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&lt;0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smtClean="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smtClean="0">
                          <a:latin typeface="Arial"/>
                          <a:ea typeface="Times New Roman"/>
                          <a:cs typeface="Times New Roman"/>
                        </a:rPr>
                        <a:t>0.3367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0.5267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538067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8125" indent="-238125"/>
            <a:r>
              <a:rPr lang="en-US" sz="3000" dirty="0"/>
              <a:t>b</a:t>
            </a:r>
            <a:r>
              <a:rPr lang="en-US" sz="3000" dirty="0" smtClean="0"/>
              <a:t>) </a:t>
            </a:r>
            <a:r>
              <a:rPr lang="en-US" sz="3000" dirty="0"/>
              <a:t>What is the probability that there are greater than 0 and at most 2 girls and greater than 0 and at most 2 boys?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9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dirty="0"/>
              <a:t>Joint </a:t>
            </a:r>
            <a:r>
              <a:rPr lang="en-US" sz="3600" dirty="0" smtClean="0"/>
              <a:t>and marginal mass </a:t>
            </a:r>
            <a:r>
              <a:rPr lang="en-US" sz="3600" dirty="0"/>
              <a:t>for </a:t>
            </a:r>
            <a:r>
              <a:rPr lang="en-US" sz="3600" dirty="0" smtClean="0"/>
              <a:t>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241885"/>
          <a:ext cx="9144001" cy="4701715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1524000"/>
                <a:gridCol w="1447800"/>
                <a:gridCol w="1524000"/>
                <a:gridCol w="1371600"/>
                <a:gridCol w="1371601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0.1767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Joint CDF for 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439496"/>
              </p:ext>
            </p:extLst>
          </p:nvPr>
        </p:nvGraphicFramePr>
        <p:xfrm>
          <a:off x="685800" y="1447800"/>
          <a:ext cx="7772401" cy="4759934"/>
        </p:xfrm>
        <a:graphic>
          <a:graphicData uri="http://schemas.openxmlformats.org/drawingml/2006/table">
            <a:tbl>
              <a:tblPr/>
              <a:tblGrid>
                <a:gridCol w="449643"/>
                <a:gridCol w="1156225"/>
                <a:gridCol w="1284694"/>
                <a:gridCol w="1220460"/>
                <a:gridCol w="1220460"/>
                <a:gridCol w="1284694"/>
                <a:gridCol w="1156225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B, Y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&lt;0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5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G, X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&lt;0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smtClean="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smtClean="0">
                          <a:latin typeface="Arial"/>
                          <a:ea typeface="Times New Roman"/>
                          <a:cs typeface="Times New Roman"/>
                        </a:rPr>
                        <a:t>0.3367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0.5267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3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9.12</a:t>
            </a:r>
            <a:r>
              <a:rPr lang="en-US" dirty="0" smtClean="0"/>
              <a:t>: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663" indent="-347663">
              <a:buNone/>
            </a:pPr>
            <a:r>
              <a:rPr lang="en-US" dirty="0" smtClean="0"/>
              <a:t>Roll a 4-sided die and flip a fair coin. Let X be the result of the die roll. Let Y be 1 if the coin shows a “head” or 0 if the coin shows a “tails”. </a:t>
            </a:r>
          </a:p>
          <a:p>
            <a:pPr marL="0" indent="0">
              <a:buNone/>
            </a:pPr>
            <a:r>
              <a:rPr lang="en-US" dirty="0" smtClean="0"/>
              <a:t>Are X and Y independent?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8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40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Independence of 3 or more random 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56388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 finite number of discrete random variables, X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X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, …, </a:t>
                </a:r>
                <a:r>
                  <a:rPr lang="en-US" dirty="0" err="1" smtClean="0"/>
                  <a:t>X</a:t>
                </a:r>
                <a:r>
                  <a:rPr lang="en-US" baseline="-25000" dirty="0" err="1" smtClean="0"/>
                  <a:t>n</a:t>
                </a:r>
                <a:r>
                  <a:rPr lang="en-US" dirty="0" smtClean="0"/>
                  <a:t> are independent if the following is true:</a:t>
                </a:r>
              </a:p>
              <a:p>
                <a:pPr marL="0" indent="0">
                  <a:buNone/>
                </a:pPr>
                <a:r>
                  <a:rPr lang="en-US" dirty="0"/>
                  <a:t>Definition 8.12: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dirty="0"/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Remark 8.20: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dirty="0"/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Remark 8.21: Consider a collection of events, A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A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, …, A</a:t>
                </a:r>
                <a:r>
                  <a:rPr lang="en-US" baseline="-25000" dirty="0" smtClean="0"/>
                  <a:t>n</a:t>
                </a:r>
                <a:r>
                  <a:rPr lang="en-US" dirty="0" smtClean="0"/>
                  <a:t>. For each j, let </a:t>
                </a:r>
                <a:r>
                  <a:rPr lang="en-US" dirty="0" err="1" smtClean="0"/>
                  <a:t>X</a:t>
                </a:r>
                <a:r>
                  <a:rPr lang="en-US" baseline="-25000" dirty="0" err="1" smtClean="0"/>
                  <a:t>j</a:t>
                </a:r>
                <a:r>
                  <a:rPr lang="en-US" dirty="0" smtClean="0"/>
                  <a:t> be an indicator for event </a:t>
                </a:r>
                <a:r>
                  <a:rPr lang="en-US" dirty="0" err="1" smtClean="0"/>
                  <a:t>A</a:t>
                </a:r>
                <a:r>
                  <a:rPr lang="en-US" baseline="-25000" dirty="0" err="1" smtClean="0"/>
                  <a:t>j</a:t>
                </a:r>
                <a:r>
                  <a:rPr lang="en-US" dirty="0" smtClean="0"/>
                  <a:t>. Then the </a:t>
                </a:r>
                <a:r>
                  <a:rPr lang="en-US" dirty="0" err="1" smtClean="0"/>
                  <a:t>A</a:t>
                </a:r>
                <a:r>
                  <a:rPr lang="en-US" baseline="-25000" dirty="0" err="1" smtClean="0"/>
                  <a:t>j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 are independent events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the </a:t>
                </a:r>
                <a:r>
                  <a:rPr lang="en-US" dirty="0" err="1" smtClean="0"/>
                  <a:t>X</a:t>
                </a:r>
                <a:r>
                  <a:rPr lang="en-US" baseline="-25000" dirty="0" err="1" smtClean="0"/>
                  <a:t>j</a:t>
                </a:r>
                <a:r>
                  <a:rPr lang="en-US" dirty="0" err="1" smtClean="0"/>
                  <a:t>’s</a:t>
                </a:r>
                <a:r>
                  <a:rPr lang="en-US" dirty="0" smtClean="0"/>
                  <a:t> are independent random variables.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5638800"/>
              </a:xfrm>
              <a:blipFill rotWithShape="0">
                <a:blip r:embed="rId2"/>
                <a:stretch>
                  <a:fillRect l="-1852" t="-2270" r="-2593" b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PMF: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Suppose that 15 percent of the 300 families in a certain community have no children, 20 percent have 1 child, 35 percent have 2 children, and 30 percent have 3 children. Further suppose that in each family, each child is equally likely (independent) to be a boy or a girl. Let B be the number of boys in a family chosen randomly from this community and G be the number of girls. The following is the table for this situation.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6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Example: Conditional mass: X (Boys) and Y (Girls)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241885"/>
          <a:ext cx="9144001" cy="4701715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1524000"/>
                <a:gridCol w="1447800"/>
                <a:gridCol w="1524000"/>
                <a:gridCol w="1371600"/>
                <a:gridCol w="1371601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err="1" smtClean="0"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2400" baseline="-25000" dirty="0" err="1" smtClean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US" sz="2400" baseline="0" dirty="0" smtClean="0">
                          <a:latin typeface="Arial"/>
                          <a:ea typeface="Times New Roman"/>
                          <a:cs typeface="Times New Roman"/>
                        </a:rPr>
                        <a:t>(x)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0.1767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err="1" smtClean="0"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2400" baseline="-25000" dirty="0" err="1" smtClean="0">
                          <a:latin typeface="Arial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2400" baseline="0" dirty="0" smtClean="0">
                          <a:latin typeface="Arial"/>
                          <a:ea typeface="Times New Roman"/>
                          <a:cs typeface="Times New Roman"/>
                        </a:rPr>
                        <a:t>(y)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563562"/>
          </a:xfrm>
        </p:spPr>
        <p:txBody>
          <a:bodyPr>
            <a:noAutofit/>
          </a:bodyPr>
          <a:lstStyle/>
          <a:p>
            <a:r>
              <a:rPr lang="en-US" sz="3600" dirty="0" smtClean="0"/>
              <a:t>Table : Conditional PMF of X (Girls) for each possible value of Y (Boys)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241885"/>
          <a:ext cx="9144001" cy="4701715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1524000"/>
                <a:gridCol w="1447800"/>
                <a:gridCol w="1524000"/>
                <a:gridCol w="1371600"/>
                <a:gridCol w="1371601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err="1" smtClean="0"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2400" baseline="-25000" dirty="0" err="1" smtClean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US" sz="2400" baseline="0" dirty="0" smtClean="0">
                          <a:latin typeface="Arial"/>
                          <a:ea typeface="Times New Roman"/>
                          <a:cs typeface="Times New Roman"/>
                        </a:rPr>
                        <a:t>(x)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0.4017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0.2564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0.4335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0.2678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0.4531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0.5665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0.2322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0.2905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0.0982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0.9999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>
            <a:noAutofit/>
          </a:bodyPr>
          <a:lstStyle/>
          <a:p>
            <a:r>
              <a:rPr lang="en-US" sz="3600" dirty="0" smtClean="0"/>
              <a:t>Example: Table for 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801687"/>
              </p:ext>
            </p:extLst>
          </p:nvPr>
        </p:nvGraphicFramePr>
        <p:xfrm>
          <a:off x="457200" y="990600"/>
          <a:ext cx="8153400" cy="4094570"/>
        </p:xfrm>
        <a:graphic>
          <a:graphicData uri="http://schemas.openxmlformats.org/drawingml/2006/table">
            <a:tbl>
              <a:tblPr/>
              <a:tblGrid>
                <a:gridCol w="533400"/>
                <a:gridCol w="1600200"/>
                <a:gridCol w="1524000"/>
                <a:gridCol w="1466193"/>
                <a:gridCol w="1547530"/>
                <a:gridCol w="1482077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y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x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Joint mass for 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759607"/>
              </p:ext>
            </p:extLst>
          </p:nvPr>
        </p:nvGraphicFramePr>
        <p:xfrm>
          <a:off x="685800" y="1447800"/>
          <a:ext cx="7772400" cy="4094570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1524000"/>
                <a:gridCol w="1447800"/>
                <a:gridCol w="1524000"/>
                <a:gridCol w="1371600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0.1767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9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Joint CDF for 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545680"/>
              </p:ext>
            </p:extLst>
          </p:nvPr>
        </p:nvGraphicFramePr>
        <p:xfrm>
          <a:off x="685800" y="1447800"/>
          <a:ext cx="7772401" cy="4759934"/>
        </p:xfrm>
        <a:graphic>
          <a:graphicData uri="http://schemas.openxmlformats.org/drawingml/2006/table">
            <a:tbl>
              <a:tblPr/>
              <a:tblGrid>
                <a:gridCol w="449643"/>
                <a:gridCol w="1156225"/>
                <a:gridCol w="1284694"/>
                <a:gridCol w="1220460"/>
                <a:gridCol w="1220460"/>
                <a:gridCol w="1284694"/>
                <a:gridCol w="1156225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B, Y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&lt;0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5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G, X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&lt;0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smtClean="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smtClean="0">
                          <a:latin typeface="Arial"/>
                          <a:ea typeface="Times New Roman"/>
                          <a:cs typeface="Times New Roman"/>
                        </a:rPr>
                        <a:t>0.3367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0.5267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8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>
            <a:noAutofit/>
          </a:bodyPr>
          <a:lstStyle/>
          <a:p>
            <a:r>
              <a:rPr lang="en-US" sz="3600" dirty="0" smtClean="0"/>
              <a:t>Example: Table for 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366857"/>
              </p:ext>
            </p:extLst>
          </p:nvPr>
        </p:nvGraphicFramePr>
        <p:xfrm>
          <a:off x="0" y="914400"/>
          <a:ext cx="9144001" cy="4701715"/>
        </p:xfrm>
        <a:graphic>
          <a:graphicData uri="http://schemas.openxmlformats.org/drawingml/2006/table">
            <a:tbl>
              <a:tblPr/>
              <a:tblGrid>
                <a:gridCol w="533400"/>
                <a:gridCol w="1600200"/>
                <a:gridCol w="1524000"/>
                <a:gridCol w="1466193"/>
                <a:gridCol w="1547530"/>
                <a:gridCol w="1482077"/>
                <a:gridCol w="990601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y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x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1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dirty="0"/>
              <a:t>Joint </a:t>
            </a:r>
            <a:r>
              <a:rPr lang="en-US" sz="3600" dirty="0" smtClean="0"/>
              <a:t>and marginal mass </a:t>
            </a:r>
            <a:r>
              <a:rPr lang="en-US" sz="3600" dirty="0"/>
              <a:t>for </a:t>
            </a:r>
            <a:r>
              <a:rPr lang="en-US" sz="3600" dirty="0" smtClean="0"/>
              <a:t>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241885"/>
          <a:ext cx="9144001" cy="4701715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1524000"/>
                <a:gridCol w="1447800"/>
                <a:gridCol w="1524000"/>
                <a:gridCol w="1371600"/>
                <a:gridCol w="1371601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0.1767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0.0867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0.1133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0.3900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0.2000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0.0367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4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Joint CDF for 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456330"/>
              </p:ext>
            </p:extLst>
          </p:nvPr>
        </p:nvGraphicFramePr>
        <p:xfrm>
          <a:off x="685800" y="1447800"/>
          <a:ext cx="7772401" cy="4759934"/>
        </p:xfrm>
        <a:graphic>
          <a:graphicData uri="http://schemas.openxmlformats.org/drawingml/2006/table">
            <a:tbl>
              <a:tblPr/>
              <a:tblGrid>
                <a:gridCol w="449643"/>
                <a:gridCol w="1156225"/>
                <a:gridCol w="1284694"/>
                <a:gridCol w="1220460"/>
                <a:gridCol w="1220460"/>
                <a:gridCol w="1284694"/>
                <a:gridCol w="1156225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B, Y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&lt;0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5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G, X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&lt;0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smtClean="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smtClean="0">
                          <a:latin typeface="Arial"/>
                          <a:ea typeface="Times New Roman"/>
                          <a:cs typeface="Times New Roman"/>
                        </a:rPr>
                        <a:t>0.3367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0.5267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0.3367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0.9267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11680" algn="l"/>
                          <a:tab pos="68580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0.3734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0.7634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0.9634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1.0001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>
            <a:noAutofit/>
          </a:bodyPr>
          <a:lstStyle/>
          <a:p>
            <a:r>
              <a:rPr lang="en-US" sz="3600" dirty="0" smtClean="0"/>
              <a:t>Alternative joint mass for family example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914400"/>
          <a:ext cx="9144001" cy="4701715"/>
        </p:xfrm>
        <a:graphic>
          <a:graphicData uri="http://schemas.openxmlformats.org/drawingml/2006/table">
            <a:tbl>
              <a:tblPr/>
              <a:tblGrid>
                <a:gridCol w="533400"/>
                <a:gridCol w="1600200"/>
                <a:gridCol w="1524000"/>
                <a:gridCol w="1466193"/>
                <a:gridCol w="1547530"/>
                <a:gridCol w="1482077"/>
                <a:gridCol w="990601"/>
              </a:tblGrid>
              <a:tr h="33268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Boys, y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0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 baseline="-25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rowSpan="4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Girls, x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1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endParaRPr lang="en-US" sz="2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117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1680" algn="l"/>
                          <a:tab pos="685800" algn="l"/>
                        </a:tabLst>
                      </a:pP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300</a:t>
                      </a:r>
                      <a:endParaRPr lang="en-US" sz="2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2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5748</TotalTime>
  <Words>1203</Words>
  <Application>Microsoft Office PowerPoint</Application>
  <PresentationFormat>On-screen Show (4:3)</PresentationFormat>
  <Paragraphs>682</Paragraphs>
  <Slides>21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 Math</vt:lpstr>
      <vt:lpstr>Times New Roman</vt:lpstr>
      <vt:lpstr>Office Theme</vt:lpstr>
      <vt:lpstr>Chapter 9: Jointly Distributed Random Variables; Independence and Conditioning</vt:lpstr>
      <vt:lpstr>Joint PMF: Example</vt:lpstr>
      <vt:lpstr>Example: Table for family example</vt:lpstr>
      <vt:lpstr>Joint mass for family example</vt:lpstr>
      <vt:lpstr>Joint CDF for family example</vt:lpstr>
      <vt:lpstr>Example: Table for family example</vt:lpstr>
      <vt:lpstr>Joint and marginal mass for family example</vt:lpstr>
      <vt:lpstr>Joint CDF for family example</vt:lpstr>
      <vt:lpstr>Alternative joint mass for family example</vt:lpstr>
      <vt:lpstr>a) Suppose that one of the families is selected at random. What is the probability that there are 2 children?</vt:lpstr>
      <vt:lpstr>a) Suppose that one of the families is selected at random. What is the probability that there are 2 children?</vt:lpstr>
      <vt:lpstr>b) Suppose that one of the families is selected at random. What is the probability that there are fewer than 2 boys and fewer than 2 girls?</vt:lpstr>
      <vt:lpstr>b) Suppose that one of the families is selected at random. What is the probability that there are fewer than 2 boys and fewer than 2 girls?</vt:lpstr>
      <vt:lpstr>Joint CDF for family example</vt:lpstr>
      <vt:lpstr>Joint CDF for family example</vt:lpstr>
      <vt:lpstr>Joint and marginal mass for family example</vt:lpstr>
      <vt:lpstr>Joint CDF for family example</vt:lpstr>
      <vt:lpstr>Example 9.12: Independence</vt:lpstr>
      <vt:lpstr>Independence of 3 or more random variables</vt:lpstr>
      <vt:lpstr>Example: Conditional mass: X (Boys) and Y (Girls)</vt:lpstr>
      <vt:lpstr>Table : Conditional PMF of X (Girls) for each possible value of Y (Boys)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407</cp:revision>
  <dcterms:created xsi:type="dcterms:W3CDTF">2010-01-11T21:36:57Z</dcterms:created>
  <dcterms:modified xsi:type="dcterms:W3CDTF">2016-02-11T20:06:12Z</dcterms:modified>
</cp:coreProperties>
</file>