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0" r:id="rId2"/>
    <p:sldId id="341" r:id="rId3"/>
    <p:sldId id="282" r:id="rId4"/>
    <p:sldId id="365" r:id="rId5"/>
    <p:sldId id="283" r:id="rId6"/>
    <p:sldId id="361" r:id="rId7"/>
    <p:sldId id="284" r:id="rId8"/>
    <p:sldId id="264" r:id="rId9"/>
    <p:sldId id="291" r:id="rId10"/>
    <p:sldId id="366" r:id="rId11"/>
    <p:sldId id="367" r:id="rId12"/>
    <p:sldId id="368" r:id="rId13"/>
    <p:sldId id="369" r:id="rId14"/>
    <p:sldId id="285" r:id="rId15"/>
    <p:sldId id="286" r:id="rId16"/>
    <p:sldId id="287" r:id="rId17"/>
    <p:sldId id="288" r:id="rId18"/>
    <p:sldId id="289" r:id="rId19"/>
    <p:sldId id="29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E614"/>
    <a:srgbClr val="71F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14" autoAdjust="0"/>
  </p:normalViewPr>
  <p:slideViewPr>
    <p:cSldViewPr>
      <p:cViewPr varScale="1">
        <p:scale>
          <a:sx n="81" d="100"/>
          <a:sy n="81" d="100"/>
        </p:scale>
        <p:origin x="6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
    </p:cViewPr>
  </p:sorterViewPr>
  <p:notesViewPr>
    <p:cSldViewPr>
      <p:cViewPr varScale="1">
        <p:scale>
          <a:sx n="69" d="100"/>
          <a:sy n="69" d="100"/>
        </p:scale>
        <p:origin x="-19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offcampus.ics.purdue.edu\lfindsen\My%20Documents\Stat%20311\Figure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offcampus.ics.purdue.edu\lfindsen\My%20Documents\Stat%20311\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TONE.ICS.PURDUE.EDU\lfindsen\My%20Documents\Stat%20311\Figures%20for%20class%20no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TONE.ICS.PURDUE.EDU\lfindsen\My%20Documents\Stat%20311\Figures%20for%20clas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F0"/>
            </a:solidFill>
            <a:ln>
              <a:solidFill>
                <a:schemeClr val="tx1"/>
              </a:solidFill>
            </a:ln>
          </c:spPr>
          <c:invertIfNegative val="0"/>
          <c:cat>
            <c:numRef>
              <c:f>'ch.5.2 1'!$A$1:$D$1</c:f>
              <c:numCache>
                <c:formatCode>General</c:formatCode>
                <c:ptCount val="4"/>
                <c:pt idx="0">
                  <c:v>0</c:v>
                </c:pt>
                <c:pt idx="1">
                  <c:v>1</c:v>
                </c:pt>
                <c:pt idx="2">
                  <c:v>2</c:v>
                </c:pt>
                <c:pt idx="3">
                  <c:v>3</c:v>
                </c:pt>
              </c:numCache>
            </c:numRef>
          </c:cat>
          <c:val>
            <c:numRef>
              <c:f>'ch.5.2 1'!$A$2:$D$2</c:f>
              <c:numCache>
                <c:formatCode>General</c:formatCode>
                <c:ptCount val="4"/>
                <c:pt idx="0">
                  <c:v>0.125</c:v>
                </c:pt>
                <c:pt idx="1">
                  <c:v>0.37500000000000283</c:v>
                </c:pt>
                <c:pt idx="2">
                  <c:v>0.37500000000000283</c:v>
                </c:pt>
                <c:pt idx="3">
                  <c:v>0.125</c:v>
                </c:pt>
              </c:numCache>
            </c:numRef>
          </c:val>
        </c:ser>
        <c:dLbls>
          <c:showLegendKey val="0"/>
          <c:showVal val="0"/>
          <c:showCatName val="0"/>
          <c:showSerName val="0"/>
          <c:showPercent val="0"/>
          <c:showBubbleSize val="0"/>
        </c:dLbls>
        <c:gapWidth val="0"/>
        <c:axId val="209453920"/>
        <c:axId val="209454480"/>
      </c:barChart>
      <c:catAx>
        <c:axId val="209453920"/>
        <c:scaling>
          <c:orientation val="minMax"/>
        </c:scaling>
        <c:delete val="0"/>
        <c:axPos val="b"/>
        <c:title>
          <c:tx>
            <c:rich>
              <a:bodyPr/>
              <a:lstStyle/>
              <a:p>
                <a:pPr>
                  <a:defRPr sz="2000"/>
                </a:pPr>
                <a:r>
                  <a:rPr lang="en-US" sz="2000"/>
                  <a:t>x</a:t>
                </a:r>
              </a:p>
            </c:rich>
          </c:tx>
          <c:layout>
            <c:manualLayout>
              <c:xMode val="edge"/>
              <c:yMode val="edge"/>
              <c:x val="0.92868808065659225"/>
              <c:y val="0.81380563650017734"/>
            </c:manualLayout>
          </c:layout>
          <c:overlay val="0"/>
        </c:title>
        <c:numFmt formatCode="General" sourceLinked="1"/>
        <c:majorTickMark val="out"/>
        <c:minorTickMark val="none"/>
        <c:tickLblPos val="nextTo"/>
        <c:txPr>
          <a:bodyPr/>
          <a:lstStyle/>
          <a:p>
            <a:pPr>
              <a:defRPr sz="1600" baseline="0"/>
            </a:pPr>
            <a:endParaRPr lang="en-US"/>
          </a:p>
        </c:txPr>
        <c:crossAx val="209454480"/>
        <c:crosses val="autoZero"/>
        <c:auto val="1"/>
        <c:lblAlgn val="ctr"/>
        <c:lblOffset val="100"/>
        <c:noMultiLvlLbl val="0"/>
      </c:catAx>
      <c:valAx>
        <c:axId val="209454480"/>
        <c:scaling>
          <c:orientation val="minMax"/>
        </c:scaling>
        <c:delete val="0"/>
        <c:axPos val="l"/>
        <c:majorGridlines/>
        <c:title>
          <c:tx>
            <c:rich>
              <a:bodyPr rot="0" vert="horz"/>
              <a:lstStyle/>
              <a:p>
                <a:pPr>
                  <a:defRPr sz="2000"/>
                </a:pPr>
                <a:r>
                  <a:rPr lang="en-US" sz="2000"/>
                  <a:t>p</a:t>
                </a:r>
                <a:r>
                  <a:rPr lang="en-US" sz="2000" baseline="-25000"/>
                  <a:t>x</a:t>
                </a:r>
                <a:r>
                  <a:rPr lang="en-US" sz="2000" baseline="0"/>
                  <a:t>(x)</a:t>
                </a:r>
                <a:endParaRPr lang="en-US" sz="2000"/>
              </a:p>
            </c:rich>
          </c:tx>
          <c:layout>
            <c:manualLayout>
              <c:xMode val="edge"/>
              <c:yMode val="edge"/>
              <c:x val="2.1164021164021166E-2"/>
              <c:y val="1.7562017346256981E-2"/>
            </c:manualLayout>
          </c:layout>
          <c:overlay val="0"/>
        </c:title>
        <c:numFmt formatCode="#,##0.0" sourceLinked="0"/>
        <c:majorTickMark val="out"/>
        <c:minorTickMark val="none"/>
        <c:tickLblPos val="nextTo"/>
        <c:txPr>
          <a:bodyPr/>
          <a:lstStyle/>
          <a:p>
            <a:pPr>
              <a:defRPr sz="2400" baseline="0"/>
            </a:pPr>
            <a:endParaRPr lang="en-US"/>
          </a:p>
        </c:txPr>
        <c:crossAx val="209453920"/>
        <c:crosses val="autoZero"/>
        <c:crossBetween val="between"/>
        <c:majorUnit val="0.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9"/>
            <c:spPr>
              <a:solidFill>
                <a:srgbClr val="00B0F0"/>
              </a:solidFill>
              <a:ln w="9525">
                <a:noFill/>
              </a:ln>
              <a:effectLst/>
            </c:spPr>
          </c:marker>
          <c:xVal>
            <c:numRef>
              <c:f>'PMF CDF  plots'!$A$1:$D$1</c:f>
              <c:numCache>
                <c:formatCode>General</c:formatCode>
                <c:ptCount val="4"/>
                <c:pt idx="0">
                  <c:v>0</c:v>
                </c:pt>
                <c:pt idx="1">
                  <c:v>1</c:v>
                </c:pt>
                <c:pt idx="2">
                  <c:v>2</c:v>
                </c:pt>
                <c:pt idx="3">
                  <c:v>3</c:v>
                </c:pt>
              </c:numCache>
            </c:numRef>
          </c:xVal>
          <c:yVal>
            <c:numRef>
              <c:f>'PMF CDF  plots'!$A$2:$D$2</c:f>
              <c:numCache>
                <c:formatCode>General</c:formatCode>
                <c:ptCount val="4"/>
                <c:pt idx="0">
                  <c:v>0.125</c:v>
                </c:pt>
                <c:pt idx="1">
                  <c:v>0.375</c:v>
                </c:pt>
                <c:pt idx="2">
                  <c:v>0.375</c:v>
                </c:pt>
                <c:pt idx="3">
                  <c:v>0.125</c:v>
                </c:pt>
              </c:numCache>
            </c:numRef>
          </c:yVal>
          <c:smooth val="0"/>
        </c:ser>
        <c:dLbls>
          <c:showLegendKey val="0"/>
          <c:showVal val="0"/>
          <c:showCatName val="0"/>
          <c:showSerName val="0"/>
          <c:showPercent val="0"/>
          <c:showBubbleSize val="0"/>
        </c:dLbls>
        <c:axId val="431330608"/>
        <c:axId val="431331168"/>
      </c:scatterChart>
      <c:valAx>
        <c:axId val="431330608"/>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t"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431331168"/>
        <c:crosses val="autoZero"/>
        <c:crossBetween val="midCat"/>
        <c:majorUnit val="1"/>
      </c:valAx>
      <c:valAx>
        <c:axId val="43133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2000" b="1" i="0" u="none" strike="noStrike" kern="1200" baseline="0">
                    <a:solidFill>
                      <a:schemeClr val="tx1">
                        <a:lumMod val="65000"/>
                        <a:lumOff val="35000"/>
                      </a:schemeClr>
                    </a:solidFill>
                    <a:latin typeface="+mn-lt"/>
                    <a:ea typeface="+mn-ea"/>
                    <a:cs typeface="+mn-cs"/>
                  </a:defRPr>
                </a:pPr>
                <a:r>
                  <a:rPr lang="en-US" sz="2000" b="1" dirty="0" err="1" smtClean="0"/>
                  <a:t>p</a:t>
                </a:r>
                <a:r>
                  <a:rPr lang="en-US" sz="2000" b="1" baseline="-25000" dirty="0" err="1" smtClean="0"/>
                  <a:t>X</a:t>
                </a:r>
                <a:r>
                  <a:rPr lang="en-US" sz="2000" b="1" baseline="0" dirty="0" smtClean="0"/>
                  <a:t>(x)</a:t>
                </a:r>
                <a:endParaRPr lang="en-US" sz="2000" b="1" dirty="0"/>
              </a:p>
            </c:rich>
          </c:tx>
          <c:layout>
            <c:manualLayout>
              <c:xMode val="edge"/>
              <c:yMode val="edge"/>
              <c:x val="1.9230769230769232E-2"/>
              <c:y val="1.2194083847627152E-2"/>
            </c:manualLayout>
          </c:layout>
          <c:overlay val="0"/>
          <c:spPr>
            <a:noFill/>
            <a:ln>
              <a:noFill/>
            </a:ln>
            <a:effectLst/>
          </c:spPr>
          <c:txPr>
            <a:bodyPr rot="0" spcFirstLastPara="1" vertOverflow="ellipsis" wrap="square" anchor="t" anchorCtr="0"/>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31330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tx>
            <c:v>0</c:v>
          </c:tx>
          <c:spPr>
            <a:ln>
              <a:solidFill>
                <a:schemeClr val="tx1"/>
              </a:solidFill>
            </a:ln>
          </c:spPr>
          <c:marker>
            <c:symbol val="circle"/>
            <c:size val="7"/>
            <c:spPr>
              <a:solidFill>
                <a:srgbClr val="1F497D">
                  <a:lumMod val="75000"/>
                </a:srgbClr>
              </a:solidFill>
              <a:ln>
                <a:solidFill>
                  <a:srgbClr val="1F497D">
                    <a:lumMod val="75000"/>
                  </a:srgbClr>
                </a:solidFill>
              </a:ln>
            </c:spPr>
          </c:marker>
          <c:dPt>
            <c:idx val="1"/>
            <c:bubble3D val="0"/>
            <c:spPr>
              <a:ln>
                <a:solidFill>
                  <a:srgbClr val="32E614"/>
                </a:solidFill>
              </a:ln>
            </c:spPr>
          </c:dPt>
          <c:xVal>
            <c:numRef>
              <c:f>'PMF CDF  plots'!$A$9:$A$10</c:f>
              <c:numCache>
                <c:formatCode>General</c:formatCode>
                <c:ptCount val="2"/>
                <c:pt idx="0">
                  <c:v>-5</c:v>
                </c:pt>
                <c:pt idx="1">
                  <c:v>0</c:v>
                </c:pt>
              </c:numCache>
            </c:numRef>
          </c:xVal>
          <c:yVal>
            <c:numRef>
              <c:f>'PMF CDF  plots'!$B$9:$B$10</c:f>
              <c:numCache>
                <c:formatCode>General</c:formatCode>
                <c:ptCount val="2"/>
                <c:pt idx="0">
                  <c:v>0</c:v>
                </c:pt>
                <c:pt idx="1">
                  <c:v>0</c:v>
                </c:pt>
              </c:numCache>
            </c:numRef>
          </c:yVal>
          <c:smooth val="0"/>
        </c:ser>
        <c:ser>
          <c:idx val="0"/>
          <c:order val="1"/>
          <c:tx>
            <c:v>1</c:v>
          </c:tx>
          <c:spPr>
            <a:ln>
              <a:solidFill>
                <a:srgbClr val="32E614"/>
              </a:solidFill>
            </a:ln>
          </c:spPr>
          <c:marker>
            <c:symbol val="circle"/>
            <c:size val="7"/>
            <c:spPr>
              <a:solidFill>
                <a:sysClr val="windowText" lastClr="000000"/>
              </a:solidFill>
              <a:ln>
                <a:solidFill>
                  <a:prstClr val="black"/>
                </a:solidFill>
              </a:ln>
            </c:spPr>
          </c:marker>
          <c:dPt>
            <c:idx val="1"/>
            <c:marker>
              <c:spPr>
                <a:noFill/>
                <a:ln>
                  <a:solidFill>
                    <a:prstClr val="black"/>
                  </a:solidFill>
                </a:ln>
              </c:spPr>
            </c:marker>
            <c:bubble3D val="0"/>
          </c:dPt>
          <c:xVal>
            <c:numRef>
              <c:f>'PMF CDF  plots'!$A$11:$A$12</c:f>
              <c:numCache>
                <c:formatCode>General</c:formatCode>
                <c:ptCount val="2"/>
                <c:pt idx="0">
                  <c:v>0</c:v>
                </c:pt>
                <c:pt idx="1">
                  <c:v>1</c:v>
                </c:pt>
              </c:numCache>
            </c:numRef>
          </c:xVal>
          <c:yVal>
            <c:numRef>
              <c:f>'PMF CDF  plots'!$B$11:$B$12</c:f>
              <c:numCache>
                <c:formatCode>General</c:formatCode>
                <c:ptCount val="2"/>
                <c:pt idx="0">
                  <c:v>0.125</c:v>
                </c:pt>
                <c:pt idx="1">
                  <c:v>0.125</c:v>
                </c:pt>
              </c:numCache>
            </c:numRef>
          </c:yVal>
          <c:smooth val="0"/>
        </c:ser>
        <c:ser>
          <c:idx val="2"/>
          <c:order val="2"/>
          <c:tx>
            <c:v>2</c:v>
          </c:tx>
          <c:spPr>
            <a:ln>
              <a:solidFill>
                <a:srgbClr val="32E614"/>
              </a:solidFill>
            </a:ln>
          </c:spPr>
          <c:marker>
            <c:symbol val="circle"/>
            <c:size val="7"/>
            <c:spPr>
              <a:solidFill>
                <a:sysClr val="windowText" lastClr="000000"/>
              </a:solidFill>
              <a:ln>
                <a:solidFill>
                  <a:prstClr val="black"/>
                </a:solidFill>
              </a:ln>
            </c:spPr>
          </c:marker>
          <c:dPt>
            <c:idx val="1"/>
            <c:marker>
              <c:spPr>
                <a:noFill/>
                <a:ln>
                  <a:solidFill>
                    <a:prstClr val="black"/>
                  </a:solidFill>
                </a:ln>
              </c:spPr>
            </c:marker>
            <c:bubble3D val="0"/>
          </c:dPt>
          <c:xVal>
            <c:numRef>
              <c:f>'PMF CDF  plots'!$A$13:$A$14</c:f>
              <c:numCache>
                <c:formatCode>General</c:formatCode>
                <c:ptCount val="2"/>
                <c:pt idx="0">
                  <c:v>1</c:v>
                </c:pt>
                <c:pt idx="1">
                  <c:v>2</c:v>
                </c:pt>
              </c:numCache>
            </c:numRef>
          </c:xVal>
          <c:yVal>
            <c:numRef>
              <c:f>'PMF CDF  plots'!$B$13:$B$14</c:f>
              <c:numCache>
                <c:formatCode>General</c:formatCode>
                <c:ptCount val="2"/>
                <c:pt idx="0">
                  <c:v>0.5</c:v>
                </c:pt>
                <c:pt idx="1">
                  <c:v>0.5</c:v>
                </c:pt>
              </c:numCache>
            </c:numRef>
          </c:yVal>
          <c:smooth val="0"/>
        </c:ser>
        <c:ser>
          <c:idx val="3"/>
          <c:order val="3"/>
          <c:tx>
            <c:v>3</c:v>
          </c:tx>
          <c:spPr>
            <a:ln>
              <a:solidFill>
                <a:srgbClr val="32E614"/>
              </a:solidFill>
            </a:ln>
          </c:spPr>
          <c:marker>
            <c:symbol val="circle"/>
            <c:size val="7"/>
            <c:spPr>
              <a:solidFill>
                <a:sysClr val="windowText" lastClr="000000"/>
              </a:solidFill>
              <a:ln>
                <a:solidFill>
                  <a:prstClr val="black"/>
                </a:solidFill>
              </a:ln>
            </c:spPr>
          </c:marker>
          <c:dPt>
            <c:idx val="1"/>
            <c:marker>
              <c:spPr>
                <a:noFill/>
                <a:ln>
                  <a:solidFill>
                    <a:prstClr val="black"/>
                  </a:solidFill>
                </a:ln>
              </c:spPr>
            </c:marker>
            <c:bubble3D val="0"/>
          </c:dPt>
          <c:xVal>
            <c:numRef>
              <c:f>'PMF CDF  plots'!$A$15:$A$16</c:f>
              <c:numCache>
                <c:formatCode>General</c:formatCode>
                <c:ptCount val="2"/>
                <c:pt idx="0">
                  <c:v>2</c:v>
                </c:pt>
                <c:pt idx="1">
                  <c:v>3</c:v>
                </c:pt>
              </c:numCache>
            </c:numRef>
          </c:xVal>
          <c:yVal>
            <c:numRef>
              <c:f>'PMF CDF  plots'!$B$15:$B$16</c:f>
              <c:numCache>
                <c:formatCode>General</c:formatCode>
                <c:ptCount val="2"/>
                <c:pt idx="0">
                  <c:v>0.875</c:v>
                </c:pt>
                <c:pt idx="1">
                  <c:v>0.875</c:v>
                </c:pt>
              </c:numCache>
            </c:numRef>
          </c:yVal>
          <c:smooth val="0"/>
        </c:ser>
        <c:ser>
          <c:idx val="4"/>
          <c:order val="4"/>
          <c:tx>
            <c:v>4</c:v>
          </c:tx>
          <c:spPr>
            <a:ln>
              <a:solidFill>
                <a:srgbClr val="32E614"/>
              </a:solidFill>
            </a:ln>
          </c:spPr>
          <c:marker>
            <c:symbol val="circle"/>
            <c:size val="7"/>
            <c:spPr>
              <a:solidFill>
                <a:sysClr val="windowText" lastClr="000000"/>
              </a:solidFill>
              <a:ln>
                <a:solidFill>
                  <a:prstClr val="black"/>
                </a:solidFill>
              </a:ln>
            </c:spPr>
          </c:marker>
          <c:dPt>
            <c:idx val="1"/>
            <c:marker>
              <c:spPr>
                <a:noFill/>
                <a:ln>
                  <a:solidFill>
                    <a:prstClr val="black"/>
                  </a:solidFill>
                </a:ln>
              </c:spPr>
            </c:marker>
            <c:bubble3D val="0"/>
          </c:dPt>
          <c:xVal>
            <c:numRef>
              <c:f>'PMF CDF  plots'!$A$17:$A$18</c:f>
              <c:numCache>
                <c:formatCode>General</c:formatCode>
                <c:ptCount val="2"/>
                <c:pt idx="0">
                  <c:v>3</c:v>
                </c:pt>
                <c:pt idx="1">
                  <c:v>8</c:v>
                </c:pt>
              </c:numCache>
            </c:numRef>
          </c:xVal>
          <c:yVal>
            <c:numRef>
              <c:f>'PMF CDF  plots'!$B$17:$B$18</c:f>
              <c:numCache>
                <c:formatCode>General</c:formatCode>
                <c:ptCount val="2"/>
                <c:pt idx="0">
                  <c:v>1</c:v>
                </c:pt>
                <c:pt idx="1">
                  <c:v>1</c:v>
                </c:pt>
              </c:numCache>
            </c:numRef>
          </c:yVal>
          <c:smooth val="0"/>
        </c:ser>
        <c:dLbls>
          <c:showLegendKey val="0"/>
          <c:showVal val="0"/>
          <c:showCatName val="0"/>
          <c:showSerName val="0"/>
          <c:showPercent val="0"/>
          <c:showBubbleSize val="0"/>
        </c:dLbls>
        <c:axId val="433320000"/>
        <c:axId val="433320560"/>
      </c:scatterChart>
      <c:valAx>
        <c:axId val="433320000"/>
        <c:scaling>
          <c:orientation val="minMax"/>
          <c:max val="5"/>
          <c:min val="-2"/>
        </c:scaling>
        <c:delete val="0"/>
        <c:axPos val="b"/>
        <c:numFmt formatCode="General" sourceLinked="1"/>
        <c:majorTickMark val="out"/>
        <c:minorTickMark val="none"/>
        <c:tickLblPos val="nextTo"/>
        <c:txPr>
          <a:bodyPr/>
          <a:lstStyle/>
          <a:p>
            <a:pPr>
              <a:defRPr sz="2000"/>
            </a:pPr>
            <a:endParaRPr lang="en-US"/>
          </a:p>
        </c:txPr>
        <c:crossAx val="433320560"/>
        <c:crosses val="autoZero"/>
        <c:crossBetween val="midCat"/>
      </c:valAx>
      <c:valAx>
        <c:axId val="433320560"/>
        <c:scaling>
          <c:orientation val="minMax"/>
          <c:max val="1"/>
        </c:scaling>
        <c:delete val="0"/>
        <c:axPos val="l"/>
        <c:majorGridlines/>
        <c:numFmt formatCode="General" sourceLinked="1"/>
        <c:majorTickMark val="out"/>
        <c:minorTickMark val="none"/>
        <c:tickLblPos val="nextTo"/>
        <c:txPr>
          <a:bodyPr/>
          <a:lstStyle/>
          <a:p>
            <a:pPr>
              <a:defRPr sz="2000"/>
            </a:pPr>
            <a:endParaRPr lang="en-US"/>
          </a:p>
        </c:txPr>
        <c:crossAx val="433320000"/>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F0"/>
            </a:solidFill>
            <a:ln>
              <a:solidFill>
                <a:schemeClr val="tx1"/>
              </a:solidFill>
            </a:ln>
          </c:spPr>
          <c:invertIfNegative val="0"/>
          <c:cat>
            <c:numRef>
              <c:f>'ch.5.2 1'!$A$1:$D$1</c:f>
              <c:numCache>
                <c:formatCode>General</c:formatCode>
                <c:ptCount val="4"/>
                <c:pt idx="0">
                  <c:v>0</c:v>
                </c:pt>
                <c:pt idx="1">
                  <c:v>1</c:v>
                </c:pt>
                <c:pt idx="2">
                  <c:v>2</c:v>
                </c:pt>
                <c:pt idx="3">
                  <c:v>3</c:v>
                </c:pt>
              </c:numCache>
            </c:numRef>
          </c:cat>
          <c:val>
            <c:numRef>
              <c:f>'ch.5.2 1'!$A$2:$D$2</c:f>
              <c:numCache>
                <c:formatCode>General</c:formatCode>
                <c:ptCount val="4"/>
                <c:pt idx="0">
                  <c:v>0.125</c:v>
                </c:pt>
                <c:pt idx="1">
                  <c:v>0.37500000000000294</c:v>
                </c:pt>
                <c:pt idx="2">
                  <c:v>0.37500000000000294</c:v>
                </c:pt>
                <c:pt idx="3">
                  <c:v>0.125</c:v>
                </c:pt>
              </c:numCache>
            </c:numRef>
          </c:val>
        </c:ser>
        <c:dLbls>
          <c:showLegendKey val="0"/>
          <c:showVal val="0"/>
          <c:showCatName val="0"/>
          <c:showSerName val="0"/>
          <c:showPercent val="0"/>
          <c:showBubbleSize val="0"/>
        </c:dLbls>
        <c:gapWidth val="0"/>
        <c:axId val="433126448"/>
        <c:axId val="433127008"/>
      </c:barChart>
      <c:catAx>
        <c:axId val="433126448"/>
        <c:scaling>
          <c:orientation val="minMax"/>
        </c:scaling>
        <c:delete val="0"/>
        <c:axPos val="b"/>
        <c:title>
          <c:tx>
            <c:rich>
              <a:bodyPr/>
              <a:lstStyle/>
              <a:p>
                <a:pPr>
                  <a:defRPr sz="2500"/>
                </a:pPr>
                <a:r>
                  <a:rPr lang="en-US" sz="2500"/>
                  <a:t>x</a:t>
                </a:r>
              </a:p>
            </c:rich>
          </c:tx>
          <c:layout>
            <c:manualLayout>
              <c:xMode val="edge"/>
              <c:yMode val="edge"/>
              <c:x val="0.92868808065659258"/>
              <c:y val="0.81380563650017801"/>
            </c:manualLayout>
          </c:layout>
          <c:overlay val="0"/>
        </c:title>
        <c:numFmt formatCode="General" sourceLinked="1"/>
        <c:majorTickMark val="out"/>
        <c:minorTickMark val="none"/>
        <c:tickLblPos val="nextTo"/>
        <c:txPr>
          <a:bodyPr/>
          <a:lstStyle/>
          <a:p>
            <a:pPr>
              <a:defRPr sz="2500" baseline="0"/>
            </a:pPr>
            <a:endParaRPr lang="en-US"/>
          </a:p>
        </c:txPr>
        <c:crossAx val="433127008"/>
        <c:crosses val="autoZero"/>
        <c:auto val="1"/>
        <c:lblAlgn val="ctr"/>
        <c:lblOffset val="100"/>
        <c:noMultiLvlLbl val="0"/>
      </c:catAx>
      <c:valAx>
        <c:axId val="433127008"/>
        <c:scaling>
          <c:orientation val="minMax"/>
        </c:scaling>
        <c:delete val="0"/>
        <c:axPos val="l"/>
        <c:majorGridlines/>
        <c:title>
          <c:tx>
            <c:rich>
              <a:bodyPr rot="0" vert="horz"/>
              <a:lstStyle/>
              <a:p>
                <a:pPr>
                  <a:defRPr sz="2500"/>
                </a:pPr>
                <a:r>
                  <a:rPr lang="en-US" sz="2500"/>
                  <a:t>p</a:t>
                </a:r>
                <a:r>
                  <a:rPr lang="en-US" sz="2500" baseline="-25000"/>
                  <a:t>x</a:t>
                </a:r>
                <a:r>
                  <a:rPr lang="en-US" sz="2500" baseline="0"/>
                  <a:t>(x)</a:t>
                </a:r>
                <a:endParaRPr lang="en-US" sz="2500"/>
              </a:p>
            </c:rich>
          </c:tx>
          <c:layout>
            <c:manualLayout>
              <c:xMode val="edge"/>
              <c:yMode val="edge"/>
              <c:x val="2.1164021164021166E-2"/>
              <c:y val="1.7562017346256942E-2"/>
            </c:manualLayout>
          </c:layout>
          <c:overlay val="0"/>
        </c:title>
        <c:numFmt formatCode="#,##0.00" sourceLinked="0"/>
        <c:majorTickMark val="out"/>
        <c:minorTickMark val="none"/>
        <c:tickLblPos val="nextTo"/>
        <c:txPr>
          <a:bodyPr/>
          <a:lstStyle/>
          <a:p>
            <a:pPr>
              <a:defRPr sz="2500" baseline="0"/>
            </a:pPr>
            <a:endParaRPr lang="en-US"/>
          </a:p>
        </c:txPr>
        <c:crossAx val="433126448"/>
        <c:crosses val="autoZero"/>
        <c:crossBetween val="between"/>
        <c:maj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C000"/>
            </a:solidFill>
            <a:ln>
              <a:solidFill>
                <a:schemeClr val="tx1"/>
              </a:solidFill>
            </a:ln>
          </c:spPr>
          <c:invertIfNegative val="0"/>
          <c:cat>
            <c:numRef>
              <c:f>'Ch5.2 2'!$C$4:$F$4</c:f>
              <c:numCache>
                <c:formatCode>General</c:formatCode>
                <c:ptCount val="4"/>
                <c:pt idx="0">
                  <c:v>0</c:v>
                </c:pt>
                <c:pt idx="1">
                  <c:v>1</c:v>
                </c:pt>
                <c:pt idx="2">
                  <c:v>2</c:v>
                </c:pt>
                <c:pt idx="3">
                  <c:v>3</c:v>
                </c:pt>
              </c:numCache>
            </c:numRef>
          </c:cat>
          <c:val>
            <c:numRef>
              <c:f>'Ch5.2 2'!$C$5:$F$5</c:f>
              <c:numCache>
                <c:formatCode>General</c:formatCode>
                <c:ptCount val="4"/>
                <c:pt idx="0">
                  <c:v>0.12200000000000009</c:v>
                </c:pt>
                <c:pt idx="1">
                  <c:v>0.38500000000000251</c:v>
                </c:pt>
                <c:pt idx="2">
                  <c:v>0.35800000000000032</c:v>
                </c:pt>
                <c:pt idx="3">
                  <c:v>0.13500000000000001</c:v>
                </c:pt>
              </c:numCache>
            </c:numRef>
          </c:val>
        </c:ser>
        <c:dLbls>
          <c:showLegendKey val="0"/>
          <c:showVal val="0"/>
          <c:showCatName val="0"/>
          <c:showSerName val="0"/>
          <c:showPercent val="0"/>
          <c:showBubbleSize val="0"/>
        </c:dLbls>
        <c:gapWidth val="0"/>
        <c:axId val="429911408"/>
        <c:axId val="429911968"/>
      </c:barChart>
      <c:catAx>
        <c:axId val="429911408"/>
        <c:scaling>
          <c:orientation val="minMax"/>
        </c:scaling>
        <c:delete val="0"/>
        <c:axPos val="b"/>
        <c:title>
          <c:tx>
            <c:rich>
              <a:bodyPr/>
              <a:lstStyle/>
              <a:p>
                <a:pPr>
                  <a:defRPr sz="2500"/>
                </a:pPr>
                <a:r>
                  <a:rPr lang="en-US" sz="2500"/>
                  <a:t>x</a:t>
                </a:r>
              </a:p>
            </c:rich>
          </c:tx>
          <c:layout>
            <c:manualLayout>
              <c:xMode val="edge"/>
              <c:yMode val="edge"/>
              <c:x val="0.92868808065659303"/>
              <c:y val="0.81380563650017901"/>
            </c:manualLayout>
          </c:layout>
          <c:overlay val="0"/>
        </c:title>
        <c:numFmt formatCode="General" sourceLinked="1"/>
        <c:majorTickMark val="out"/>
        <c:minorTickMark val="none"/>
        <c:tickLblPos val="nextTo"/>
        <c:txPr>
          <a:bodyPr/>
          <a:lstStyle/>
          <a:p>
            <a:pPr>
              <a:defRPr sz="2500" baseline="0"/>
            </a:pPr>
            <a:endParaRPr lang="en-US"/>
          </a:p>
        </c:txPr>
        <c:crossAx val="429911968"/>
        <c:crosses val="autoZero"/>
        <c:auto val="1"/>
        <c:lblAlgn val="ctr"/>
        <c:lblOffset val="100"/>
        <c:noMultiLvlLbl val="0"/>
      </c:catAx>
      <c:valAx>
        <c:axId val="429911968"/>
        <c:scaling>
          <c:orientation val="minMax"/>
          <c:max val="0.4"/>
        </c:scaling>
        <c:delete val="0"/>
        <c:axPos val="l"/>
        <c:majorGridlines/>
        <c:numFmt formatCode="#,##0.00" sourceLinked="0"/>
        <c:majorTickMark val="out"/>
        <c:minorTickMark val="none"/>
        <c:tickLblPos val="nextTo"/>
        <c:txPr>
          <a:bodyPr/>
          <a:lstStyle/>
          <a:p>
            <a:pPr>
              <a:defRPr sz="2500" baseline="0"/>
            </a:pPr>
            <a:endParaRPr lang="en-US"/>
          </a:p>
        </c:txPr>
        <c:crossAx val="429911408"/>
        <c:crosses val="autoZero"/>
        <c:crossBetween val="between"/>
        <c:majorUnit val="0.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a:ln>
              <a:solidFill>
                <a:schemeClr val="tx1"/>
              </a:solidFill>
            </a:ln>
          </c:spPr>
          <c:invertIfNegative val="0"/>
          <c:cat>
            <c:numRef>
              <c:f>'Ch5.2 2'!$H$4:$K$4</c:f>
              <c:numCache>
                <c:formatCode>General</c:formatCode>
                <c:ptCount val="4"/>
                <c:pt idx="0">
                  <c:v>0</c:v>
                </c:pt>
                <c:pt idx="1">
                  <c:v>1</c:v>
                </c:pt>
                <c:pt idx="2">
                  <c:v>2</c:v>
                </c:pt>
                <c:pt idx="3">
                  <c:v>3</c:v>
                </c:pt>
              </c:numCache>
            </c:numRef>
          </c:cat>
          <c:val>
            <c:numRef>
              <c:f>'Ch5.2 2'!$H$5:$K$5</c:f>
              <c:numCache>
                <c:formatCode>General</c:formatCode>
                <c:ptCount val="4"/>
                <c:pt idx="0">
                  <c:v>0.12540000000000001</c:v>
                </c:pt>
                <c:pt idx="1">
                  <c:v>0.37220000000000031</c:v>
                </c:pt>
                <c:pt idx="2">
                  <c:v>0.37250000000000222</c:v>
                </c:pt>
                <c:pt idx="3">
                  <c:v>0.12989999999999999</c:v>
                </c:pt>
              </c:numCache>
            </c:numRef>
          </c:val>
        </c:ser>
        <c:dLbls>
          <c:showLegendKey val="0"/>
          <c:showVal val="0"/>
          <c:showCatName val="0"/>
          <c:showSerName val="0"/>
          <c:showPercent val="0"/>
          <c:showBubbleSize val="0"/>
        </c:dLbls>
        <c:gapWidth val="0"/>
        <c:axId val="429914208"/>
        <c:axId val="429914768"/>
      </c:barChart>
      <c:catAx>
        <c:axId val="429914208"/>
        <c:scaling>
          <c:orientation val="minMax"/>
        </c:scaling>
        <c:delete val="0"/>
        <c:axPos val="b"/>
        <c:title>
          <c:tx>
            <c:rich>
              <a:bodyPr/>
              <a:lstStyle/>
              <a:p>
                <a:pPr>
                  <a:defRPr sz="2500"/>
                </a:pPr>
                <a:r>
                  <a:rPr lang="en-US" sz="2500"/>
                  <a:t>x</a:t>
                </a:r>
              </a:p>
            </c:rich>
          </c:tx>
          <c:layout>
            <c:manualLayout>
              <c:xMode val="edge"/>
              <c:yMode val="edge"/>
              <c:x val="0.92868808065659325"/>
              <c:y val="0.81380563650017967"/>
            </c:manualLayout>
          </c:layout>
          <c:overlay val="0"/>
        </c:title>
        <c:numFmt formatCode="General" sourceLinked="1"/>
        <c:majorTickMark val="out"/>
        <c:minorTickMark val="none"/>
        <c:tickLblPos val="nextTo"/>
        <c:txPr>
          <a:bodyPr/>
          <a:lstStyle/>
          <a:p>
            <a:pPr>
              <a:defRPr sz="2500" baseline="0"/>
            </a:pPr>
            <a:endParaRPr lang="en-US"/>
          </a:p>
        </c:txPr>
        <c:crossAx val="429914768"/>
        <c:crosses val="autoZero"/>
        <c:auto val="1"/>
        <c:lblAlgn val="ctr"/>
        <c:lblOffset val="100"/>
        <c:noMultiLvlLbl val="0"/>
      </c:catAx>
      <c:valAx>
        <c:axId val="429914768"/>
        <c:scaling>
          <c:orientation val="minMax"/>
          <c:max val="0.4"/>
        </c:scaling>
        <c:delete val="0"/>
        <c:axPos val="l"/>
        <c:majorGridlines/>
        <c:numFmt formatCode="#,##0.00" sourceLinked="0"/>
        <c:majorTickMark val="out"/>
        <c:minorTickMark val="none"/>
        <c:tickLblPos val="nextTo"/>
        <c:txPr>
          <a:bodyPr/>
          <a:lstStyle/>
          <a:p>
            <a:pPr>
              <a:defRPr sz="2500" baseline="0"/>
            </a:pPr>
            <a:endParaRPr lang="en-US"/>
          </a:p>
        </c:txPr>
        <c:crossAx val="429914208"/>
        <c:crosses val="autoZero"/>
        <c:crossBetween val="between"/>
        <c:majorUnit val="0.1"/>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37168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a:t>
            </a:fld>
            <a:endParaRPr lang="en-US"/>
          </a:p>
        </p:txBody>
      </p:sp>
    </p:spTree>
    <p:extLst>
      <p:ext uri="{BB962C8B-B14F-4D97-AF65-F5344CB8AC3E}">
        <p14:creationId xmlns:p14="http://schemas.microsoft.com/office/powerpoint/2010/main" val="84641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8</a:t>
            </a:fld>
            <a:endParaRPr lang="en-US"/>
          </a:p>
        </p:txBody>
      </p:sp>
    </p:spTree>
    <p:extLst>
      <p:ext uri="{BB962C8B-B14F-4D97-AF65-F5344CB8AC3E}">
        <p14:creationId xmlns:p14="http://schemas.microsoft.com/office/powerpoint/2010/main" val="187867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extLst>
      <p:ext uri="{BB962C8B-B14F-4D97-AF65-F5344CB8AC3E}">
        <p14:creationId xmlns:p14="http://schemas.microsoft.com/office/powerpoint/2010/main" val="405566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CB7DB-BE62-442B-8D4A-B34766D7A38A}"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71D4A-6F35-41E2-9325-894C6CD1BED0}"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0E42D-8AB2-40C9-B42A-1EE9AE326D5D}"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F9823-8D21-496E-9BBE-867CF23015AF}"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23E45-4DD7-449C-9B6F-18BF2EC20FFE}" type="datetime1">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9AB44-CFAE-43AE-A23B-B81AE2057A24}"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8216-ED83-4F65-A668-F04B4F29C9EA}" type="datetime1">
              <a:rPr lang="en-US" smtClean="0"/>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E66D7-BC56-409D-A213-1ABE871209C4}" type="datetime1">
              <a:rPr lang="en-US" smtClean="0"/>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73190-A3D2-4DAD-9505-5DF0AD201305}" type="datetime1">
              <a:rPr lang="en-US" smtClean="0"/>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8A770-C0C1-4761-B862-59BD1C81E297}"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85671-A28F-46A5-957E-5CB26EF6CFE4}" type="datetime1">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35CD6-E3E2-41E4-98C7-BB7204C854DF}" type="datetime1">
              <a:rPr lang="en-US" smtClean="0"/>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xkcd.com/127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rownsharpie.courtneygibbons.org/?p=1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II: Discrete Random Variables</a:t>
            </a:r>
            <a:endParaRPr lang="en-US" dirty="0"/>
          </a:p>
        </p:txBody>
      </p:sp>
      <p:pic>
        <p:nvPicPr>
          <p:cNvPr id="4098" name="Picture 2" descr="http://neveryetmelted.com/wp-content/uploads/2013/10/XKCDAyRan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43000"/>
            <a:ext cx="3505200" cy="4528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6096000"/>
            <a:ext cx="5214313" cy="369332"/>
          </a:xfrm>
          <a:prstGeom prst="rect">
            <a:avLst/>
          </a:prstGeom>
          <a:noFill/>
        </p:spPr>
        <p:txBody>
          <a:bodyPr wrap="none" rtlCol="0">
            <a:spAutoFit/>
          </a:bodyPr>
          <a:lstStyle/>
          <a:p>
            <a:r>
              <a:rPr lang="en-US" dirty="0"/>
              <a:t>http://neveryetmelted.com/categories/mathematics/</a:t>
            </a:r>
          </a:p>
        </p:txBody>
      </p:sp>
      <p:sp>
        <p:nvSpPr>
          <p:cNvPr id="3" name="Slide Number Placeholder 2"/>
          <p:cNvSpPr>
            <a:spLocks noGrp="1"/>
          </p:cNvSpPr>
          <p:nvPr>
            <p:ph type="sldNum" sz="quarter" idx="12"/>
          </p:nvPr>
        </p:nvSpPr>
        <p:spPr/>
        <p:txBody>
          <a:bodyPr/>
          <a:lstStyle/>
          <a:p>
            <a:fld id="{D85D01E0-4520-4710-81AB-3D8832D73914}" type="slidenum">
              <a:rPr lang="en-US" smtClean="0"/>
              <a:pPr/>
              <a:t>1</a:t>
            </a:fld>
            <a:endParaRPr lang="en-US"/>
          </a:p>
        </p:txBody>
      </p:sp>
    </p:spTree>
    <p:extLst>
      <p:ext uri="{BB962C8B-B14F-4D97-AF65-F5344CB8AC3E}">
        <p14:creationId xmlns:p14="http://schemas.microsoft.com/office/powerpoint/2010/main" val="611089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Calculation of Probabilities from CDFs</a:t>
            </a:r>
            <a:endParaRPr lang="en-US" dirty="0"/>
          </a:p>
        </p:txBody>
      </p:sp>
      <p:sp>
        <p:nvSpPr>
          <p:cNvPr id="3" name="Content Placeholder 2"/>
          <p:cNvSpPr>
            <a:spLocks noGrp="1"/>
          </p:cNvSpPr>
          <p:nvPr>
            <p:ph idx="1"/>
          </p:nvPr>
        </p:nvSpPr>
        <p:spPr/>
        <p:txBody>
          <a:bodyPr/>
          <a:lstStyle/>
          <a:p>
            <a:pPr marL="0" indent="0">
              <a:buNone/>
            </a:pPr>
            <a:r>
              <a:rPr lang="en-US" dirty="0" smtClean="0"/>
              <a:t>Let X be a random variable. Then for all real numbers </a:t>
            </a:r>
            <a:r>
              <a:rPr lang="en-US" dirty="0" err="1" smtClean="0"/>
              <a:t>a,b</a:t>
            </a:r>
            <a:r>
              <a:rPr lang="en-US" dirty="0" smtClean="0"/>
              <a:t> where a &lt; b</a:t>
            </a:r>
          </a:p>
          <a:p>
            <a:pPr marL="514350" indent="-514350">
              <a:buAutoNum type="arabicParenR"/>
            </a:pPr>
            <a:r>
              <a:rPr lang="en-US" dirty="0" smtClean="0"/>
              <a:t>P(a &lt; X ≤ b) = F</a:t>
            </a:r>
            <a:r>
              <a:rPr lang="en-US" baseline="-25000" dirty="0" smtClean="0"/>
              <a:t>X</a:t>
            </a:r>
            <a:r>
              <a:rPr lang="en-US" dirty="0" smtClean="0"/>
              <a:t>(b) – F</a:t>
            </a:r>
            <a:r>
              <a:rPr lang="en-US" baseline="-25000" dirty="0" smtClean="0"/>
              <a:t>X</a:t>
            </a:r>
            <a:r>
              <a:rPr lang="en-US" dirty="0" smtClean="0"/>
              <a:t>(a)</a:t>
            </a:r>
          </a:p>
          <a:p>
            <a:pPr marL="514350" indent="-514350">
              <a:buFont typeface="Arial" pitchFamily="34" charset="0"/>
              <a:buAutoNum type="arabicParenR"/>
            </a:pPr>
            <a:r>
              <a:rPr lang="en-US" dirty="0"/>
              <a:t>P(a ≤</a:t>
            </a:r>
            <a:r>
              <a:rPr lang="en-US" dirty="0" smtClean="0"/>
              <a:t> </a:t>
            </a:r>
            <a:r>
              <a:rPr lang="en-US" dirty="0"/>
              <a:t>X ≤ b) = F</a:t>
            </a:r>
            <a:r>
              <a:rPr lang="en-US" baseline="-25000" dirty="0"/>
              <a:t>X</a:t>
            </a:r>
            <a:r>
              <a:rPr lang="en-US" dirty="0"/>
              <a:t>(b) – </a:t>
            </a:r>
            <a:r>
              <a:rPr lang="en-US" dirty="0" smtClean="0"/>
              <a:t>F</a:t>
            </a:r>
            <a:r>
              <a:rPr lang="en-US" baseline="-25000" dirty="0" smtClean="0"/>
              <a:t>X</a:t>
            </a:r>
            <a:r>
              <a:rPr lang="en-US" dirty="0" smtClean="0"/>
              <a:t>(a-)</a:t>
            </a:r>
            <a:endParaRPr lang="en-US" dirty="0"/>
          </a:p>
          <a:p>
            <a:pPr marL="514350" indent="-514350">
              <a:buFont typeface="Arial" pitchFamily="34" charset="0"/>
              <a:buAutoNum type="arabicParenR"/>
            </a:pPr>
            <a:r>
              <a:rPr lang="en-US" dirty="0"/>
              <a:t>P(a &lt; X </a:t>
            </a:r>
            <a:r>
              <a:rPr lang="en-US" dirty="0" smtClean="0"/>
              <a:t>&lt; </a:t>
            </a:r>
            <a:r>
              <a:rPr lang="en-US" dirty="0"/>
              <a:t>b) = </a:t>
            </a:r>
            <a:r>
              <a:rPr lang="en-US" dirty="0" smtClean="0"/>
              <a:t>F</a:t>
            </a:r>
            <a:r>
              <a:rPr lang="en-US" baseline="-25000" dirty="0" smtClean="0"/>
              <a:t>X</a:t>
            </a:r>
            <a:r>
              <a:rPr lang="en-US" dirty="0" smtClean="0"/>
              <a:t>(b-) </a:t>
            </a:r>
            <a:r>
              <a:rPr lang="en-US" dirty="0"/>
              <a:t>– F</a:t>
            </a:r>
            <a:r>
              <a:rPr lang="en-US" baseline="-25000" dirty="0"/>
              <a:t>X</a:t>
            </a:r>
            <a:r>
              <a:rPr lang="en-US" dirty="0"/>
              <a:t>(a)</a:t>
            </a:r>
          </a:p>
          <a:p>
            <a:pPr marL="514350" indent="-514350">
              <a:buFont typeface="Arial" pitchFamily="34" charset="0"/>
              <a:buAutoNum type="arabicParenR"/>
            </a:pPr>
            <a:r>
              <a:rPr lang="en-US" dirty="0"/>
              <a:t>P(a ≤</a:t>
            </a:r>
            <a:r>
              <a:rPr lang="en-US" dirty="0" smtClean="0"/>
              <a:t> </a:t>
            </a:r>
            <a:r>
              <a:rPr lang="en-US" dirty="0"/>
              <a:t>X </a:t>
            </a:r>
            <a:r>
              <a:rPr lang="en-US" dirty="0" smtClean="0"/>
              <a:t>&lt; </a:t>
            </a:r>
            <a:r>
              <a:rPr lang="en-US" dirty="0"/>
              <a:t>b) = </a:t>
            </a:r>
            <a:r>
              <a:rPr lang="en-US" dirty="0" smtClean="0"/>
              <a:t>F</a:t>
            </a:r>
            <a:r>
              <a:rPr lang="en-US" baseline="-25000" dirty="0" smtClean="0"/>
              <a:t>X</a:t>
            </a:r>
            <a:r>
              <a:rPr lang="en-US" dirty="0" smtClean="0"/>
              <a:t>(b-) </a:t>
            </a:r>
            <a:r>
              <a:rPr lang="en-US" dirty="0"/>
              <a:t>– </a:t>
            </a:r>
            <a:r>
              <a:rPr lang="en-US" dirty="0" smtClean="0"/>
              <a:t>F</a:t>
            </a:r>
            <a:r>
              <a:rPr lang="en-US" baseline="-25000" dirty="0" smtClean="0"/>
              <a:t>X</a:t>
            </a:r>
            <a:r>
              <a:rPr lang="en-US" dirty="0" smtClean="0"/>
              <a:t>(a-)</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10</a:t>
            </a:fld>
            <a:endParaRPr lang="en-US"/>
          </a:p>
        </p:txBody>
      </p:sp>
    </p:spTree>
    <p:extLst>
      <p:ext uri="{BB962C8B-B14F-4D97-AF65-F5344CB8AC3E}">
        <p14:creationId xmlns:p14="http://schemas.microsoft.com/office/powerpoint/2010/main" val="218740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1</a:t>
            </a:r>
            <a:r>
              <a:rPr lang="en-US" dirty="0" smtClean="0"/>
              <a:t>: Coin Flipping</a:t>
            </a:r>
            <a:endParaRPr lang="en-US" dirty="0"/>
          </a:p>
        </p:txBody>
      </p:sp>
      <p:sp>
        <p:nvSpPr>
          <p:cNvPr id="3" name="Content Placeholder 2"/>
          <p:cNvSpPr>
            <a:spLocks noGrp="1"/>
          </p:cNvSpPr>
          <p:nvPr>
            <p:ph idx="1"/>
          </p:nvPr>
        </p:nvSpPr>
        <p:spPr/>
        <p:txBody>
          <a:bodyPr/>
          <a:lstStyle/>
          <a:p>
            <a:pPr marL="0" indent="0">
              <a:buNone/>
            </a:pPr>
            <a:r>
              <a:rPr lang="en-US" dirty="0" smtClean="0"/>
              <a:t>Flip a coin until the first head appears. Let X denote the number of flips until the first head appears (including the head).</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11</a:t>
            </a:fld>
            <a:endParaRPr lang="en-US"/>
          </a:p>
        </p:txBody>
      </p:sp>
    </p:spTree>
    <p:extLst>
      <p:ext uri="{BB962C8B-B14F-4D97-AF65-F5344CB8AC3E}">
        <p14:creationId xmlns:p14="http://schemas.microsoft.com/office/powerpoint/2010/main" val="332129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1</a:t>
            </a:r>
            <a:r>
              <a:rPr lang="en-US" dirty="0" smtClean="0"/>
              <a:t>: (</a:t>
            </a:r>
            <a:r>
              <a:rPr lang="en-US" dirty="0" err="1" smtClean="0"/>
              <a:t>cont</a:t>
            </a:r>
            <a:r>
              <a:rPr lang="en-US" dirty="0"/>
              <a:t>)</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417" t="28622" r="36864" b="51897"/>
          <a:stretch/>
        </p:blipFill>
        <p:spPr>
          <a:xfrm>
            <a:off x="76200" y="1828800"/>
            <a:ext cx="4267200" cy="235131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805" t="47574" r="36781" b="33537"/>
          <a:stretch/>
        </p:blipFill>
        <p:spPr>
          <a:xfrm>
            <a:off x="4101353" y="1828800"/>
            <a:ext cx="4585447" cy="2362200"/>
          </a:xfrm>
          <a:prstGeom prst="rect">
            <a:avLst/>
          </a:prstGeom>
        </p:spPr>
      </p:pic>
      <p:sp>
        <p:nvSpPr>
          <p:cNvPr id="6" name="TextBox 5"/>
          <p:cNvSpPr txBox="1"/>
          <p:nvPr/>
        </p:nvSpPr>
        <p:spPr>
          <a:xfrm>
            <a:off x="1694274" y="4658434"/>
            <a:ext cx="1031051" cy="584775"/>
          </a:xfrm>
          <a:prstGeom prst="rect">
            <a:avLst/>
          </a:prstGeom>
          <a:noFill/>
        </p:spPr>
        <p:txBody>
          <a:bodyPr wrap="none" rtlCol="0">
            <a:spAutoFit/>
          </a:bodyPr>
          <a:lstStyle/>
          <a:p>
            <a:r>
              <a:rPr lang="en-US" sz="3200" dirty="0" smtClean="0"/>
              <a:t>mass</a:t>
            </a:r>
            <a:endParaRPr lang="en-US" sz="3200" dirty="0"/>
          </a:p>
        </p:txBody>
      </p:sp>
      <p:sp>
        <p:nvSpPr>
          <p:cNvPr id="9" name="TextBox 8"/>
          <p:cNvSpPr txBox="1"/>
          <p:nvPr/>
        </p:nvSpPr>
        <p:spPr>
          <a:xfrm>
            <a:off x="5970722" y="4652310"/>
            <a:ext cx="846707" cy="584775"/>
          </a:xfrm>
          <a:prstGeom prst="rect">
            <a:avLst/>
          </a:prstGeom>
          <a:noFill/>
        </p:spPr>
        <p:txBody>
          <a:bodyPr wrap="none" rtlCol="0">
            <a:spAutoFit/>
          </a:bodyPr>
          <a:lstStyle/>
          <a:p>
            <a:r>
              <a:rPr lang="en-US" sz="3200" dirty="0" smtClean="0"/>
              <a:t>CDF</a:t>
            </a:r>
            <a:endParaRPr lang="en-US" sz="3200"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12</a:t>
            </a:fld>
            <a:endParaRPr lang="en-US"/>
          </a:p>
        </p:txBody>
      </p:sp>
    </p:spTree>
    <p:extLst>
      <p:ext uri="{BB962C8B-B14F-4D97-AF65-F5344CB8AC3E}">
        <p14:creationId xmlns:p14="http://schemas.microsoft.com/office/powerpoint/2010/main" val="286281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2</a:t>
            </a:r>
            <a:r>
              <a:rPr lang="en-US" dirty="0" smtClean="0"/>
              <a:t>: CDF </a:t>
            </a:r>
            <a:r>
              <a:rPr lang="en-US" dirty="0" smtClean="0">
                <a:sym typeface="Symbol" panose="05050102010706020507" pitchFamily="18" charset="2"/>
              </a:rPr>
              <a:t></a:t>
            </a:r>
            <a:r>
              <a:rPr lang="en-US" dirty="0" smtClean="0"/>
              <a:t> mass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763000" cy="5638800"/>
              </a:xfrm>
            </p:spPr>
            <p:txBody>
              <a:bodyPr>
                <a:normAutofit/>
              </a:bodyPr>
              <a:lstStyle/>
              <a:p>
                <a:pPr marL="0" indent="0">
                  <a:buNone/>
                </a:pPr>
                <a:r>
                  <a:rPr lang="en-US" dirty="0"/>
                  <a:t>We want to know the probability that the next car that passes you on the road is blue (1), red (2), silver (3) or some other color (0). However, we misplaced the mass and only kept the CDF. Given the following CDF, what is the mass</a:t>
                </a:r>
                <a:r>
                  <a:rPr lang="en-US" dirty="0" smtClean="0"/>
                  <a:t>?</a:t>
                </a:r>
              </a:p>
              <a:p>
                <a:pPr marL="0" lvl="5"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𝐹</m:t>
                          </m:r>
                        </m:e>
                        <m:sub>
                          <m:r>
                            <a:rPr lang="en-US" sz="3200" i="1">
                              <a:latin typeface="Cambria Math" panose="02040503050406030204" pitchFamily="18" charset="0"/>
                            </a:rPr>
                            <m:t>𝑋</m:t>
                          </m:r>
                        </m:sub>
                      </m:sSub>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m>
                            <m:mPr>
                              <m:mcs>
                                <m:mc>
                                  <m:mcPr>
                                    <m:count m:val="2"/>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0</m:t>
                                </m:r>
                              </m:e>
                              <m:e>
                                <m:r>
                                  <a:rPr lang="en-US" sz="3200" i="1">
                                    <a:latin typeface="Cambria Math" panose="02040503050406030204" pitchFamily="18" charset="0"/>
                                  </a:rPr>
                                  <m:t>𝑓𝑜𝑟</m:t>
                                </m:r>
                                <m:r>
                                  <a:rPr lang="en-US" sz="3200" i="1">
                                    <a:latin typeface="Cambria Math" panose="02040503050406030204" pitchFamily="18" charset="0"/>
                                  </a:rPr>
                                  <m:t> </m:t>
                                </m:r>
                                <m:r>
                                  <a:rPr lang="en-US" sz="3200" i="1">
                                    <a:latin typeface="Cambria Math" panose="02040503050406030204" pitchFamily="18" charset="0"/>
                                  </a:rPr>
                                  <m:t>𝑥</m:t>
                                </m:r>
                                <m:r>
                                  <a:rPr lang="en-US" sz="3200" i="1">
                                    <a:latin typeface="Cambria Math" panose="02040503050406030204" pitchFamily="18" charset="0"/>
                                  </a:rPr>
                                  <m:t>≤0</m:t>
                                </m:r>
                              </m:e>
                            </m:mr>
                            <m:mr>
                              <m:e>
                                <m:r>
                                  <a:rPr lang="en-US" sz="3200" i="1">
                                    <a:latin typeface="Cambria Math" panose="02040503050406030204" pitchFamily="18" charset="0"/>
                                  </a:rPr>
                                  <m:t>0.369</m:t>
                                </m:r>
                              </m:e>
                              <m:e>
                                <m:r>
                                  <a:rPr lang="en-US" sz="3200" i="1">
                                    <a:latin typeface="Cambria Math" panose="02040503050406030204" pitchFamily="18" charset="0"/>
                                  </a:rPr>
                                  <m:t>𝑓𝑜𝑟</m:t>
                                </m:r>
                                <m:r>
                                  <a:rPr lang="en-US" sz="3200" i="1">
                                    <a:latin typeface="Cambria Math" panose="02040503050406030204" pitchFamily="18" charset="0"/>
                                  </a:rPr>
                                  <m:t> 0≤</m:t>
                                </m:r>
                                <m:r>
                                  <a:rPr lang="en-US" sz="3200" i="1">
                                    <a:latin typeface="Cambria Math" panose="02040503050406030204" pitchFamily="18" charset="0"/>
                                  </a:rPr>
                                  <m:t>𝑥</m:t>
                                </m:r>
                                <m:r>
                                  <a:rPr lang="en-US" sz="3200" i="1">
                                    <a:latin typeface="Cambria Math" panose="02040503050406030204" pitchFamily="18" charset="0"/>
                                  </a:rPr>
                                  <m:t>&lt;1</m:t>
                                </m:r>
                              </m:e>
                            </m:mr>
                            <m:mr>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0.584</m:t>
                                      </m:r>
                                    </m:e>
                                  </m:mr>
                                  <m:mr>
                                    <m:e>
                                      <m:r>
                                        <a:rPr lang="en-US" sz="3200" i="1">
                                          <a:latin typeface="Cambria Math" panose="02040503050406030204" pitchFamily="18" charset="0"/>
                                        </a:rPr>
                                        <m:t>0.816</m:t>
                                      </m:r>
                                    </m:e>
                                  </m:mr>
                                  <m:mr>
                                    <m:e>
                                      <m:r>
                                        <a:rPr lang="en-US" sz="3200" i="1">
                                          <a:latin typeface="Cambria Math" panose="02040503050406030204" pitchFamily="18" charset="0"/>
                                        </a:rPr>
                                        <m:t>1</m:t>
                                      </m:r>
                                    </m:e>
                                  </m:mr>
                                </m:m>
                              </m:e>
                              <m:e>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𝑓𝑜𝑟</m:t>
                                      </m:r>
                                      <m:r>
                                        <a:rPr lang="en-US" sz="3200" i="1">
                                          <a:latin typeface="Cambria Math" panose="02040503050406030204" pitchFamily="18" charset="0"/>
                                        </a:rPr>
                                        <m:t> 1≤</m:t>
                                      </m:r>
                                      <m:r>
                                        <a:rPr lang="en-US" sz="3200" i="1">
                                          <a:latin typeface="Cambria Math" panose="02040503050406030204" pitchFamily="18" charset="0"/>
                                        </a:rPr>
                                        <m:t>𝑥</m:t>
                                      </m:r>
                                      <m:r>
                                        <a:rPr lang="en-US" sz="3200" i="1">
                                          <a:latin typeface="Cambria Math" panose="02040503050406030204" pitchFamily="18" charset="0"/>
                                        </a:rPr>
                                        <m:t>&lt;2</m:t>
                                      </m:r>
                                    </m:e>
                                  </m:mr>
                                  <m:mr>
                                    <m:e>
                                      <m:r>
                                        <a:rPr lang="en-US" sz="3200" i="1">
                                          <a:latin typeface="Cambria Math" panose="02040503050406030204" pitchFamily="18" charset="0"/>
                                        </a:rPr>
                                        <m:t>𝑓𝑜𝑟</m:t>
                                      </m:r>
                                      <m:r>
                                        <a:rPr lang="en-US" sz="3200" i="1">
                                          <a:latin typeface="Cambria Math" panose="02040503050406030204" pitchFamily="18" charset="0"/>
                                        </a:rPr>
                                        <m:t> 2≤</m:t>
                                      </m:r>
                                      <m:r>
                                        <a:rPr lang="en-US" sz="3200" i="1">
                                          <a:latin typeface="Cambria Math" panose="02040503050406030204" pitchFamily="18" charset="0"/>
                                        </a:rPr>
                                        <m:t>𝑥</m:t>
                                      </m:r>
                                      <m:r>
                                        <a:rPr lang="en-US" sz="3200" i="1">
                                          <a:latin typeface="Cambria Math" panose="02040503050406030204" pitchFamily="18" charset="0"/>
                                        </a:rPr>
                                        <m:t>&lt;3</m:t>
                                      </m:r>
                                    </m:e>
                                  </m:mr>
                                  <m:mr>
                                    <m:e>
                                      <m:r>
                                        <a:rPr lang="en-US" sz="3200" i="1">
                                          <a:latin typeface="Cambria Math" panose="02040503050406030204" pitchFamily="18" charset="0"/>
                                        </a:rPr>
                                        <m:t>𝑓𝑜𝑟</m:t>
                                      </m:r>
                                      <m:r>
                                        <a:rPr lang="en-US" sz="3200" i="1">
                                          <a:latin typeface="Cambria Math" panose="02040503050406030204" pitchFamily="18" charset="0"/>
                                        </a:rPr>
                                        <m:t> 03≤</m:t>
                                      </m:r>
                                      <m:r>
                                        <a:rPr lang="en-US" sz="3200" i="1">
                                          <a:latin typeface="Cambria Math" panose="02040503050406030204" pitchFamily="18" charset="0"/>
                                        </a:rPr>
                                        <m:t>𝑥</m:t>
                                      </m:r>
                                    </m:e>
                                  </m:mr>
                                </m:m>
                              </m:e>
                            </m:mr>
                          </m:m>
                        </m:e>
                      </m:d>
                    </m:oMath>
                  </m:oMathPara>
                </a14:m>
                <a:endParaRPr lang="en-US" sz="32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763000" cy="5638800"/>
              </a:xfrm>
              <a:blipFill rotWithShape="0">
                <a:blip r:embed="rId2"/>
                <a:stretch>
                  <a:fillRect l="-1739" t="-14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85D01E0-4520-4710-81AB-3D8832D73914}" type="slidenum">
              <a:rPr lang="en-US" smtClean="0"/>
              <a:pPr/>
              <a:t>13</a:t>
            </a:fld>
            <a:endParaRPr lang="en-US"/>
          </a:p>
        </p:txBody>
      </p:sp>
    </p:spTree>
    <p:extLst>
      <p:ext uri="{BB962C8B-B14F-4D97-AF65-F5344CB8AC3E}">
        <p14:creationId xmlns:p14="http://schemas.microsoft.com/office/powerpoint/2010/main" val="310759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PMF: Example</a:t>
            </a: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pPr>
              <a:buNone/>
            </a:pPr>
            <a:r>
              <a:rPr lang="en-US" dirty="0" smtClean="0"/>
              <a:t>Supposed that you draw 3 cards from a deck of cards (with replacement) and record whether the suit is black or red. Let Y be the total number of red cards.</a:t>
            </a:r>
          </a:p>
          <a:p>
            <a:pPr marL="514350" indent="-514350">
              <a:buNone/>
            </a:pPr>
            <a:r>
              <a:rPr lang="en-US" dirty="0" smtClean="0"/>
              <a:t>Determine the PMF when </a:t>
            </a:r>
          </a:p>
          <a:p>
            <a:pPr marL="514350" indent="-514350">
              <a:buAutoNum type="alphaLcParenR"/>
            </a:pPr>
            <a:r>
              <a:rPr lang="en-US" dirty="0" smtClean="0"/>
              <a:t>there are equal numbers of red and black cards.</a:t>
            </a:r>
          </a:p>
          <a:p>
            <a:pPr marL="514350" indent="-514350">
              <a:buAutoNum type="alphaLcParenR"/>
            </a:pPr>
            <a:r>
              <a:rPr lang="en-US" dirty="0" smtClean="0"/>
              <a:t>if out of 100 cards, 30 are red and 70 are black.</a:t>
            </a:r>
          </a:p>
          <a:p>
            <a:pPr marL="514350" indent="-514350">
              <a:buAutoNum type="alphaLcParenR"/>
            </a:pPr>
            <a:r>
              <a:rPr lang="en-US" dirty="0" smtClean="0"/>
              <a:t>for p red cards out of 100 cards.</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PMF Example (cont)</a:t>
            </a:r>
            <a:endParaRPr lang="en-US" dirty="0"/>
          </a:p>
        </p:txBody>
      </p:sp>
      <p:graphicFrame>
        <p:nvGraphicFramePr>
          <p:cNvPr id="4" name="Content Placeholder 3"/>
          <p:cNvGraphicFramePr>
            <a:graphicFrameLocks noGrp="1"/>
          </p:cNvGraphicFramePr>
          <p:nvPr>
            <p:ph idx="1"/>
          </p:nvPr>
        </p:nvGraphicFramePr>
        <p:xfrm>
          <a:off x="1219200" y="838200"/>
          <a:ext cx="7391400" cy="5791200"/>
        </p:xfrm>
        <a:graphic>
          <a:graphicData uri="http://schemas.openxmlformats.org/drawingml/2006/table">
            <a:tbl>
              <a:tblPr>
                <a:tableStyleId>{5C22544A-7EE6-4342-B048-85BDC9FD1C3A}</a:tableStyleId>
              </a:tblPr>
              <a:tblGrid>
                <a:gridCol w="1828800"/>
                <a:gridCol w="2133600"/>
                <a:gridCol w="1524000"/>
                <a:gridCol w="1905000"/>
              </a:tblGrid>
              <a:tr h="579120">
                <a:tc>
                  <a:txBody>
                    <a:bodyPr/>
                    <a:lstStyle/>
                    <a:p>
                      <a:pPr algn="ctr"/>
                      <a:r>
                        <a:rPr lang="en-US" sz="3200" dirty="0" smtClean="0"/>
                        <a:t>Outcome</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Probability</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3200" dirty="0"/>
                    </a:p>
                  </a:txBody>
                  <a:tcPr/>
                </a:tc>
              </a:tr>
              <a:tr h="370840">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General p</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PMF Example (cont)</a:t>
            </a:r>
            <a:endParaRPr lang="en-US" dirty="0"/>
          </a:p>
        </p:txBody>
      </p:sp>
      <p:graphicFrame>
        <p:nvGraphicFramePr>
          <p:cNvPr id="4" name="Content Placeholder 3"/>
          <p:cNvGraphicFramePr>
            <a:graphicFrameLocks noGrp="1"/>
          </p:cNvGraphicFramePr>
          <p:nvPr>
            <p:ph idx="1"/>
          </p:nvPr>
        </p:nvGraphicFramePr>
        <p:xfrm>
          <a:off x="1219200" y="838200"/>
          <a:ext cx="7391400" cy="5791200"/>
        </p:xfrm>
        <a:graphic>
          <a:graphicData uri="http://schemas.openxmlformats.org/drawingml/2006/table">
            <a:tbl>
              <a:tblPr>
                <a:tableStyleId>{5C22544A-7EE6-4342-B048-85BDC9FD1C3A}</a:tableStyleId>
              </a:tblPr>
              <a:tblGrid>
                <a:gridCol w="1828800"/>
                <a:gridCol w="2133600"/>
                <a:gridCol w="1524000"/>
                <a:gridCol w="1905000"/>
              </a:tblGrid>
              <a:tr h="579120">
                <a:tc>
                  <a:txBody>
                    <a:bodyPr/>
                    <a:lstStyle/>
                    <a:p>
                      <a:pPr algn="ctr"/>
                      <a:r>
                        <a:rPr lang="en-US" sz="3200" dirty="0" smtClean="0"/>
                        <a:t>Outcome</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Probability</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3200" dirty="0"/>
                    </a:p>
                  </a:txBody>
                  <a:tcPr/>
                </a:tc>
              </a:tr>
              <a:tr h="370840">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General p</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1/8 = 0.125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PMF Example (cont)</a:t>
            </a:r>
            <a:endParaRPr lang="en-US" dirty="0"/>
          </a:p>
        </p:txBody>
      </p:sp>
      <p:graphicFrame>
        <p:nvGraphicFramePr>
          <p:cNvPr id="4" name="Content Placeholder 3"/>
          <p:cNvGraphicFramePr>
            <a:graphicFrameLocks noGrp="1"/>
          </p:cNvGraphicFramePr>
          <p:nvPr>
            <p:ph idx="1"/>
          </p:nvPr>
        </p:nvGraphicFramePr>
        <p:xfrm>
          <a:off x="1219200" y="838200"/>
          <a:ext cx="7391400" cy="5791200"/>
        </p:xfrm>
        <a:graphic>
          <a:graphicData uri="http://schemas.openxmlformats.org/drawingml/2006/table">
            <a:tbl>
              <a:tblPr>
                <a:tableStyleId>{5C22544A-7EE6-4342-B048-85BDC9FD1C3A}</a:tableStyleId>
              </a:tblPr>
              <a:tblGrid>
                <a:gridCol w="1828800"/>
                <a:gridCol w="2133600"/>
                <a:gridCol w="1524000"/>
                <a:gridCol w="1905000"/>
              </a:tblGrid>
              <a:tr h="579120">
                <a:tc>
                  <a:txBody>
                    <a:bodyPr/>
                    <a:lstStyle/>
                    <a:p>
                      <a:pPr algn="ctr"/>
                      <a:r>
                        <a:rPr lang="en-US" sz="3200" dirty="0" smtClean="0"/>
                        <a:t>Outcome</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Probability</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3200" dirty="0"/>
                    </a:p>
                  </a:txBody>
                  <a:tcPr/>
                </a:tc>
              </a:tr>
              <a:tr h="370840">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General p</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1/8 = 0.125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0.027</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PMF Example (cont)</a:t>
            </a:r>
            <a:endParaRPr lang="en-US" dirty="0"/>
          </a:p>
        </p:txBody>
      </p:sp>
      <p:graphicFrame>
        <p:nvGraphicFramePr>
          <p:cNvPr id="4" name="Content Placeholder 3"/>
          <p:cNvGraphicFramePr>
            <a:graphicFrameLocks noGrp="1"/>
          </p:cNvGraphicFramePr>
          <p:nvPr>
            <p:ph idx="1"/>
          </p:nvPr>
        </p:nvGraphicFramePr>
        <p:xfrm>
          <a:off x="1219200" y="838200"/>
          <a:ext cx="7391400" cy="5791200"/>
        </p:xfrm>
        <a:graphic>
          <a:graphicData uri="http://schemas.openxmlformats.org/drawingml/2006/table">
            <a:tbl>
              <a:tblPr>
                <a:tableStyleId>{5C22544A-7EE6-4342-B048-85BDC9FD1C3A}</a:tableStyleId>
              </a:tblPr>
              <a:tblGrid>
                <a:gridCol w="1828800"/>
                <a:gridCol w="2133600"/>
                <a:gridCol w="1524000"/>
                <a:gridCol w="1905000"/>
              </a:tblGrid>
              <a:tr h="579120">
                <a:tc>
                  <a:txBody>
                    <a:bodyPr/>
                    <a:lstStyle/>
                    <a:p>
                      <a:pPr algn="ctr"/>
                      <a:r>
                        <a:rPr lang="en-US" sz="3200" dirty="0" smtClean="0"/>
                        <a:t>Outcome</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Probability</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3200" dirty="0"/>
                    </a:p>
                  </a:txBody>
                  <a:tcPr/>
                </a:tc>
              </a:tr>
              <a:tr h="370840">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General p</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1/8 = 0.125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0.027</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a:t>
                      </a:r>
                      <a:r>
                        <a:rPr lang="en-US" sz="3200" baseline="30000" dirty="0" smtClean="0"/>
                        <a:t>3</a:t>
                      </a:r>
                      <a:r>
                        <a:rPr lang="en-US" sz="3200" baseline="0" dirty="0" smtClean="0"/>
                        <a:t>(1 – p)</a:t>
                      </a:r>
                      <a:r>
                        <a:rPr lang="en-US" sz="3200" baseline="30000" dirty="0" smtClean="0"/>
                        <a:t>0</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PMF Example (cont)</a:t>
            </a:r>
            <a:endParaRPr lang="en-US" dirty="0"/>
          </a:p>
        </p:txBody>
      </p:sp>
      <p:graphicFrame>
        <p:nvGraphicFramePr>
          <p:cNvPr id="4" name="Content Placeholder 3"/>
          <p:cNvGraphicFramePr>
            <a:graphicFrameLocks noGrp="1"/>
          </p:cNvGraphicFramePr>
          <p:nvPr>
            <p:ph idx="1"/>
          </p:nvPr>
        </p:nvGraphicFramePr>
        <p:xfrm>
          <a:off x="1219200" y="838200"/>
          <a:ext cx="7391400" cy="5791200"/>
        </p:xfrm>
        <a:graphic>
          <a:graphicData uri="http://schemas.openxmlformats.org/drawingml/2006/table">
            <a:tbl>
              <a:tblPr>
                <a:tableStyleId>{5C22544A-7EE6-4342-B048-85BDC9FD1C3A}</a:tableStyleId>
              </a:tblPr>
              <a:tblGrid>
                <a:gridCol w="1828800"/>
                <a:gridCol w="2133600"/>
                <a:gridCol w="1524000"/>
                <a:gridCol w="1905000"/>
              </a:tblGrid>
              <a:tr h="579120">
                <a:tc>
                  <a:txBody>
                    <a:bodyPr/>
                    <a:lstStyle/>
                    <a:p>
                      <a:pPr algn="ctr"/>
                      <a:r>
                        <a:rPr lang="en-US" sz="3200" dirty="0" smtClean="0"/>
                        <a:t>Outcome</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Probability</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sz="3200" dirty="0"/>
                    </a:p>
                  </a:txBody>
                  <a:tcPr/>
                </a:tc>
              </a:tr>
              <a:tr h="370840">
                <a:tc>
                  <a:txBody>
                    <a:bodyPr/>
                    <a:lstStyle/>
                    <a:p>
                      <a:pPr algn="ct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 = 0.3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General p</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1/8 = 0.125</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0.027</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a:t>
                      </a:r>
                      <a:r>
                        <a:rPr lang="en-US" sz="3200" baseline="30000" dirty="0" smtClean="0"/>
                        <a:t>3</a:t>
                      </a:r>
                      <a:r>
                        <a:rPr lang="en-US" sz="3200" baseline="0" dirty="0" smtClean="0"/>
                        <a:t>(1 – p)</a:t>
                      </a:r>
                      <a:r>
                        <a:rPr lang="en-US" sz="3200" baseline="30000" dirty="0" smtClean="0"/>
                        <a:t>0</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0.063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p</a:t>
                      </a:r>
                      <a:r>
                        <a:rPr lang="en-US" sz="3200" baseline="30000" dirty="0" smtClean="0"/>
                        <a:t>2</a:t>
                      </a:r>
                      <a:r>
                        <a:rPr lang="en-US" sz="3200" baseline="0" dirty="0" smtClean="0"/>
                        <a:t>(1 – p)</a:t>
                      </a:r>
                      <a:r>
                        <a:rPr lang="en-US" sz="3200" baseline="30000" dirty="0" smtClean="0"/>
                        <a:t>1</a:t>
                      </a: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0.063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a:t>
                      </a:r>
                      <a:r>
                        <a:rPr lang="en-US" sz="3200" baseline="30000" dirty="0" smtClean="0"/>
                        <a:t>2</a:t>
                      </a:r>
                      <a:r>
                        <a:rPr lang="en-US" sz="3200" baseline="0" dirty="0" smtClean="0"/>
                        <a:t>(1 – p)</a:t>
                      </a:r>
                      <a:r>
                        <a:rPr lang="en-US" sz="3200" baseline="30000" dirty="0" smtClean="0"/>
                        <a:t>1</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RBB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0.147</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a:t>
                      </a:r>
                      <a:r>
                        <a:rPr lang="en-US" sz="3200" baseline="30000" dirty="0" smtClean="0"/>
                        <a:t>1</a:t>
                      </a:r>
                      <a:r>
                        <a:rPr lang="en-US" sz="3200" baseline="0" dirty="0" smtClean="0"/>
                        <a:t>(1 – p)</a:t>
                      </a:r>
                      <a:r>
                        <a:rPr lang="en-US" sz="3200" baseline="30000" dirty="0" smtClean="0"/>
                        <a:t>2</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0.063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p</a:t>
                      </a:r>
                      <a:r>
                        <a:rPr lang="en-US" sz="3200" baseline="30000" dirty="0" smtClean="0"/>
                        <a:t>2</a:t>
                      </a:r>
                      <a:r>
                        <a:rPr lang="en-US" sz="3200" baseline="0" dirty="0" smtClean="0"/>
                        <a:t>(1 – p)</a:t>
                      </a:r>
                      <a:r>
                        <a:rPr lang="en-US" sz="3200" baseline="30000" dirty="0" smtClean="0"/>
                        <a:t>1</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BRB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0.147</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p</a:t>
                      </a:r>
                      <a:r>
                        <a:rPr lang="en-US" sz="3200" baseline="30000" dirty="0" smtClean="0"/>
                        <a:t>1</a:t>
                      </a:r>
                      <a:r>
                        <a:rPr lang="en-US" sz="3200" baseline="0" dirty="0" smtClean="0"/>
                        <a:t>(1 – p)</a:t>
                      </a:r>
                      <a:r>
                        <a:rPr lang="en-US" sz="3200" baseline="30000" dirty="0" smtClean="0"/>
                        <a:t>2</a:t>
                      </a: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BBR</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0.147</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p</a:t>
                      </a:r>
                      <a:r>
                        <a:rPr lang="en-US" sz="3200" baseline="30000" dirty="0" smtClean="0"/>
                        <a:t>1</a:t>
                      </a:r>
                      <a:r>
                        <a:rPr lang="en-US" sz="3200" baseline="0" dirty="0" smtClean="0"/>
                        <a:t>(1 – p)</a:t>
                      </a:r>
                      <a:r>
                        <a:rPr lang="en-US" sz="3200" baseline="30000" dirty="0" smtClean="0"/>
                        <a:t>2</a:t>
                      </a: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3200" dirty="0" smtClean="0"/>
                        <a:t>BBB</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1/8 = 0.125</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3200" dirty="0" smtClean="0"/>
                        <a:t>0.343</a:t>
                      </a:r>
                      <a:endParaRPr lang="en-US" sz="32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p</a:t>
                      </a:r>
                      <a:r>
                        <a:rPr lang="en-US" sz="3200" baseline="30000" dirty="0" smtClean="0"/>
                        <a:t>0</a:t>
                      </a:r>
                      <a:r>
                        <a:rPr lang="en-US" sz="3200" baseline="0" dirty="0" smtClean="0"/>
                        <a:t>(1 – p)</a:t>
                      </a:r>
                      <a:r>
                        <a:rPr lang="en-US" sz="3200" baseline="30000" dirty="0" smtClean="0"/>
                        <a:t>3</a:t>
                      </a:r>
                      <a:endParaRPr lang="en-US" sz="320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a:t>
            </a:r>
            <a:r>
              <a:rPr lang="en-US" dirty="0" smtClean="0"/>
              <a:t>7: </a:t>
            </a:r>
            <a:r>
              <a:rPr lang="en-US" dirty="0" smtClean="0"/>
              <a:t>Random Variables; Discrete Versus Continuous</a:t>
            </a:r>
            <a:endParaRPr lang="en-US" dirty="0"/>
          </a:p>
        </p:txBody>
      </p:sp>
      <p:pic>
        <p:nvPicPr>
          <p:cNvPr id="3074" name="Picture 2" descr="http://math.sfsu.edu/beck/images/xkcd.four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95" y="1470819"/>
            <a:ext cx="6332408"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8388" y="6096000"/>
            <a:ext cx="3907223" cy="369332"/>
          </a:xfrm>
          <a:prstGeom prst="rect">
            <a:avLst/>
          </a:prstGeom>
          <a:noFill/>
        </p:spPr>
        <p:txBody>
          <a:bodyPr wrap="none" rtlCol="0">
            <a:spAutoFit/>
          </a:bodyPr>
          <a:lstStyle/>
          <a:p>
            <a:r>
              <a:rPr lang="en-US" dirty="0"/>
              <a:t>http://math.sfsu.edu/beck/quotes.html</a:t>
            </a:r>
          </a:p>
        </p:txBody>
      </p:sp>
      <p:sp>
        <p:nvSpPr>
          <p:cNvPr id="3" name="Slide Number Placeholder 2"/>
          <p:cNvSpPr>
            <a:spLocks noGrp="1"/>
          </p:cNvSpPr>
          <p:nvPr>
            <p:ph type="sldNum" sz="quarter" idx="12"/>
          </p:nvPr>
        </p:nvSpPr>
        <p:spPr/>
        <p:txBody>
          <a:bodyPr/>
          <a:lstStyle/>
          <a:p>
            <a:fld id="{D85D01E0-4520-4710-81AB-3D8832D73914}" type="slidenum">
              <a:rPr lang="en-US" smtClean="0"/>
              <a:pPr/>
              <a:t>2</a:t>
            </a:fld>
            <a:endParaRPr lang="en-US"/>
          </a:p>
        </p:txBody>
      </p:sp>
    </p:spTree>
    <p:extLst>
      <p:ext uri="{BB962C8B-B14F-4D97-AF65-F5344CB8AC3E}">
        <p14:creationId xmlns:p14="http://schemas.microsoft.com/office/powerpoint/2010/main" val="67865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a:t>: Random Variable</a:t>
            </a:r>
          </a:p>
        </p:txBody>
      </p:sp>
      <p:sp>
        <p:nvSpPr>
          <p:cNvPr id="3" name="Content Placeholder 2"/>
          <p:cNvSpPr>
            <a:spLocks noGrp="1"/>
          </p:cNvSpPr>
          <p:nvPr>
            <p:ph idx="1"/>
          </p:nvPr>
        </p:nvSpPr>
        <p:spPr>
          <a:xfrm>
            <a:off x="457200" y="1295400"/>
            <a:ext cx="8229600" cy="5334000"/>
          </a:xfrm>
        </p:spPr>
        <p:txBody>
          <a:bodyPr>
            <a:normAutofit lnSpcReduction="10000"/>
          </a:bodyPr>
          <a:lstStyle/>
          <a:p>
            <a:pPr>
              <a:buNone/>
            </a:pPr>
            <a:r>
              <a:rPr lang="en-US" dirty="0" smtClean="0"/>
              <a:t>We are playing a very simplified version of blackjack in which each person is only dealt 2 cards. We are interested in the sum of the cards.</a:t>
            </a:r>
          </a:p>
          <a:p>
            <a:pPr>
              <a:buNone/>
            </a:pPr>
            <a:r>
              <a:rPr lang="en-US" dirty="0" smtClean="0"/>
              <a:t>a) is the sum of the cards a quantitative or qualitative variable?</a:t>
            </a:r>
          </a:p>
          <a:p>
            <a:pPr>
              <a:buNone/>
            </a:pPr>
            <a:r>
              <a:rPr lang="en-US" dirty="0" smtClean="0"/>
              <a:t>b) Is this a random variable?</a:t>
            </a:r>
          </a:p>
          <a:p>
            <a:pPr>
              <a:buNone/>
            </a:pPr>
            <a:r>
              <a:rPr lang="en-US" dirty="0" smtClean="0"/>
              <a:t>c) What is the sample space for this random variable?</a:t>
            </a:r>
          </a:p>
          <a:p>
            <a:pPr>
              <a:buNone/>
            </a:pPr>
            <a:r>
              <a:rPr lang="en-US" dirty="0" smtClean="0"/>
              <a:t>d) what are the possible values for the random variable?</a:t>
            </a:r>
          </a:p>
          <a:p>
            <a:pPr>
              <a:buNone/>
            </a:pP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Random Variable</a:t>
            </a:r>
          </a:p>
        </p:txBody>
      </p:sp>
      <p:sp>
        <p:nvSpPr>
          <p:cNvPr id="3" name="Content Placeholder 2"/>
          <p:cNvSpPr>
            <a:spLocks noGrp="1"/>
          </p:cNvSpPr>
          <p:nvPr>
            <p:ph idx="1"/>
          </p:nvPr>
        </p:nvSpPr>
        <p:spPr/>
        <p:txBody>
          <a:bodyPr/>
          <a:lstStyle/>
          <a:p>
            <a:pPr marL="514350" indent="-514350">
              <a:buAutoNum type="arabicParenR"/>
            </a:pPr>
            <a:r>
              <a:rPr lang="en-US" dirty="0" smtClean="0"/>
              <a:t>The lifetime of a light bulb</a:t>
            </a:r>
          </a:p>
          <a:p>
            <a:pPr marL="514350" indent="-514350">
              <a:buAutoNum type="arabicParenR"/>
            </a:pPr>
            <a:r>
              <a:rPr lang="en-US" dirty="0" smtClean="0"/>
              <a:t>The number of students in class on any particular day</a:t>
            </a:r>
          </a:p>
          <a:p>
            <a:pPr marL="514350" indent="-514350">
              <a:buAutoNum type="arabicParenR"/>
            </a:pPr>
            <a:r>
              <a:rPr lang="en-US" dirty="0" smtClean="0"/>
              <a:t>The length of time to wait for a bus</a:t>
            </a:r>
          </a:p>
          <a:p>
            <a:pPr marL="514350" indent="-514350">
              <a:buAutoNum type="arabicParenR"/>
            </a:pPr>
            <a:r>
              <a:rPr lang="en-US" dirty="0" smtClean="0"/>
              <a:t>The number of seconds it takes for Mosby (one of my cats) to sit on my lap after I sit down in my chair.</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4</a:t>
            </a:fld>
            <a:endParaRPr lang="en-US"/>
          </a:p>
        </p:txBody>
      </p:sp>
    </p:spTree>
    <p:extLst>
      <p:ext uri="{BB962C8B-B14F-4D97-AF65-F5344CB8AC3E}">
        <p14:creationId xmlns:p14="http://schemas.microsoft.com/office/powerpoint/2010/main" val="336543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05"/>
            <a:ext cx="8229600" cy="1143000"/>
          </a:xfrm>
        </p:spPr>
        <p:txBody>
          <a:bodyPr>
            <a:normAutofit fontScale="90000"/>
          </a:bodyPr>
          <a:lstStyle/>
          <a:p>
            <a:r>
              <a:rPr lang="en-US" dirty="0" smtClean="0"/>
              <a:t>Random Variable Discrete: Example</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a:buNone/>
            </a:pPr>
            <a:r>
              <a:rPr lang="en-US" dirty="0" smtClean="0"/>
              <a:t>Supposed that you draw 3 cards from a deck of cards and record whether the suit is black or red. Let Y be the total number of red cards.</a:t>
            </a:r>
          </a:p>
          <a:p>
            <a:pPr>
              <a:buNone/>
            </a:pPr>
            <a:r>
              <a:rPr lang="en-US" dirty="0" smtClean="0"/>
              <a:t>a) construct a table that shows the values of Y</a:t>
            </a:r>
          </a:p>
          <a:p>
            <a:pPr>
              <a:buNone/>
            </a:pPr>
            <a:r>
              <a:rPr lang="en-US" dirty="0" smtClean="0"/>
              <a:t>b) Explain why Y is a discrete random variable</a:t>
            </a:r>
          </a:p>
          <a:p>
            <a:pPr>
              <a:buNone/>
            </a:pPr>
            <a:r>
              <a:rPr lang="en-US" dirty="0" smtClean="0"/>
              <a:t>Identify the following events in words and as a subset of the sample space.</a:t>
            </a:r>
          </a:p>
          <a:p>
            <a:pPr>
              <a:buNone/>
            </a:pPr>
            <a:r>
              <a:rPr lang="en-US" dirty="0" smtClean="0"/>
              <a:t>c) {Y = 2} 	d) {Y </a:t>
            </a:r>
            <a:r>
              <a:rPr lang="en-US" dirty="0" smtClean="0">
                <a:sym typeface="Symbol"/>
              </a:rPr>
              <a:t></a:t>
            </a:r>
            <a:r>
              <a:rPr lang="en-US" dirty="0" smtClean="0"/>
              <a:t> 2}	e) {Y </a:t>
            </a:r>
            <a:r>
              <a:rPr lang="en-US" dirty="0" smtClean="0">
                <a:sym typeface="Symbol"/>
              </a:rPr>
              <a:t></a:t>
            </a:r>
            <a:r>
              <a:rPr lang="en-US" dirty="0" smtClean="0"/>
              <a:t> 1}</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a:t>
            </a:r>
            <a:r>
              <a:rPr lang="en-US" dirty="0" smtClean="0"/>
              <a:t>8: </a:t>
            </a:r>
            <a:r>
              <a:rPr lang="en-US" dirty="0" smtClean="0"/>
              <a:t>Probability Mass Functions and Cumulative Distribution Functions</a:t>
            </a:r>
            <a:endParaRPr lang="en-US" dirty="0"/>
          </a:p>
        </p:txBody>
      </p:sp>
      <p:pic>
        <p:nvPicPr>
          <p:cNvPr id="1026" name="Picture 2" descr="Walk Like a Step Function">
            <a:hlinkClick r:id="rId2" tooltip="Walk Like a Step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00" y="1417638"/>
            <a:ext cx="302895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933" y="6172200"/>
            <a:ext cx="4907049" cy="369332"/>
          </a:xfrm>
          <a:prstGeom prst="rect">
            <a:avLst/>
          </a:prstGeom>
          <a:noFill/>
        </p:spPr>
        <p:txBody>
          <a:bodyPr wrap="none" rtlCol="0">
            <a:spAutoFit/>
          </a:bodyPr>
          <a:lstStyle/>
          <a:p>
            <a:r>
              <a:rPr lang="en-US" dirty="0"/>
              <a:t>http://brownsharpie.courtneygibbons.org/?p=161</a:t>
            </a:r>
          </a:p>
        </p:txBody>
      </p:sp>
      <p:sp>
        <p:nvSpPr>
          <p:cNvPr id="6" name="TextBox 5"/>
          <p:cNvSpPr txBox="1"/>
          <p:nvPr/>
        </p:nvSpPr>
        <p:spPr>
          <a:xfrm>
            <a:off x="4000612" y="1981200"/>
            <a:ext cx="4721357" cy="3046988"/>
          </a:xfrm>
          <a:prstGeom prst="rect">
            <a:avLst/>
          </a:prstGeom>
          <a:noFill/>
        </p:spPr>
        <p:txBody>
          <a:bodyPr wrap="none" rtlCol="0">
            <a:spAutoFit/>
          </a:bodyPr>
          <a:lstStyle/>
          <a:p>
            <a:r>
              <a:rPr lang="en-US" sz="3200" dirty="0" smtClean="0"/>
              <a:t>The 50-50-90 rule: Anytime</a:t>
            </a:r>
          </a:p>
          <a:p>
            <a:r>
              <a:rPr lang="en-US" sz="3200" dirty="0" smtClean="0"/>
              <a:t>You have a 50-50 chance of</a:t>
            </a:r>
          </a:p>
          <a:p>
            <a:r>
              <a:rPr lang="en-US" sz="3200" dirty="0" smtClean="0"/>
              <a:t>getting something right, </a:t>
            </a:r>
          </a:p>
          <a:p>
            <a:r>
              <a:rPr lang="en-US" sz="3200" dirty="0" smtClean="0"/>
              <a:t>there’s a 90% probability</a:t>
            </a:r>
          </a:p>
          <a:p>
            <a:r>
              <a:rPr lang="en-US" sz="3200" dirty="0" smtClean="0"/>
              <a:t>you’ll get it wrong.</a:t>
            </a:r>
          </a:p>
          <a:p>
            <a:pPr algn="r"/>
            <a:r>
              <a:rPr lang="en-US" sz="3200" dirty="0" smtClean="0"/>
              <a:t>Andy Rooney</a:t>
            </a:r>
            <a:endParaRPr lang="en-US" sz="3200"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6</a:t>
            </a:fld>
            <a:endParaRPr lang="en-US"/>
          </a:p>
        </p:txBody>
      </p:sp>
    </p:spTree>
    <p:extLst>
      <p:ext uri="{BB962C8B-B14F-4D97-AF65-F5344CB8AC3E}">
        <p14:creationId xmlns:p14="http://schemas.microsoft.com/office/powerpoint/2010/main" val="343446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Mass and CDF</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a:buNone/>
            </a:pPr>
            <a:r>
              <a:rPr lang="en-US" dirty="0" smtClean="0"/>
              <a:t>Supposed that you draw 3 cards from a deck of cards  and record whether the suit is black or red. Let X be the total number of red cards.</a:t>
            </a:r>
          </a:p>
          <a:p>
            <a:pPr marL="514350" indent="-514350">
              <a:buAutoNum type="alphaLcParenR"/>
            </a:pPr>
            <a:r>
              <a:rPr lang="en-US" dirty="0" smtClean="0"/>
              <a:t>What is </a:t>
            </a:r>
            <a:r>
              <a:rPr lang="en-US" dirty="0" err="1" smtClean="0"/>
              <a:t>p</a:t>
            </a:r>
            <a:r>
              <a:rPr lang="en-US" baseline="-25000" dirty="0" err="1"/>
              <a:t>X</a:t>
            </a:r>
            <a:r>
              <a:rPr lang="en-US" dirty="0" smtClean="0"/>
              <a:t>(2)?</a:t>
            </a:r>
          </a:p>
          <a:p>
            <a:pPr marL="514350" indent="-514350">
              <a:buAutoNum type="alphaLcParenR"/>
            </a:pPr>
            <a:r>
              <a:rPr lang="en-US" dirty="0" smtClean="0"/>
              <a:t>Determine the </a:t>
            </a:r>
            <a:r>
              <a:rPr lang="en-US" dirty="0"/>
              <a:t>m</a:t>
            </a:r>
            <a:r>
              <a:rPr lang="en-US" dirty="0" smtClean="0"/>
              <a:t>ass of X.</a:t>
            </a:r>
          </a:p>
          <a:p>
            <a:pPr>
              <a:buNone/>
            </a:pPr>
            <a:r>
              <a:rPr lang="en-US" dirty="0" smtClean="0"/>
              <a:t>c) Construct a probability plot and histogram for X.</a:t>
            </a:r>
          </a:p>
          <a:p>
            <a:pPr>
              <a:buNone/>
            </a:pPr>
            <a:r>
              <a:rPr lang="en-US" dirty="0" smtClean="0"/>
              <a:t>d) What is the CDF of X?</a:t>
            </a:r>
          </a:p>
          <a:p>
            <a:pPr>
              <a:buNone/>
            </a:pPr>
            <a:r>
              <a:rPr lang="en-US" dirty="0" smtClean="0"/>
              <a:t>e) Construct a plot of the CDF.</a:t>
            </a:r>
            <a:endParaRPr lang="en-US" dirty="0"/>
          </a:p>
        </p:txBody>
      </p:sp>
      <p:sp>
        <p:nvSpPr>
          <p:cNvPr id="4" name="Slide Number Placeholder 3"/>
          <p:cNvSpPr>
            <a:spLocks noGrp="1"/>
          </p:cNvSpPr>
          <p:nvPr>
            <p:ph type="sldNum" sz="quarter" idx="12"/>
          </p:nvPr>
        </p:nvSpPr>
        <p:spPr/>
        <p:txBody>
          <a:bodyPr/>
          <a:lstStyle/>
          <a:p>
            <a:fld id="{D85D01E0-4520-4710-81AB-3D8832D7391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Plots for 3 cards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2890074"/>
              </p:ext>
            </p:extLst>
          </p:nvPr>
        </p:nvGraphicFramePr>
        <p:xfrm>
          <a:off x="4682067" y="1219200"/>
          <a:ext cx="4004733" cy="2895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04233232"/>
              </p:ext>
            </p:extLst>
          </p:nvPr>
        </p:nvGraphicFramePr>
        <p:xfrm>
          <a:off x="762000" y="1219200"/>
          <a:ext cx="4038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188695444"/>
              </p:ext>
            </p:extLst>
          </p:nvPr>
        </p:nvGraphicFramePr>
        <p:xfrm>
          <a:off x="1981200" y="3759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p:txBody>
          <a:bodyPr/>
          <a:lstStyle/>
          <a:p>
            <a:fld id="{D85D01E0-4520-4710-81AB-3D8832D73914}"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000" dirty="0" smtClean="0"/>
              <a:t>Histogram: </a:t>
            </a:r>
            <a:r>
              <a:rPr lang="en-US" sz="4900" dirty="0" smtClean="0"/>
              <a:t>interpretation</a:t>
            </a:r>
            <a:r>
              <a:rPr lang="en-US" sz="4000" dirty="0" smtClean="0"/>
              <a:t> of PMF</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5152059"/>
              </p:ext>
            </p:extLst>
          </p:nvPr>
        </p:nvGraphicFramePr>
        <p:xfrm>
          <a:off x="0" y="2262426"/>
          <a:ext cx="36576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474379475"/>
              </p:ext>
            </p:extLst>
          </p:nvPr>
        </p:nvGraphicFramePr>
        <p:xfrm>
          <a:off x="3505200" y="2186226"/>
          <a:ext cx="2895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524000" y="5539026"/>
            <a:ext cx="1645963" cy="477054"/>
          </a:xfrm>
          <a:prstGeom prst="rect">
            <a:avLst/>
          </a:prstGeom>
          <a:noFill/>
        </p:spPr>
        <p:txBody>
          <a:bodyPr wrap="none" rtlCol="0">
            <a:spAutoFit/>
          </a:bodyPr>
          <a:lstStyle/>
          <a:p>
            <a:r>
              <a:rPr lang="en-US" sz="2500" dirty="0" smtClean="0"/>
              <a:t>Theoretical</a:t>
            </a:r>
            <a:endParaRPr lang="en-US" sz="2500" dirty="0"/>
          </a:p>
        </p:txBody>
      </p:sp>
      <p:sp>
        <p:nvSpPr>
          <p:cNvPr id="8" name="TextBox 7"/>
          <p:cNvSpPr txBox="1"/>
          <p:nvPr/>
        </p:nvSpPr>
        <p:spPr>
          <a:xfrm>
            <a:off x="4343400" y="5462826"/>
            <a:ext cx="1627369" cy="861774"/>
          </a:xfrm>
          <a:prstGeom prst="rect">
            <a:avLst/>
          </a:prstGeom>
          <a:noFill/>
        </p:spPr>
        <p:txBody>
          <a:bodyPr wrap="none" rtlCol="0">
            <a:spAutoFit/>
          </a:bodyPr>
          <a:lstStyle/>
          <a:p>
            <a:r>
              <a:rPr lang="en-US" sz="2500" dirty="0" smtClean="0"/>
              <a:t>Simulated</a:t>
            </a:r>
          </a:p>
          <a:p>
            <a:r>
              <a:rPr lang="en-US" sz="2500" dirty="0" smtClean="0"/>
              <a:t>1000 times</a:t>
            </a:r>
            <a:endParaRPr lang="en-US" sz="2500" dirty="0"/>
          </a:p>
        </p:txBody>
      </p:sp>
      <p:graphicFrame>
        <p:nvGraphicFramePr>
          <p:cNvPr id="9" name="Chart 8"/>
          <p:cNvGraphicFramePr/>
          <p:nvPr>
            <p:extLst>
              <p:ext uri="{D42A27DB-BD31-4B8C-83A1-F6EECF244321}">
                <p14:modId xmlns:p14="http://schemas.microsoft.com/office/powerpoint/2010/main" val="107815448"/>
              </p:ext>
            </p:extLst>
          </p:nvPr>
        </p:nvGraphicFramePr>
        <p:xfrm>
          <a:off x="6400800" y="2262426"/>
          <a:ext cx="27432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010400" y="5539026"/>
            <a:ext cx="1869423" cy="861774"/>
          </a:xfrm>
          <a:prstGeom prst="rect">
            <a:avLst/>
          </a:prstGeom>
          <a:noFill/>
        </p:spPr>
        <p:txBody>
          <a:bodyPr wrap="none" rtlCol="0">
            <a:spAutoFit/>
          </a:bodyPr>
          <a:lstStyle/>
          <a:p>
            <a:r>
              <a:rPr lang="en-US" sz="2500" dirty="0" smtClean="0"/>
              <a:t>Simulated</a:t>
            </a:r>
          </a:p>
          <a:p>
            <a:r>
              <a:rPr lang="en-US" sz="2500" dirty="0" smtClean="0"/>
              <a:t>10,000 times</a:t>
            </a:r>
            <a:endParaRPr lang="en-US" sz="2500" dirty="0"/>
          </a:p>
        </p:txBody>
      </p:sp>
      <p:sp>
        <p:nvSpPr>
          <p:cNvPr id="3" name="Slide Number Placeholder 2"/>
          <p:cNvSpPr>
            <a:spLocks noGrp="1"/>
          </p:cNvSpPr>
          <p:nvPr>
            <p:ph type="sldNum" sz="quarter" idx="12"/>
          </p:nvPr>
        </p:nvSpPr>
        <p:spPr/>
        <p:txBody>
          <a:bodyPr/>
          <a:lstStyle/>
          <a:p>
            <a:fld id="{D85D01E0-4520-4710-81AB-3D8832D73914}"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5748</TotalTime>
  <Words>835</Words>
  <Application>Microsoft Office PowerPoint</Application>
  <PresentationFormat>On-screen Show (4:3)</PresentationFormat>
  <Paragraphs>192</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Symbol</vt:lpstr>
      <vt:lpstr>Office Theme</vt:lpstr>
      <vt:lpstr>Part II: Discrete Random Variables</vt:lpstr>
      <vt:lpstr>Chapter 7: Random Variables; Discrete Versus Continuous</vt:lpstr>
      <vt:lpstr>Example: Random Variable</vt:lpstr>
      <vt:lpstr>Example: Random Variable</vt:lpstr>
      <vt:lpstr>Random Variable Discrete: Example</vt:lpstr>
      <vt:lpstr>Chapter 8: Probability Mass Functions and Cumulative Distribution Functions</vt:lpstr>
      <vt:lpstr>Example: Mass and CDF</vt:lpstr>
      <vt:lpstr>Plots for 3 cards Example</vt:lpstr>
      <vt:lpstr>Histogram: interpretation of PMF</vt:lpstr>
      <vt:lpstr>Calculation of Probabilities from CDFs</vt:lpstr>
      <vt:lpstr>Example 1: Coin Flipping</vt:lpstr>
      <vt:lpstr>Example 1: (cont)</vt:lpstr>
      <vt:lpstr>Example 2: CDF  mass</vt:lpstr>
      <vt:lpstr>PMF: Example</vt:lpstr>
      <vt:lpstr>PMF Example (cont)</vt:lpstr>
      <vt:lpstr>PMF Example (cont)</vt:lpstr>
      <vt:lpstr>PMF Example (cont)</vt:lpstr>
      <vt:lpstr>PMF Example (cont)</vt:lpstr>
      <vt:lpstr>PMF Example (cont)</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408</cp:revision>
  <dcterms:created xsi:type="dcterms:W3CDTF">2010-01-11T21:36:57Z</dcterms:created>
  <dcterms:modified xsi:type="dcterms:W3CDTF">2016-02-11T20:04:14Z</dcterms:modified>
</cp:coreProperties>
</file>