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4" r:id="rId2"/>
    <p:sldId id="321" r:id="rId3"/>
    <p:sldId id="327" r:id="rId4"/>
    <p:sldId id="328" r:id="rId5"/>
    <p:sldId id="385" r:id="rId6"/>
    <p:sldId id="38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E614"/>
    <a:srgbClr val="71FF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94614" autoAdjust="0"/>
  </p:normalViewPr>
  <p:slideViewPr>
    <p:cSldViewPr>
      <p:cViewPr varScale="1">
        <p:scale>
          <a:sx n="81" d="100"/>
          <a:sy n="81" d="100"/>
        </p:scale>
        <p:origin x="60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190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2/11/2016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3716847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95F4E-C860-47AA-8D4E-D983800C9E2A}" type="slidenum">
              <a:rPr lang="en-US" smtClean="0"/>
              <a:pPr/>
              <a:t>2</a:t>
            </a:fld>
            <a:endParaRPr lang="en-US"/>
          </a:p>
        </p:txBody>
      </p:sp>
    </p:spTree>
    <p:extLst>
      <p:ext uri="{BB962C8B-B14F-4D97-AF65-F5344CB8AC3E}">
        <p14:creationId xmlns:p14="http://schemas.microsoft.com/office/powerpoint/2010/main" val="1095616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3</a:t>
            </a:fld>
            <a:endParaRPr lang="en-US"/>
          </a:p>
        </p:txBody>
      </p:sp>
    </p:spTree>
    <p:extLst>
      <p:ext uri="{BB962C8B-B14F-4D97-AF65-F5344CB8AC3E}">
        <p14:creationId xmlns:p14="http://schemas.microsoft.com/office/powerpoint/2010/main" val="1261059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4</a:t>
            </a:fld>
            <a:endParaRPr lang="en-US"/>
          </a:p>
        </p:txBody>
      </p:sp>
    </p:spTree>
    <p:extLst>
      <p:ext uri="{BB962C8B-B14F-4D97-AF65-F5344CB8AC3E}">
        <p14:creationId xmlns:p14="http://schemas.microsoft.com/office/powerpoint/2010/main" val="2088844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5</a:t>
            </a:fld>
            <a:endParaRPr lang="en-US"/>
          </a:p>
        </p:txBody>
      </p:sp>
    </p:spTree>
    <p:extLst>
      <p:ext uri="{BB962C8B-B14F-4D97-AF65-F5344CB8AC3E}">
        <p14:creationId xmlns:p14="http://schemas.microsoft.com/office/powerpoint/2010/main" val="1258830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6</a:t>
            </a:fld>
            <a:endParaRPr lang="en-US"/>
          </a:p>
        </p:txBody>
      </p:sp>
    </p:spTree>
    <p:extLst>
      <p:ext uri="{BB962C8B-B14F-4D97-AF65-F5344CB8AC3E}">
        <p14:creationId xmlns:p14="http://schemas.microsoft.com/office/powerpoint/2010/main" val="1507304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DCB7DB-BE62-442B-8D4A-B34766D7A38A}"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71D4A-6F35-41E2-9325-894C6CD1BED0}"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0E42D-8AB2-40C9-B42A-1EE9AE326D5D}"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8F9823-8D21-496E-9BBE-867CF23015AF}"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C23E45-4DD7-449C-9B6F-18BF2EC20FFE}"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09AB44-CFAE-43AE-A23B-B81AE2057A24}" type="datetime1">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8216-ED83-4F65-A668-F04B4F29C9EA}" type="datetime1">
              <a:rPr lang="en-US" smtClean="0"/>
              <a:t>2/11/2016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0E66D7-BC56-409D-A213-1ABE871209C4}" type="datetime1">
              <a:rPr lang="en-US" smtClean="0"/>
              <a:t>2/11/2016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73190-A3D2-4DAD-9505-5DF0AD201305}" type="datetime1">
              <a:rPr lang="en-US" smtClean="0"/>
              <a:t>2/11/2016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8A770-C0C1-4761-B862-59BD1C81E297}" type="datetime1">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85671-A28F-46A5-957E-5CB26EF6CFE4}" type="datetime1">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35CD6-E3E2-41E4-98C7-BB7204C854DF}" type="datetime1">
              <a:rPr lang="en-US" smtClean="0"/>
              <a:t>2/11/2016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3.bp.blogspot.com/-J33vbwkO6m4/TtwbsY6X6sI/AAAAAAAADOE/-ny0agMrm8c/s1600/High_Variance_High_SD.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p:spPr>
        <p:txBody>
          <a:bodyPr>
            <a:normAutofit fontScale="90000"/>
          </a:bodyPr>
          <a:lstStyle/>
          <a:p>
            <a:r>
              <a:rPr lang="en-US" dirty="0" smtClean="0"/>
              <a:t>Chapter </a:t>
            </a:r>
            <a:r>
              <a:rPr lang="en-US" dirty="0" smtClean="0"/>
              <a:t>12: </a:t>
            </a:r>
            <a:r>
              <a:rPr lang="en-US" dirty="0" smtClean="0"/>
              <a:t>Expected Values of Functions of Discrete Random Variables; Variance of Discrete Random Variables</a:t>
            </a:r>
            <a:endParaRPr lang="en-US" dirty="0"/>
          </a:p>
        </p:txBody>
      </p:sp>
      <p:pic>
        <p:nvPicPr>
          <p:cNvPr id="2050" name="Picture 2" descr="http://3.bp.blogspot.com/-J33vbwkO6m4/TtwbsY6X6sI/AAAAAAAADOE/-ny0agMrm8c/s1600/High_Variance_High_SD.jpg">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33410" y="1828800"/>
            <a:ext cx="5638800" cy="423791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24000" y="6292334"/>
            <a:ext cx="6057620" cy="369332"/>
          </a:xfrm>
          <a:prstGeom prst="rect">
            <a:avLst/>
          </a:prstGeom>
          <a:noFill/>
        </p:spPr>
        <p:txBody>
          <a:bodyPr wrap="none" rtlCol="0">
            <a:spAutoFit/>
          </a:bodyPr>
          <a:lstStyle/>
          <a:p>
            <a:r>
              <a:rPr lang="en-US" dirty="0"/>
              <a:t>http://fightingdarwin.blogspot.com/2011_12_01_archive.html</a:t>
            </a:r>
          </a:p>
        </p:txBody>
      </p:sp>
      <p:sp>
        <p:nvSpPr>
          <p:cNvPr id="3" name="Slide Number Placeholder 2"/>
          <p:cNvSpPr>
            <a:spLocks noGrp="1"/>
          </p:cNvSpPr>
          <p:nvPr>
            <p:ph type="sldNum" sz="quarter" idx="12"/>
          </p:nvPr>
        </p:nvSpPr>
        <p:spPr/>
        <p:txBody>
          <a:bodyPr/>
          <a:lstStyle/>
          <a:p>
            <a:fld id="{D85D01E0-4520-4710-81AB-3D8832D73914}" type="slidenum">
              <a:rPr lang="en-US" smtClean="0"/>
              <a:pPr/>
              <a:t>1</a:t>
            </a:fld>
            <a:endParaRPr lang="en-US"/>
          </a:p>
        </p:txBody>
      </p:sp>
    </p:spTree>
    <p:extLst>
      <p:ext uri="{BB962C8B-B14F-4D97-AF65-F5344CB8AC3E}">
        <p14:creationId xmlns:p14="http://schemas.microsoft.com/office/powerpoint/2010/main" val="1034787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smtClean="0"/>
              <a:t>Example: Expected Value of a Function</a:t>
            </a:r>
            <a:endParaRPr lang="en-US" dirty="0"/>
          </a:p>
        </p:txBody>
      </p:sp>
      <p:sp>
        <p:nvSpPr>
          <p:cNvPr id="3" name="Content Placeholder 2"/>
          <p:cNvSpPr>
            <a:spLocks noGrp="1"/>
          </p:cNvSpPr>
          <p:nvPr>
            <p:ph idx="1"/>
          </p:nvPr>
        </p:nvSpPr>
        <p:spPr>
          <a:xfrm>
            <a:off x="457200" y="1828800"/>
            <a:ext cx="8229600" cy="4297363"/>
          </a:xfrm>
        </p:spPr>
        <p:txBody>
          <a:bodyPr/>
          <a:lstStyle/>
          <a:p>
            <a:pPr>
              <a:buNone/>
            </a:pPr>
            <a:r>
              <a:rPr lang="en-US" dirty="0" smtClean="0"/>
              <a:t>Consider a situation where a discrete random variable can have the values from -2 to 2. (Like a person can take a seat up to 2 places to the left of center (-2) and 2 places to the right of center (+2).)</a:t>
            </a:r>
          </a:p>
          <a:p>
            <a:pPr>
              <a:buNone/>
            </a:pPr>
            <a:r>
              <a:rPr lang="en-US" dirty="0" smtClean="0"/>
              <a:t>What is </a:t>
            </a:r>
            <a:r>
              <a:rPr lang="en-US" dirty="0" smtClean="0">
                <a:latin typeface="ESSTIXFourteen" panose="00000400000000000000" pitchFamily="2" charset="0"/>
                <a:sym typeface="Euclid Math One"/>
              </a:rPr>
              <a:t>E</a:t>
            </a:r>
            <a:r>
              <a:rPr lang="en-US" dirty="0" smtClean="0"/>
              <a:t>(X</a:t>
            </a:r>
            <a:r>
              <a:rPr lang="en-US" baseline="30000" dirty="0" smtClean="0"/>
              <a:t>2</a:t>
            </a:r>
            <a:r>
              <a:rPr lang="en-US" dirty="0" smtClean="0"/>
              <a:t>)?</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t>Example: (2</a:t>
            </a:r>
            <a:r>
              <a:rPr lang="en-US" baseline="30000" dirty="0" smtClean="0"/>
              <a:t>nd</a:t>
            </a:r>
            <a:r>
              <a:rPr lang="en-US" dirty="0" smtClean="0"/>
              <a:t> time)</a:t>
            </a:r>
            <a:endParaRPr lang="en-US" dirty="0"/>
          </a:p>
        </p:txBody>
      </p:sp>
      <p:sp>
        <p:nvSpPr>
          <p:cNvPr id="3" name="Content Placeholder 2"/>
          <p:cNvSpPr>
            <a:spLocks noGrp="1"/>
          </p:cNvSpPr>
          <p:nvPr>
            <p:ph idx="1"/>
          </p:nvPr>
        </p:nvSpPr>
        <p:spPr>
          <a:xfrm>
            <a:off x="0" y="838200"/>
            <a:ext cx="9144000" cy="6019800"/>
          </a:xfrm>
        </p:spPr>
        <p:txBody>
          <a:bodyPr>
            <a:normAutofit lnSpcReduction="10000"/>
          </a:bodyPr>
          <a:lstStyle/>
          <a:p>
            <a:pPr>
              <a:buNone/>
            </a:pPr>
            <a:r>
              <a:rPr lang="en-US" dirty="0" smtClean="0"/>
              <a:t>An individual who has automobile insurance form a certain company is randomly selected. Let X be the number of moving violations for which the individual was cited during the last 3 years. The PMF of X is</a:t>
            </a:r>
          </a:p>
          <a:p>
            <a:pPr>
              <a:buNone/>
            </a:pPr>
            <a:endParaRPr lang="en-US" dirty="0" smtClean="0"/>
          </a:p>
          <a:p>
            <a:pPr>
              <a:buNone/>
            </a:pPr>
            <a:endParaRPr lang="en-US" dirty="0" smtClean="0"/>
          </a:p>
          <a:p>
            <a:pPr marL="514350" indent="-514350">
              <a:buAutoNum type="alphaLcParenR"/>
            </a:pPr>
            <a:r>
              <a:rPr lang="en-US" dirty="0" smtClean="0"/>
              <a:t>If the cost of insurance depends on the following function of accidents, g(x) = 400 + (100x - 15), what is the expected value of the cost of the insurance? </a:t>
            </a:r>
          </a:p>
          <a:p>
            <a:pPr marL="514350" indent="-514350">
              <a:buAutoNum type="alphaLcParenR"/>
            </a:pPr>
            <a:r>
              <a:rPr lang="en-US" dirty="0" smtClean="0"/>
              <a:t>What is the expected value of X</a:t>
            </a:r>
            <a:r>
              <a:rPr lang="en-US" baseline="30000" dirty="0" smtClean="0"/>
              <a:t>2</a:t>
            </a:r>
            <a:r>
              <a:rPr lang="en-US" dirty="0" smtClean="0"/>
              <a:t>?</a:t>
            </a:r>
          </a:p>
        </p:txBody>
      </p:sp>
      <p:graphicFrame>
        <p:nvGraphicFramePr>
          <p:cNvPr id="4" name="Table 3"/>
          <p:cNvGraphicFramePr>
            <a:graphicFrameLocks noGrp="1"/>
          </p:cNvGraphicFramePr>
          <p:nvPr>
            <p:extLst>
              <p:ext uri="{D42A27DB-BD31-4B8C-83A1-F6EECF244321}">
                <p14:modId xmlns:p14="http://schemas.microsoft.com/office/powerpoint/2010/main" val="3312865724"/>
              </p:ext>
            </p:extLst>
          </p:nvPr>
        </p:nvGraphicFramePr>
        <p:xfrm>
          <a:off x="2438400" y="2819400"/>
          <a:ext cx="6096000" cy="1158240"/>
        </p:xfrm>
        <a:graphic>
          <a:graphicData uri="http://schemas.openxmlformats.org/drawingml/2006/table">
            <a:tbl>
              <a:tblPr>
                <a:tableStyleId>{5C22544A-7EE6-4342-B048-85BDC9FD1C3A}</a:tableStyleId>
              </a:tblPr>
              <a:tblGrid>
                <a:gridCol w="1219200"/>
                <a:gridCol w="1219200"/>
                <a:gridCol w="1219200"/>
                <a:gridCol w="1219200"/>
                <a:gridCol w="1219200"/>
              </a:tblGrid>
              <a:tr h="370840">
                <a:tc>
                  <a:txBody>
                    <a:bodyPr/>
                    <a:lstStyle/>
                    <a:p>
                      <a:pPr algn="ctr"/>
                      <a:r>
                        <a:rPr lang="en-US" sz="3200" dirty="0" smtClean="0"/>
                        <a:t>x</a:t>
                      </a:r>
                      <a:endParaRPr lang="en-US" sz="3200" dirty="0"/>
                    </a:p>
                  </a:txBody>
                  <a:tcPr anchor="ctr"/>
                </a:tc>
                <a:tc>
                  <a:txBody>
                    <a:bodyPr/>
                    <a:lstStyle/>
                    <a:p>
                      <a:pPr algn="ctr"/>
                      <a:r>
                        <a:rPr lang="en-US" sz="3200" dirty="0" smtClean="0"/>
                        <a:t>0</a:t>
                      </a:r>
                      <a:endParaRPr lang="en-US" sz="3200" dirty="0"/>
                    </a:p>
                  </a:txBody>
                  <a:tcPr anchor="ctr"/>
                </a:tc>
                <a:tc>
                  <a:txBody>
                    <a:bodyPr/>
                    <a:lstStyle/>
                    <a:p>
                      <a:pPr algn="ctr"/>
                      <a:r>
                        <a:rPr lang="en-US" sz="3200" dirty="0" smtClean="0"/>
                        <a:t>1</a:t>
                      </a:r>
                      <a:endParaRPr lang="en-US" sz="3200" dirty="0"/>
                    </a:p>
                  </a:txBody>
                  <a:tcPr anchor="ctr"/>
                </a:tc>
                <a:tc>
                  <a:txBody>
                    <a:bodyPr/>
                    <a:lstStyle/>
                    <a:p>
                      <a:pPr algn="ctr"/>
                      <a:r>
                        <a:rPr lang="en-US" sz="3200" dirty="0" smtClean="0"/>
                        <a:t>2</a:t>
                      </a:r>
                      <a:endParaRPr lang="en-US" sz="3200" dirty="0"/>
                    </a:p>
                  </a:txBody>
                  <a:tcPr anchor="ctr"/>
                </a:tc>
                <a:tc>
                  <a:txBody>
                    <a:bodyPr/>
                    <a:lstStyle/>
                    <a:p>
                      <a:pPr algn="ctr"/>
                      <a:r>
                        <a:rPr lang="en-US" sz="3200" dirty="0" smtClean="0"/>
                        <a:t>3</a:t>
                      </a:r>
                      <a:endParaRPr lang="en-US" sz="3200" dirty="0"/>
                    </a:p>
                  </a:txBody>
                  <a:tcPr anchor="ctr"/>
                </a:tc>
              </a:tr>
              <a:tr h="370840">
                <a:tc>
                  <a:txBody>
                    <a:bodyPr/>
                    <a:lstStyle/>
                    <a:p>
                      <a:pPr algn="ctr"/>
                      <a:r>
                        <a:rPr lang="en-US" sz="3200" dirty="0" err="1" smtClean="0"/>
                        <a:t>p</a:t>
                      </a:r>
                      <a:r>
                        <a:rPr lang="en-US" sz="3200" baseline="-25000" dirty="0" err="1" smtClean="0"/>
                        <a:t>X</a:t>
                      </a:r>
                      <a:r>
                        <a:rPr lang="en-US" sz="3200" baseline="0" dirty="0" smtClean="0"/>
                        <a:t>(x)</a:t>
                      </a:r>
                      <a:endParaRPr lang="en-US" sz="3200" dirty="0"/>
                    </a:p>
                  </a:txBody>
                  <a:tcPr anchor="ctr"/>
                </a:tc>
                <a:tc>
                  <a:txBody>
                    <a:bodyPr/>
                    <a:lstStyle/>
                    <a:p>
                      <a:pPr algn="ctr"/>
                      <a:r>
                        <a:rPr lang="en-US" sz="3200" dirty="0" smtClean="0"/>
                        <a:t>0.60</a:t>
                      </a:r>
                      <a:endParaRPr lang="en-US" sz="3200" dirty="0"/>
                    </a:p>
                  </a:txBody>
                  <a:tcPr anchor="ctr"/>
                </a:tc>
                <a:tc>
                  <a:txBody>
                    <a:bodyPr/>
                    <a:lstStyle/>
                    <a:p>
                      <a:pPr algn="ctr"/>
                      <a:r>
                        <a:rPr lang="en-US" sz="3200" dirty="0" smtClean="0"/>
                        <a:t>0.25</a:t>
                      </a:r>
                      <a:endParaRPr lang="en-US" sz="3200" dirty="0"/>
                    </a:p>
                  </a:txBody>
                  <a:tcPr anchor="ctr"/>
                </a:tc>
                <a:tc>
                  <a:txBody>
                    <a:bodyPr/>
                    <a:lstStyle/>
                    <a:p>
                      <a:pPr algn="ctr"/>
                      <a:r>
                        <a:rPr lang="en-US" sz="3200" dirty="0" smtClean="0"/>
                        <a:t>0.10</a:t>
                      </a:r>
                      <a:endParaRPr lang="en-US" sz="3200" dirty="0"/>
                    </a:p>
                  </a:txBody>
                  <a:tcPr anchor="ctr"/>
                </a:tc>
                <a:tc>
                  <a:txBody>
                    <a:bodyPr/>
                    <a:lstStyle/>
                    <a:p>
                      <a:pPr algn="ctr"/>
                      <a:r>
                        <a:rPr lang="en-US" sz="3200" dirty="0" smtClean="0"/>
                        <a:t>0.05</a:t>
                      </a:r>
                      <a:endParaRPr lang="en-US" sz="3200" dirty="0"/>
                    </a:p>
                  </a:txBody>
                  <a:tcPr anchor="ct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Variance</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dirty="0" smtClean="0"/>
              <a:t>A school class of 120 students are driven in 3 buses to a basketball game. There are 36 students in one of the buses, 40 students in another, and 44 on the third bus. When the buses arrive, one of the 120 students is randomly chosen. Let X denote the number of students on the bus of that randomly chosen student. Find the variance of X.</a:t>
            </a:r>
          </a:p>
        </p:txBody>
      </p:sp>
      <p:sp>
        <p:nvSpPr>
          <p:cNvPr id="4" name="Slide Number Placeholder 3"/>
          <p:cNvSpPr>
            <a:spLocks noGrp="1"/>
          </p:cNvSpPr>
          <p:nvPr>
            <p:ph type="sldNum" sz="quarter" idx="12"/>
          </p:nvPr>
        </p:nvSpPr>
        <p:spPr/>
        <p:txBody>
          <a:bodyPr/>
          <a:lstStyle/>
          <a:p>
            <a:fld id="{D85D01E0-4520-4710-81AB-3D8832D73914}"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Example: Properties of Variance</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None/>
            </a:pPr>
            <a:r>
              <a:rPr lang="en-US" dirty="0" smtClean="0"/>
              <a:t>An individual who has automobile insurance form a certain company is randomly selected. Let X be the number of moving violations for which the individual was cited during the last 3 years. The PMF of X is</a:t>
            </a:r>
          </a:p>
          <a:p>
            <a:pPr>
              <a:buNone/>
            </a:pPr>
            <a:endParaRPr lang="en-US" dirty="0" smtClean="0"/>
          </a:p>
          <a:p>
            <a:pPr>
              <a:buNone/>
            </a:pPr>
            <a:endParaRPr lang="en-US" dirty="0" smtClean="0"/>
          </a:p>
          <a:p>
            <a:pPr>
              <a:buNone/>
            </a:pPr>
            <a:r>
              <a:rPr lang="en-US" dirty="0" smtClean="0"/>
              <a:t>a) If the cost of insurance depends on the following function of accidents, g(x) = 400 + (100x- 15), what is the variance of the cost of insurance? </a:t>
            </a:r>
          </a:p>
        </p:txBody>
      </p:sp>
      <p:graphicFrame>
        <p:nvGraphicFramePr>
          <p:cNvPr id="4" name="Table 3"/>
          <p:cNvGraphicFramePr>
            <a:graphicFrameLocks noGrp="1"/>
          </p:cNvGraphicFramePr>
          <p:nvPr>
            <p:extLst/>
          </p:nvPr>
        </p:nvGraphicFramePr>
        <p:xfrm>
          <a:off x="1295400" y="3810000"/>
          <a:ext cx="6096000" cy="1158240"/>
        </p:xfrm>
        <a:graphic>
          <a:graphicData uri="http://schemas.openxmlformats.org/drawingml/2006/table">
            <a:tbl>
              <a:tblPr>
                <a:tableStyleId>{5C22544A-7EE6-4342-B048-85BDC9FD1C3A}</a:tableStyleId>
              </a:tblPr>
              <a:tblGrid>
                <a:gridCol w="1219200"/>
                <a:gridCol w="1219200"/>
                <a:gridCol w="1219200"/>
                <a:gridCol w="1219200"/>
                <a:gridCol w="1219200"/>
              </a:tblGrid>
              <a:tr h="370840">
                <a:tc>
                  <a:txBody>
                    <a:bodyPr/>
                    <a:lstStyle/>
                    <a:p>
                      <a:pPr algn="ctr"/>
                      <a:r>
                        <a:rPr lang="en-US" sz="3200" dirty="0" smtClean="0"/>
                        <a:t>X</a:t>
                      </a:r>
                      <a:endParaRPr lang="en-US" sz="3200" dirty="0"/>
                    </a:p>
                  </a:txBody>
                  <a:tcPr anchor="ctr"/>
                </a:tc>
                <a:tc>
                  <a:txBody>
                    <a:bodyPr/>
                    <a:lstStyle/>
                    <a:p>
                      <a:pPr algn="ctr"/>
                      <a:r>
                        <a:rPr lang="en-US" sz="3200" dirty="0" smtClean="0"/>
                        <a:t>0</a:t>
                      </a:r>
                      <a:endParaRPr lang="en-US" sz="3200" dirty="0"/>
                    </a:p>
                  </a:txBody>
                  <a:tcPr anchor="ctr"/>
                </a:tc>
                <a:tc>
                  <a:txBody>
                    <a:bodyPr/>
                    <a:lstStyle/>
                    <a:p>
                      <a:pPr algn="ctr"/>
                      <a:r>
                        <a:rPr lang="en-US" sz="3200" dirty="0" smtClean="0"/>
                        <a:t>1</a:t>
                      </a:r>
                      <a:endParaRPr lang="en-US" sz="3200" dirty="0"/>
                    </a:p>
                  </a:txBody>
                  <a:tcPr anchor="ctr"/>
                </a:tc>
                <a:tc>
                  <a:txBody>
                    <a:bodyPr/>
                    <a:lstStyle/>
                    <a:p>
                      <a:pPr algn="ctr"/>
                      <a:r>
                        <a:rPr lang="en-US" sz="3200" dirty="0" smtClean="0"/>
                        <a:t>2</a:t>
                      </a:r>
                      <a:endParaRPr lang="en-US" sz="3200" dirty="0"/>
                    </a:p>
                  </a:txBody>
                  <a:tcPr anchor="ctr"/>
                </a:tc>
                <a:tc>
                  <a:txBody>
                    <a:bodyPr/>
                    <a:lstStyle/>
                    <a:p>
                      <a:pPr algn="ctr"/>
                      <a:r>
                        <a:rPr lang="en-US" sz="3200" dirty="0" smtClean="0"/>
                        <a:t>3</a:t>
                      </a:r>
                      <a:endParaRPr lang="en-US" sz="3200" dirty="0"/>
                    </a:p>
                  </a:txBody>
                  <a:tcPr anchor="ctr"/>
                </a:tc>
              </a:tr>
              <a:tr h="370840">
                <a:tc>
                  <a:txBody>
                    <a:bodyPr/>
                    <a:lstStyle/>
                    <a:p>
                      <a:pPr algn="ctr"/>
                      <a:r>
                        <a:rPr lang="en-US" sz="3200" dirty="0" err="1" smtClean="0"/>
                        <a:t>p</a:t>
                      </a:r>
                      <a:r>
                        <a:rPr lang="en-US" sz="3200" baseline="-25000" dirty="0" err="1" smtClean="0"/>
                        <a:t>X</a:t>
                      </a:r>
                      <a:r>
                        <a:rPr lang="en-US" sz="3200" baseline="0" dirty="0" smtClean="0"/>
                        <a:t>(x)</a:t>
                      </a:r>
                      <a:endParaRPr lang="en-US" sz="3200" dirty="0"/>
                    </a:p>
                  </a:txBody>
                  <a:tcPr anchor="ctr"/>
                </a:tc>
                <a:tc>
                  <a:txBody>
                    <a:bodyPr/>
                    <a:lstStyle/>
                    <a:p>
                      <a:pPr algn="ctr"/>
                      <a:r>
                        <a:rPr lang="en-US" sz="3200" dirty="0" smtClean="0"/>
                        <a:t>0.60</a:t>
                      </a:r>
                      <a:endParaRPr lang="en-US" sz="3200" dirty="0"/>
                    </a:p>
                  </a:txBody>
                  <a:tcPr anchor="ctr"/>
                </a:tc>
                <a:tc>
                  <a:txBody>
                    <a:bodyPr/>
                    <a:lstStyle/>
                    <a:p>
                      <a:pPr algn="ctr"/>
                      <a:r>
                        <a:rPr lang="en-US" sz="3200" dirty="0" smtClean="0"/>
                        <a:t>0.25</a:t>
                      </a:r>
                      <a:endParaRPr lang="en-US" sz="3200" dirty="0"/>
                    </a:p>
                  </a:txBody>
                  <a:tcPr anchor="ctr"/>
                </a:tc>
                <a:tc>
                  <a:txBody>
                    <a:bodyPr/>
                    <a:lstStyle/>
                    <a:p>
                      <a:pPr algn="ctr"/>
                      <a:r>
                        <a:rPr lang="en-US" sz="3200" dirty="0" smtClean="0"/>
                        <a:t>0.10</a:t>
                      </a:r>
                      <a:endParaRPr lang="en-US" sz="3200" dirty="0"/>
                    </a:p>
                  </a:txBody>
                  <a:tcPr anchor="ctr"/>
                </a:tc>
                <a:tc>
                  <a:txBody>
                    <a:bodyPr/>
                    <a:lstStyle/>
                    <a:p>
                      <a:pPr algn="ctr"/>
                      <a:r>
                        <a:rPr lang="en-US" sz="3200" dirty="0" smtClean="0"/>
                        <a:t>0.05</a:t>
                      </a:r>
                      <a:endParaRPr lang="en-US" sz="3200" dirty="0"/>
                    </a:p>
                  </a:txBody>
                  <a:tcPr anchor="ct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5</a:t>
            </a:fld>
            <a:endParaRPr lang="en-US"/>
          </a:p>
        </p:txBody>
      </p:sp>
    </p:spTree>
    <p:extLst>
      <p:ext uri="{BB962C8B-B14F-4D97-AF65-F5344CB8AC3E}">
        <p14:creationId xmlns:p14="http://schemas.microsoft.com/office/powerpoint/2010/main" val="1788263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Example: Properties of Variance (</a:t>
            </a:r>
            <a:r>
              <a:rPr lang="en-US" dirty="0" err="1" smtClean="0"/>
              <a:t>cont</a:t>
            </a:r>
            <a:r>
              <a:rPr lang="en-US" dirty="0" smtClean="0"/>
              <a:t>)</a:t>
            </a:r>
            <a:endParaRPr lang="en-US" dirty="0"/>
          </a:p>
        </p:txBody>
      </p:sp>
      <p:sp>
        <p:nvSpPr>
          <p:cNvPr id="3" name="Content Placeholder 2"/>
          <p:cNvSpPr>
            <a:spLocks noGrp="1"/>
          </p:cNvSpPr>
          <p:nvPr>
            <p:ph idx="1"/>
          </p:nvPr>
        </p:nvSpPr>
        <p:spPr>
          <a:xfrm>
            <a:off x="0" y="914400"/>
            <a:ext cx="9144000" cy="5943600"/>
          </a:xfrm>
        </p:spPr>
        <p:txBody>
          <a:bodyPr>
            <a:normAutofit/>
          </a:bodyPr>
          <a:lstStyle/>
          <a:p>
            <a:pPr>
              <a:buNone/>
            </a:pPr>
            <a:r>
              <a:rPr lang="en-US" dirty="0" smtClean="0"/>
              <a:t>An individual who has automobile insurance form a certain company is randomly selected. Let X be the number of moving violations for which the individual was cited during the last 3 years. The PMF of X is</a:t>
            </a:r>
          </a:p>
          <a:p>
            <a:pPr>
              <a:buNone/>
            </a:pPr>
            <a:endParaRPr lang="en-US" dirty="0" smtClean="0"/>
          </a:p>
          <a:p>
            <a:pPr>
              <a:buNone/>
            </a:pPr>
            <a:endParaRPr lang="en-US" dirty="0" smtClean="0"/>
          </a:p>
          <a:p>
            <a:pPr>
              <a:buNone/>
            </a:pPr>
            <a:r>
              <a:rPr lang="en-US" dirty="0"/>
              <a:t>b</a:t>
            </a:r>
            <a:r>
              <a:rPr lang="en-US" dirty="0" smtClean="0"/>
              <a:t>) If the cost of insurance depends on the following function of accidents, g(x) = 400 + (100x- 15), what is the variance of the cost of insurance for 3 people who are independent? </a:t>
            </a:r>
          </a:p>
        </p:txBody>
      </p:sp>
      <p:graphicFrame>
        <p:nvGraphicFramePr>
          <p:cNvPr id="4" name="Table 3"/>
          <p:cNvGraphicFramePr>
            <a:graphicFrameLocks noGrp="1"/>
          </p:cNvGraphicFramePr>
          <p:nvPr>
            <p:extLst>
              <p:ext uri="{D42A27DB-BD31-4B8C-83A1-F6EECF244321}">
                <p14:modId xmlns:p14="http://schemas.microsoft.com/office/powerpoint/2010/main" val="3844216792"/>
              </p:ext>
            </p:extLst>
          </p:nvPr>
        </p:nvGraphicFramePr>
        <p:xfrm>
          <a:off x="1676400" y="3429000"/>
          <a:ext cx="6096000" cy="1158240"/>
        </p:xfrm>
        <a:graphic>
          <a:graphicData uri="http://schemas.openxmlformats.org/drawingml/2006/table">
            <a:tbl>
              <a:tblPr>
                <a:tableStyleId>{5C22544A-7EE6-4342-B048-85BDC9FD1C3A}</a:tableStyleId>
              </a:tblPr>
              <a:tblGrid>
                <a:gridCol w="1219200"/>
                <a:gridCol w="1219200"/>
                <a:gridCol w="1219200"/>
                <a:gridCol w="1219200"/>
                <a:gridCol w="1219200"/>
              </a:tblGrid>
              <a:tr h="370840">
                <a:tc>
                  <a:txBody>
                    <a:bodyPr/>
                    <a:lstStyle/>
                    <a:p>
                      <a:pPr algn="ctr"/>
                      <a:r>
                        <a:rPr lang="en-US" sz="3200" dirty="0" smtClean="0"/>
                        <a:t>X</a:t>
                      </a:r>
                      <a:endParaRPr lang="en-US" sz="3200" dirty="0"/>
                    </a:p>
                  </a:txBody>
                  <a:tcPr anchor="ctr"/>
                </a:tc>
                <a:tc>
                  <a:txBody>
                    <a:bodyPr/>
                    <a:lstStyle/>
                    <a:p>
                      <a:pPr algn="ctr"/>
                      <a:r>
                        <a:rPr lang="en-US" sz="3200" dirty="0" smtClean="0"/>
                        <a:t>0</a:t>
                      </a:r>
                      <a:endParaRPr lang="en-US" sz="3200" dirty="0"/>
                    </a:p>
                  </a:txBody>
                  <a:tcPr anchor="ctr"/>
                </a:tc>
                <a:tc>
                  <a:txBody>
                    <a:bodyPr/>
                    <a:lstStyle/>
                    <a:p>
                      <a:pPr algn="ctr"/>
                      <a:r>
                        <a:rPr lang="en-US" sz="3200" dirty="0" smtClean="0"/>
                        <a:t>1</a:t>
                      </a:r>
                      <a:endParaRPr lang="en-US" sz="3200" dirty="0"/>
                    </a:p>
                  </a:txBody>
                  <a:tcPr anchor="ctr"/>
                </a:tc>
                <a:tc>
                  <a:txBody>
                    <a:bodyPr/>
                    <a:lstStyle/>
                    <a:p>
                      <a:pPr algn="ctr"/>
                      <a:r>
                        <a:rPr lang="en-US" sz="3200" dirty="0" smtClean="0"/>
                        <a:t>2</a:t>
                      </a:r>
                      <a:endParaRPr lang="en-US" sz="3200" dirty="0"/>
                    </a:p>
                  </a:txBody>
                  <a:tcPr anchor="ctr"/>
                </a:tc>
                <a:tc>
                  <a:txBody>
                    <a:bodyPr/>
                    <a:lstStyle/>
                    <a:p>
                      <a:pPr algn="ctr"/>
                      <a:r>
                        <a:rPr lang="en-US" sz="3200" dirty="0" smtClean="0"/>
                        <a:t>3</a:t>
                      </a:r>
                      <a:endParaRPr lang="en-US" sz="3200" dirty="0"/>
                    </a:p>
                  </a:txBody>
                  <a:tcPr anchor="ctr"/>
                </a:tc>
              </a:tr>
              <a:tr h="370840">
                <a:tc>
                  <a:txBody>
                    <a:bodyPr/>
                    <a:lstStyle/>
                    <a:p>
                      <a:pPr algn="ctr"/>
                      <a:r>
                        <a:rPr lang="en-US" sz="3200" dirty="0" err="1" smtClean="0"/>
                        <a:t>p</a:t>
                      </a:r>
                      <a:r>
                        <a:rPr lang="en-US" sz="3200" baseline="-25000" dirty="0" err="1" smtClean="0"/>
                        <a:t>X</a:t>
                      </a:r>
                      <a:r>
                        <a:rPr lang="en-US" sz="3200" baseline="0" dirty="0" smtClean="0"/>
                        <a:t>(x)</a:t>
                      </a:r>
                      <a:endParaRPr lang="en-US" sz="3200" dirty="0"/>
                    </a:p>
                  </a:txBody>
                  <a:tcPr anchor="ctr"/>
                </a:tc>
                <a:tc>
                  <a:txBody>
                    <a:bodyPr/>
                    <a:lstStyle/>
                    <a:p>
                      <a:pPr algn="ctr"/>
                      <a:r>
                        <a:rPr lang="en-US" sz="3200" dirty="0" smtClean="0"/>
                        <a:t>0.60</a:t>
                      </a:r>
                      <a:endParaRPr lang="en-US" sz="3200" dirty="0"/>
                    </a:p>
                  </a:txBody>
                  <a:tcPr anchor="ctr"/>
                </a:tc>
                <a:tc>
                  <a:txBody>
                    <a:bodyPr/>
                    <a:lstStyle/>
                    <a:p>
                      <a:pPr algn="ctr"/>
                      <a:r>
                        <a:rPr lang="en-US" sz="3200" dirty="0" smtClean="0"/>
                        <a:t>0.25</a:t>
                      </a:r>
                      <a:endParaRPr lang="en-US" sz="3200" dirty="0"/>
                    </a:p>
                  </a:txBody>
                  <a:tcPr anchor="ctr"/>
                </a:tc>
                <a:tc>
                  <a:txBody>
                    <a:bodyPr/>
                    <a:lstStyle/>
                    <a:p>
                      <a:pPr algn="ctr"/>
                      <a:r>
                        <a:rPr lang="en-US" sz="3200" dirty="0" smtClean="0"/>
                        <a:t>0.10</a:t>
                      </a:r>
                      <a:endParaRPr lang="en-US" sz="3200" dirty="0"/>
                    </a:p>
                  </a:txBody>
                  <a:tcPr anchor="ctr"/>
                </a:tc>
                <a:tc>
                  <a:txBody>
                    <a:bodyPr/>
                    <a:lstStyle/>
                    <a:p>
                      <a:pPr algn="ctr"/>
                      <a:r>
                        <a:rPr lang="en-US" sz="3200" dirty="0" smtClean="0"/>
                        <a:t>0.05</a:t>
                      </a:r>
                      <a:endParaRPr lang="en-US" sz="3200" dirty="0"/>
                    </a:p>
                  </a:txBody>
                  <a:tcPr anchor="ct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6</a:t>
            </a:fld>
            <a:endParaRPr lang="en-US"/>
          </a:p>
        </p:txBody>
      </p:sp>
    </p:spTree>
    <p:extLst>
      <p:ext uri="{BB962C8B-B14F-4D97-AF65-F5344CB8AC3E}">
        <p14:creationId xmlns:p14="http://schemas.microsoft.com/office/powerpoint/2010/main" val="2895229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5747</TotalTime>
  <Words>454</Words>
  <Application>Microsoft Office PowerPoint</Application>
  <PresentationFormat>On-screen Show (4:3)</PresentationFormat>
  <Paragraphs>64</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ESSTIXFourteen</vt:lpstr>
      <vt:lpstr>Euclid Math One</vt:lpstr>
      <vt:lpstr>Office Theme</vt:lpstr>
      <vt:lpstr>Chapter 12: Expected Values of Functions of Discrete Random Variables; Variance of Discrete Random Variables</vt:lpstr>
      <vt:lpstr>Example: Expected Value of a Function</vt:lpstr>
      <vt:lpstr>Example: (2nd time)</vt:lpstr>
      <vt:lpstr>Example: Variance</vt:lpstr>
      <vt:lpstr>Example: Properties of Variance</vt:lpstr>
      <vt:lpstr>Example: Properties of Variance (cont)</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407</cp:revision>
  <dcterms:created xsi:type="dcterms:W3CDTF">2010-01-11T21:36:57Z</dcterms:created>
  <dcterms:modified xsi:type="dcterms:W3CDTF">2016-02-11T20:10:00Z</dcterms:modified>
</cp:coreProperties>
</file>