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17" r:id="rId2"/>
    <p:sldId id="318" r:id="rId3"/>
    <p:sldId id="320" r:id="rId4"/>
    <p:sldId id="382" r:id="rId5"/>
    <p:sldId id="363" r:id="rId6"/>
    <p:sldId id="325" r:id="rId7"/>
    <p:sldId id="383" r:id="rId8"/>
    <p:sldId id="38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E614"/>
    <a:srgbClr val="71FF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8" autoAdjust="0"/>
    <p:restoredTop sz="94614" autoAdjust="0"/>
  </p:normalViewPr>
  <p:slideViewPr>
    <p:cSldViewPr>
      <p:cViewPr varScale="1">
        <p:scale>
          <a:sx n="81" d="100"/>
          <a:sy n="81" d="100"/>
        </p:scale>
        <p:origin x="6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190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2/11/2016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371684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extLst>
      <p:ext uri="{BB962C8B-B14F-4D97-AF65-F5344CB8AC3E}">
        <p14:creationId xmlns:p14="http://schemas.microsoft.com/office/powerpoint/2010/main" val="1778981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3</a:t>
            </a:fld>
            <a:endParaRPr lang="en-US"/>
          </a:p>
        </p:txBody>
      </p:sp>
    </p:spTree>
    <p:extLst>
      <p:ext uri="{BB962C8B-B14F-4D97-AF65-F5344CB8AC3E}">
        <p14:creationId xmlns:p14="http://schemas.microsoft.com/office/powerpoint/2010/main" val="116300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6</a:t>
            </a:fld>
            <a:endParaRPr lang="en-US"/>
          </a:p>
        </p:txBody>
      </p:sp>
    </p:spTree>
    <p:extLst>
      <p:ext uri="{BB962C8B-B14F-4D97-AF65-F5344CB8AC3E}">
        <p14:creationId xmlns:p14="http://schemas.microsoft.com/office/powerpoint/2010/main" val="60996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DCB7DB-BE62-442B-8D4A-B34766D7A38A}"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71D4A-6F35-41E2-9325-894C6CD1BED0}"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0E42D-8AB2-40C9-B42A-1EE9AE326D5D}"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F9823-8D21-496E-9BBE-867CF23015AF}"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C23E45-4DD7-449C-9B6F-18BF2EC20FFE}" type="datetime1">
              <a:rPr lang="en-US" smtClean="0"/>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09AB44-CFAE-43AE-A23B-B81AE2057A24}" type="datetime1">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8216-ED83-4F65-A668-F04B4F29C9EA}" type="datetime1">
              <a:rPr lang="en-US" smtClean="0"/>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E66D7-BC56-409D-A213-1ABE871209C4}" type="datetime1">
              <a:rPr lang="en-US" smtClean="0"/>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73190-A3D2-4DAD-9505-5DF0AD201305}" type="datetime1">
              <a:rPr lang="en-US" smtClean="0"/>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A8A770-C0C1-4761-B862-59BD1C81E297}" type="datetime1">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385671-A28F-46A5-957E-5CB26EF6CFE4}" type="datetime1">
              <a:rPr lang="en-US" smtClean="0"/>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35CD6-E3E2-41E4-98C7-BB7204C854DF}" type="datetime1">
              <a:rPr lang="en-US" smtClean="0"/>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cstate="print"/>
          <a:srcRect b="7566"/>
          <a:stretch>
            <a:fillRect/>
          </a:stretch>
        </p:blipFill>
        <p:spPr bwMode="auto">
          <a:xfrm>
            <a:off x="838200" y="1898713"/>
            <a:ext cx="7543800" cy="4654487"/>
          </a:xfrm>
          <a:prstGeom prst="rect">
            <a:avLst/>
          </a:prstGeom>
          <a:noFill/>
          <a:ln w="9525">
            <a:noFill/>
            <a:miter lim="800000"/>
            <a:headEnd/>
            <a:tailEnd/>
          </a:ln>
          <a:effectLst/>
        </p:spPr>
      </p:pic>
      <p:sp>
        <p:nvSpPr>
          <p:cNvPr id="4" name="Title 3"/>
          <p:cNvSpPr>
            <a:spLocks noGrp="1"/>
          </p:cNvSpPr>
          <p:nvPr>
            <p:ph type="title"/>
          </p:nvPr>
        </p:nvSpPr>
        <p:spPr/>
        <p:txBody>
          <a:bodyPr>
            <a:normAutofit fontScale="90000"/>
          </a:bodyPr>
          <a:lstStyle/>
          <a:p>
            <a:r>
              <a:rPr lang="en-US" dirty="0" smtClean="0"/>
              <a:t>Chapters </a:t>
            </a:r>
            <a:r>
              <a:rPr lang="en-US" dirty="0" smtClean="0"/>
              <a:t>10: </a:t>
            </a:r>
            <a:r>
              <a:rPr lang="en-US" dirty="0" smtClean="0"/>
              <a:t>Expected Values of Discrete Random Variables</a:t>
            </a:r>
            <a:endParaRPr lang="en-US" dirty="0"/>
          </a:p>
        </p:txBody>
      </p:sp>
      <p:sp>
        <p:nvSpPr>
          <p:cNvPr id="7" name="TextBox 6"/>
          <p:cNvSpPr txBox="1"/>
          <p:nvPr/>
        </p:nvSpPr>
        <p:spPr>
          <a:xfrm>
            <a:off x="1371600" y="6096000"/>
            <a:ext cx="6563400" cy="369332"/>
          </a:xfrm>
          <a:prstGeom prst="rect">
            <a:avLst/>
          </a:prstGeom>
          <a:noFill/>
        </p:spPr>
        <p:txBody>
          <a:bodyPr wrap="none" rtlCol="0">
            <a:spAutoFit/>
          </a:bodyPr>
          <a:lstStyle/>
          <a:p>
            <a:r>
              <a:rPr lang="en-US" dirty="0" smtClean="0"/>
              <a:t>http://www.cartoonstock.com/directory/a/average_family_gifts.asp</a:t>
            </a:r>
            <a:endParaRPr lang="en-US" dirty="0"/>
          </a:p>
        </p:txBody>
      </p:sp>
      <p:sp>
        <p:nvSpPr>
          <p:cNvPr id="2" name="Slide Number Placeholder 1"/>
          <p:cNvSpPr>
            <a:spLocks noGrp="1"/>
          </p:cNvSpPr>
          <p:nvPr>
            <p:ph type="sldNum" sz="quarter" idx="12"/>
          </p:nvPr>
        </p:nvSpPr>
        <p:spPr/>
        <p:txBody>
          <a:bodyPr/>
          <a:lstStyle/>
          <a:p>
            <a:fld id="{D85D01E0-4520-4710-81AB-3D8832D73914}"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Expectation</a:t>
            </a:r>
            <a:endParaRPr lang="en-US" dirty="0"/>
          </a:p>
        </p:txBody>
      </p:sp>
      <p:sp>
        <p:nvSpPr>
          <p:cNvPr id="3" name="Content Placeholder 2"/>
          <p:cNvSpPr>
            <a:spLocks noGrp="1"/>
          </p:cNvSpPr>
          <p:nvPr>
            <p:ph idx="1"/>
          </p:nvPr>
        </p:nvSpPr>
        <p:spPr/>
        <p:txBody>
          <a:bodyPr>
            <a:normAutofit/>
          </a:bodyPr>
          <a:lstStyle/>
          <a:p>
            <a:pPr>
              <a:buNone/>
            </a:pPr>
            <a:r>
              <a:rPr lang="en-US" dirty="0" smtClean="0"/>
              <a:t>A school class of 120 students are driven in 3 buses to a basketball game. There are 36 students in one of the buses, 40 students in another, and 44 on the third bus. When the buses arrive, one of the 120 students is randomly chosen. Let X denote the number of students on the bus of that randomly chosen student.  Find </a:t>
            </a:r>
            <a:r>
              <a:rPr lang="en-US" dirty="0" smtClean="0">
                <a:latin typeface="ESSTIXFourteen" panose="00000400000000000000" pitchFamily="2" charset="0"/>
              </a:rPr>
              <a:t>E</a:t>
            </a:r>
            <a:r>
              <a:rPr lang="en-US" dirty="0" smtClean="0"/>
              <a:t>(X).</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Expectation</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pPr>
              <a:buNone/>
            </a:pPr>
            <a:r>
              <a:rPr lang="en-US" dirty="0" smtClean="0"/>
              <a:t>An individual who has automobile insurance form a certain company is randomly selected. Let X be the number of moving violations for which the individual was cited during the last 3 years. The mass of X is</a:t>
            </a:r>
          </a:p>
          <a:p>
            <a:pPr>
              <a:buNone/>
            </a:pPr>
            <a:endParaRPr lang="en-US" dirty="0" smtClean="0"/>
          </a:p>
          <a:p>
            <a:pPr>
              <a:buNone/>
            </a:pPr>
            <a:endParaRPr lang="en-US" dirty="0" smtClean="0"/>
          </a:p>
          <a:p>
            <a:pPr>
              <a:buNone/>
            </a:pPr>
            <a:r>
              <a:rPr lang="en-US" dirty="0" smtClean="0"/>
              <a:t>Calculate </a:t>
            </a:r>
            <a:r>
              <a:rPr lang="en-US" dirty="0" smtClean="0">
                <a:latin typeface="ESSTIXFourteen" panose="00000400000000000000" pitchFamily="2" charset="0"/>
                <a:sym typeface="Euclid Math One"/>
              </a:rPr>
              <a:t>E</a:t>
            </a:r>
            <a:r>
              <a:rPr lang="en-US" dirty="0" smtClean="0"/>
              <a:t>(X).</a:t>
            </a:r>
          </a:p>
          <a:p>
            <a:pP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3581958"/>
              </p:ext>
            </p:extLst>
          </p:nvPr>
        </p:nvGraphicFramePr>
        <p:xfrm>
          <a:off x="1295400" y="4114800"/>
          <a:ext cx="6096000" cy="1158240"/>
        </p:xfrm>
        <a:graphic>
          <a:graphicData uri="http://schemas.openxmlformats.org/drawingml/2006/table">
            <a:tbl>
              <a:tblPr>
                <a:tableStyleId>{5C22544A-7EE6-4342-B048-85BDC9FD1C3A}</a:tableStyleId>
              </a:tblPr>
              <a:tblGrid>
                <a:gridCol w="1219200"/>
                <a:gridCol w="1219200"/>
                <a:gridCol w="1219200"/>
                <a:gridCol w="1219200"/>
                <a:gridCol w="1219200"/>
              </a:tblGrid>
              <a:tr h="370840">
                <a:tc>
                  <a:txBody>
                    <a:bodyPr/>
                    <a:lstStyle/>
                    <a:p>
                      <a:pPr algn="ctr"/>
                      <a:r>
                        <a:rPr lang="en-US" sz="3200" dirty="0" smtClean="0"/>
                        <a:t>x</a:t>
                      </a:r>
                      <a:endParaRPr lang="en-US" sz="3200" dirty="0"/>
                    </a:p>
                  </a:txBody>
                  <a:tcPr anchor="ctr"/>
                </a:tc>
                <a:tc>
                  <a:txBody>
                    <a:bodyPr/>
                    <a:lstStyle/>
                    <a:p>
                      <a:pPr algn="ctr"/>
                      <a:r>
                        <a:rPr lang="en-US" sz="3200" dirty="0" smtClean="0"/>
                        <a:t>0</a:t>
                      </a:r>
                      <a:endParaRPr lang="en-US" sz="3200" dirty="0"/>
                    </a:p>
                  </a:txBody>
                  <a:tcPr anchor="ctr"/>
                </a:tc>
                <a:tc>
                  <a:txBody>
                    <a:bodyPr/>
                    <a:lstStyle/>
                    <a:p>
                      <a:pPr algn="ctr"/>
                      <a:r>
                        <a:rPr lang="en-US" sz="3200" dirty="0" smtClean="0"/>
                        <a:t>1</a:t>
                      </a:r>
                      <a:endParaRPr lang="en-US" sz="3200" dirty="0"/>
                    </a:p>
                  </a:txBody>
                  <a:tcPr anchor="ctr"/>
                </a:tc>
                <a:tc>
                  <a:txBody>
                    <a:bodyPr/>
                    <a:lstStyle/>
                    <a:p>
                      <a:pPr algn="ctr"/>
                      <a:r>
                        <a:rPr lang="en-US" sz="3200" dirty="0" smtClean="0"/>
                        <a:t>2</a:t>
                      </a:r>
                      <a:endParaRPr lang="en-US" sz="3200" dirty="0"/>
                    </a:p>
                  </a:txBody>
                  <a:tcPr anchor="ctr"/>
                </a:tc>
                <a:tc>
                  <a:txBody>
                    <a:bodyPr/>
                    <a:lstStyle/>
                    <a:p>
                      <a:pPr algn="ctr"/>
                      <a:r>
                        <a:rPr lang="en-US" sz="3200" dirty="0" smtClean="0"/>
                        <a:t>3</a:t>
                      </a:r>
                      <a:endParaRPr lang="en-US" sz="3200" dirty="0"/>
                    </a:p>
                  </a:txBody>
                  <a:tcPr anchor="ctr"/>
                </a:tc>
              </a:tr>
              <a:tr h="370840">
                <a:tc>
                  <a:txBody>
                    <a:bodyPr/>
                    <a:lstStyle/>
                    <a:p>
                      <a:pPr algn="ctr"/>
                      <a:r>
                        <a:rPr lang="en-US" sz="3200" dirty="0" err="1" smtClean="0"/>
                        <a:t>p</a:t>
                      </a:r>
                      <a:r>
                        <a:rPr lang="en-US" sz="3200" baseline="-25000" dirty="0" err="1" smtClean="0"/>
                        <a:t>X</a:t>
                      </a:r>
                      <a:r>
                        <a:rPr lang="en-US" sz="3200" baseline="0" dirty="0" smtClean="0"/>
                        <a:t>(x)</a:t>
                      </a:r>
                      <a:endParaRPr lang="en-US" sz="3200" dirty="0"/>
                    </a:p>
                  </a:txBody>
                  <a:tcPr anchor="ctr"/>
                </a:tc>
                <a:tc>
                  <a:txBody>
                    <a:bodyPr/>
                    <a:lstStyle/>
                    <a:p>
                      <a:pPr algn="ctr"/>
                      <a:r>
                        <a:rPr lang="en-US" sz="3200" dirty="0" smtClean="0"/>
                        <a:t>0.60</a:t>
                      </a:r>
                      <a:endParaRPr lang="en-US" sz="3200" dirty="0"/>
                    </a:p>
                  </a:txBody>
                  <a:tcPr anchor="ctr"/>
                </a:tc>
                <a:tc>
                  <a:txBody>
                    <a:bodyPr/>
                    <a:lstStyle/>
                    <a:p>
                      <a:pPr algn="ctr"/>
                      <a:r>
                        <a:rPr lang="en-US" sz="3200" dirty="0" smtClean="0"/>
                        <a:t>0.25</a:t>
                      </a:r>
                      <a:endParaRPr lang="en-US" sz="3200" dirty="0"/>
                    </a:p>
                  </a:txBody>
                  <a:tcPr anchor="ctr"/>
                </a:tc>
                <a:tc>
                  <a:txBody>
                    <a:bodyPr/>
                    <a:lstStyle/>
                    <a:p>
                      <a:pPr algn="ctr"/>
                      <a:r>
                        <a:rPr lang="en-US" sz="3200" dirty="0" smtClean="0"/>
                        <a:t>0.10</a:t>
                      </a:r>
                      <a:endParaRPr lang="en-US" sz="3200" dirty="0"/>
                    </a:p>
                  </a:txBody>
                  <a:tcPr anchor="ctr"/>
                </a:tc>
                <a:tc>
                  <a:txBody>
                    <a:bodyPr/>
                    <a:lstStyle/>
                    <a:p>
                      <a:pPr algn="ctr"/>
                      <a:r>
                        <a:rPr lang="en-US" sz="3200" dirty="0" smtClean="0"/>
                        <a:t>0.05</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smtClean="0"/>
              <a:t>10.10</a:t>
            </a:r>
            <a:r>
              <a:rPr lang="en-US" dirty="0" smtClean="0"/>
              <a:t>: Expectation</a:t>
            </a:r>
            <a:endParaRPr lang="en-US" dirty="0"/>
          </a:p>
        </p:txBody>
      </p:sp>
      <p:sp>
        <p:nvSpPr>
          <p:cNvPr id="3" name="Content Placeholder 2"/>
          <p:cNvSpPr>
            <a:spLocks noGrp="1"/>
          </p:cNvSpPr>
          <p:nvPr>
            <p:ph idx="1"/>
          </p:nvPr>
        </p:nvSpPr>
        <p:spPr/>
        <p:txBody>
          <a:bodyPr/>
          <a:lstStyle/>
          <a:p>
            <a:pPr marL="0" indent="0">
              <a:buNone/>
            </a:pPr>
            <a:r>
              <a:rPr lang="en-US" dirty="0" smtClean="0"/>
              <a:t>The top five cards of a shuffled deck of cards are dealt to a player. What is the expected number of hearts that the player receives?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903382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a:t>
            </a:r>
            <a:r>
              <a:rPr lang="en-US" dirty="0" smtClean="0"/>
              <a:t>11: </a:t>
            </a:r>
            <a:r>
              <a:rPr lang="en-US" dirty="0" smtClean="0"/>
              <a:t>Expected Values of Sums of Random Variables</a:t>
            </a:r>
            <a:endParaRPr lang="en-US" dirty="0"/>
          </a:p>
        </p:txBody>
      </p:sp>
      <p:pic>
        <p:nvPicPr>
          <p:cNvPr id="1026" name="Picture 2" descr="Expected Value Carto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8170" y="1530095"/>
            <a:ext cx="5026153" cy="45235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77377" y="6216872"/>
            <a:ext cx="5547737" cy="369332"/>
          </a:xfrm>
          <a:prstGeom prst="rect">
            <a:avLst/>
          </a:prstGeom>
          <a:noFill/>
        </p:spPr>
        <p:txBody>
          <a:bodyPr wrap="none" rtlCol="0">
            <a:spAutoFit/>
          </a:bodyPr>
          <a:lstStyle/>
          <a:p>
            <a:r>
              <a:rPr lang="en-US" dirty="0"/>
              <a:t>http://faculty.wiu.edu/JR-Olsen/wiu/stu/m206/front.htm</a:t>
            </a:r>
          </a:p>
        </p:txBody>
      </p:sp>
      <p:sp>
        <p:nvSpPr>
          <p:cNvPr id="3" name="Slide Number Placeholder 2"/>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3288568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Example: Expected values of Sums</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dirty="0" smtClean="0"/>
              <a:t>An individual who has automobile insurance form a certain company is randomly selected. Let X be the number of moving violations for which the individual was cited during the last 3 years. The PMF of X is</a:t>
            </a:r>
          </a:p>
          <a:p>
            <a:pPr>
              <a:buNone/>
            </a:pPr>
            <a:endParaRPr lang="en-US" dirty="0" smtClean="0"/>
          </a:p>
          <a:p>
            <a:pPr>
              <a:buNone/>
            </a:pPr>
            <a:endParaRPr lang="en-US" dirty="0" smtClean="0"/>
          </a:p>
          <a:p>
            <a:pPr>
              <a:buNone/>
            </a:pPr>
            <a:r>
              <a:rPr lang="en-US" dirty="0" smtClean="0"/>
              <a:t>If the cost of insurance depends on the following function of accidents, g(x) = 400 + (100x- 15), what is the expected value of the cost of the insurance? </a:t>
            </a:r>
          </a:p>
        </p:txBody>
      </p:sp>
      <p:graphicFrame>
        <p:nvGraphicFramePr>
          <p:cNvPr id="4" name="Table 3"/>
          <p:cNvGraphicFramePr>
            <a:graphicFrameLocks noGrp="1"/>
          </p:cNvGraphicFramePr>
          <p:nvPr>
            <p:extLst>
              <p:ext uri="{D42A27DB-BD31-4B8C-83A1-F6EECF244321}">
                <p14:modId xmlns:p14="http://schemas.microsoft.com/office/powerpoint/2010/main" val="837641669"/>
              </p:ext>
            </p:extLst>
          </p:nvPr>
        </p:nvGraphicFramePr>
        <p:xfrm>
          <a:off x="1295400" y="3810000"/>
          <a:ext cx="6096000" cy="1158240"/>
        </p:xfrm>
        <a:graphic>
          <a:graphicData uri="http://schemas.openxmlformats.org/drawingml/2006/table">
            <a:tbl>
              <a:tblPr>
                <a:tableStyleId>{5C22544A-7EE6-4342-B048-85BDC9FD1C3A}</a:tableStyleId>
              </a:tblPr>
              <a:tblGrid>
                <a:gridCol w="1219200"/>
                <a:gridCol w="1219200"/>
                <a:gridCol w="1219200"/>
                <a:gridCol w="1219200"/>
                <a:gridCol w="1219200"/>
              </a:tblGrid>
              <a:tr h="370840">
                <a:tc>
                  <a:txBody>
                    <a:bodyPr/>
                    <a:lstStyle/>
                    <a:p>
                      <a:pPr algn="ctr"/>
                      <a:r>
                        <a:rPr lang="en-US" sz="3200" dirty="0" smtClean="0"/>
                        <a:t>X</a:t>
                      </a:r>
                      <a:endParaRPr lang="en-US" sz="3200" dirty="0"/>
                    </a:p>
                  </a:txBody>
                  <a:tcPr anchor="ctr"/>
                </a:tc>
                <a:tc>
                  <a:txBody>
                    <a:bodyPr/>
                    <a:lstStyle/>
                    <a:p>
                      <a:pPr algn="ctr"/>
                      <a:r>
                        <a:rPr lang="en-US" sz="3200" dirty="0" smtClean="0"/>
                        <a:t>0</a:t>
                      </a:r>
                      <a:endParaRPr lang="en-US" sz="3200" dirty="0"/>
                    </a:p>
                  </a:txBody>
                  <a:tcPr anchor="ctr"/>
                </a:tc>
                <a:tc>
                  <a:txBody>
                    <a:bodyPr/>
                    <a:lstStyle/>
                    <a:p>
                      <a:pPr algn="ctr"/>
                      <a:r>
                        <a:rPr lang="en-US" sz="3200" dirty="0" smtClean="0"/>
                        <a:t>1</a:t>
                      </a:r>
                      <a:endParaRPr lang="en-US" sz="3200" dirty="0"/>
                    </a:p>
                  </a:txBody>
                  <a:tcPr anchor="ctr"/>
                </a:tc>
                <a:tc>
                  <a:txBody>
                    <a:bodyPr/>
                    <a:lstStyle/>
                    <a:p>
                      <a:pPr algn="ctr"/>
                      <a:r>
                        <a:rPr lang="en-US" sz="3200" dirty="0" smtClean="0"/>
                        <a:t>2</a:t>
                      </a:r>
                      <a:endParaRPr lang="en-US" sz="3200" dirty="0"/>
                    </a:p>
                  </a:txBody>
                  <a:tcPr anchor="ctr"/>
                </a:tc>
                <a:tc>
                  <a:txBody>
                    <a:bodyPr/>
                    <a:lstStyle/>
                    <a:p>
                      <a:pPr algn="ctr"/>
                      <a:r>
                        <a:rPr lang="en-US" sz="3200" dirty="0" smtClean="0"/>
                        <a:t>3</a:t>
                      </a:r>
                      <a:endParaRPr lang="en-US" sz="3200" dirty="0"/>
                    </a:p>
                  </a:txBody>
                  <a:tcPr anchor="ctr"/>
                </a:tc>
              </a:tr>
              <a:tr h="370840">
                <a:tc>
                  <a:txBody>
                    <a:bodyPr/>
                    <a:lstStyle/>
                    <a:p>
                      <a:pPr algn="ctr"/>
                      <a:r>
                        <a:rPr lang="en-US" sz="3200" dirty="0" err="1" smtClean="0"/>
                        <a:t>p</a:t>
                      </a:r>
                      <a:r>
                        <a:rPr lang="en-US" sz="3200" baseline="-25000" dirty="0" err="1" smtClean="0"/>
                        <a:t>X</a:t>
                      </a:r>
                      <a:r>
                        <a:rPr lang="en-US" sz="3200" baseline="0" dirty="0" smtClean="0"/>
                        <a:t>(x)</a:t>
                      </a:r>
                      <a:endParaRPr lang="en-US" sz="3200" dirty="0"/>
                    </a:p>
                  </a:txBody>
                  <a:tcPr anchor="ctr"/>
                </a:tc>
                <a:tc>
                  <a:txBody>
                    <a:bodyPr/>
                    <a:lstStyle/>
                    <a:p>
                      <a:pPr algn="ctr"/>
                      <a:r>
                        <a:rPr lang="en-US" sz="3200" dirty="0" smtClean="0"/>
                        <a:t>0.60</a:t>
                      </a:r>
                      <a:endParaRPr lang="en-US" sz="3200" dirty="0"/>
                    </a:p>
                  </a:txBody>
                  <a:tcPr anchor="ctr"/>
                </a:tc>
                <a:tc>
                  <a:txBody>
                    <a:bodyPr/>
                    <a:lstStyle/>
                    <a:p>
                      <a:pPr algn="ctr"/>
                      <a:r>
                        <a:rPr lang="en-US" sz="3200" dirty="0" smtClean="0"/>
                        <a:t>0.25</a:t>
                      </a:r>
                      <a:endParaRPr lang="en-US" sz="3200" dirty="0"/>
                    </a:p>
                  </a:txBody>
                  <a:tcPr anchor="ctr"/>
                </a:tc>
                <a:tc>
                  <a:txBody>
                    <a:bodyPr/>
                    <a:lstStyle/>
                    <a:p>
                      <a:pPr algn="ctr"/>
                      <a:r>
                        <a:rPr lang="en-US" sz="3200" dirty="0" smtClean="0"/>
                        <a:t>0.10</a:t>
                      </a:r>
                      <a:endParaRPr lang="en-US" sz="3200" dirty="0"/>
                    </a:p>
                  </a:txBody>
                  <a:tcPr anchor="ctr"/>
                </a:tc>
                <a:tc>
                  <a:txBody>
                    <a:bodyPr/>
                    <a:lstStyle/>
                    <a:p>
                      <a:pPr algn="ctr"/>
                      <a:r>
                        <a:rPr lang="en-US" sz="3200" dirty="0" smtClean="0"/>
                        <a:t>0.05</a:t>
                      </a:r>
                      <a:endParaRPr lang="en-US" sz="3200" dirty="0"/>
                    </a:p>
                  </a:txBody>
                  <a:tcPr anchor="ctr"/>
                </a:tc>
              </a:tr>
            </a:tbl>
          </a:graphicData>
        </a:graphic>
      </p:graphicFrame>
      <p:sp>
        <p:nvSpPr>
          <p:cNvPr id="5" name="Slide Number Placeholder 4"/>
          <p:cNvSpPr>
            <a:spLocks noGrp="1"/>
          </p:cNvSpPr>
          <p:nvPr>
            <p:ph type="sldNum" sz="quarter" idx="12"/>
          </p:nvPr>
        </p:nvSpPr>
        <p:spPr/>
        <p:txBody>
          <a:bodyPr/>
          <a:lstStyle/>
          <a:p>
            <a:fld id="{D85D01E0-4520-4710-81AB-3D8832D7391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0"/>
            <a:ext cx="8229600" cy="1143000"/>
          </a:xfrm>
        </p:spPr>
        <p:txBody>
          <a:bodyPr/>
          <a:lstStyle/>
          <a:p>
            <a:r>
              <a:rPr lang="en-US" dirty="0" smtClean="0"/>
              <a:t>Example: Unbiased estimator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990600"/>
                <a:ext cx="8991600" cy="5867400"/>
              </a:xfrm>
            </p:spPr>
            <p:txBody>
              <a:bodyPr>
                <a:normAutofit fontScale="92500" lnSpcReduction="10000"/>
              </a:bodyPr>
              <a:lstStyle/>
              <a:p>
                <a:pPr marL="0" indent="0">
                  <a:buNone/>
                </a:pPr>
                <a:r>
                  <a:rPr lang="en-US" dirty="0"/>
                  <a:t>Consider a finite population and a variable defined on it. Let µ denote the population mean – that is, the arithmetic mean of all possible observations of the variable for the entire population. Suppose that we don’t know µ and that we want to estimate it. To do so, we take a random sample of n members from the population. Let X</a:t>
                </a:r>
                <a:r>
                  <a:rPr lang="en-US" baseline="-25000" dirty="0"/>
                  <a:t>1</a:t>
                </a:r>
                <a:r>
                  <a:rPr lang="en-US" dirty="0"/>
                  <a:t>, X</a:t>
                </a:r>
                <a:r>
                  <a:rPr lang="en-US" baseline="-25000" dirty="0"/>
                  <a:t>2</a:t>
                </a:r>
                <a:r>
                  <a:rPr lang="en-US" baseline="30000" dirty="0"/>
                  <a:t>, </a:t>
                </a:r>
                <a:r>
                  <a:rPr lang="en-US" dirty="0"/>
                  <a:t>…, </a:t>
                </a:r>
                <a:r>
                  <a:rPr lang="en-US" dirty="0" err="1"/>
                  <a:t>X</a:t>
                </a:r>
                <a:r>
                  <a:rPr lang="en-US" baseline="-25000" dirty="0" err="1"/>
                  <a:t>n</a:t>
                </a:r>
                <a:r>
                  <a:rPr lang="en-US" dirty="0"/>
                  <a:t> denote the values of the variable for the n members selected and set </a:t>
                </a:r>
                <a:endParaRPr lang="en-US" dirty="0" smtClean="0"/>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𝑋</m:t>
                              </m:r>
                            </m:e>
                          </m:acc>
                        </m:e>
                        <m:sub>
                          <m:r>
                            <a:rPr lang="en-US" i="1">
                              <a:latin typeface="Cambria Math" panose="02040503050406030204" pitchFamily="18" charset="0"/>
                            </a:rPr>
                            <m:t>𝑛</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𝑛</m:t>
                          </m:r>
                        </m:den>
                      </m:f>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𝑗</m:t>
                          </m:r>
                          <m:r>
                            <a:rPr lang="en-US" i="1">
                              <a:latin typeface="Cambria Math" panose="02040503050406030204" pitchFamily="18" charset="0"/>
                            </a:rPr>
                            <m:t>=1</m:t>
                          </m:r>
                        </m:sub>
                        <m:sup>
                          <m:r>
                            <a:rPr lang="en-US" i="1">
                              <a:latin typeface="Cambria Math" panose="02040503050406030204" pitchFamily="18" charset="0"/>
                            </a:rPr>
                            <m:t>𝑛</m:t>
                          </m:r>
                        </m:sup>
                        <m:e>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𝑛</m:t>
                              </m:r>
                            </m:sub>
                          </m:sSub>
                        </m:e>
                      </m:nary>
                    </m:oMath>
                  </m:oMathPara>
                </a14:m>
                <a:endParaRPr lang="en-US" dirty="0" smtClean="0"/>
              </a:p>
              <a:p>
                <a:pPr marL="0" indent="0">
                  <a:buNone/>
                </a:pPr>
                <a:r>
                  <a:rPr lang="en-US" dirty="0" smtClean="0"/>
                  <a:t>as </a:t>
                </a:r>
                <a:r>
                  <a:rPr lang="en-US" dirty="0"/>
                  <a:t>the sample mean. Show that </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𝑋</m:t>
                            </m:r>
                          </m:e>
                        </m:acc>
                      </m:e>
                      <m:sub>
                        <m:r>
                          <a:rPr lang="en-US" i="1">
                            <a:latin typeface="Cambria Math" panose="02040503050406030204" pitchFamily="18" charset="0"/>
                          </a:rPr>
                          <m:t>𝑛</m:t>
                        </m:r>
                      </m:sub>
                    </m:sSub>
                  </m:oMath>
                </a14:m>
                <a:r>
                  <a:rPr lang="en-US" dirty="0" smtClean="0"/>
                  <a:t> </a:t>
                </a:r>
                <a:r>
                  <a:rPr lang="en-US" dirty="0"/>
                  <a:t>is an unbiased estimator of µ -- that is </a:t>
                </a:r>
                <a:r>
                  <a:rPr lang="en-US" dirty="0" smtClean="0">
                    <a:latin typeface="ESSTIXFourteen" panose="00000400000000000000" pitchFamily="2" charset="0"/>
                  </a:rPr>
                  <a:t>E</a:t>
                </a:r>
                <a:r>
                  <a:rPr lang="en-US" dirty="0" smtClean="0"/>
                  <a:t>(</a:t>
                </a:r>
                <a14:m>
                  <m:oMath xmlns:m="http://schemas.openxmlformats.org/officeDocument/2006/math">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𝑋</m:t>
                            </m:r>
                          </m:e>
                        </m:acc>
                      </m:e>
                      <m:sub>
                        <m:r>
                          <a:rPr lang="en-US" i="1">
                            <a:latin typeface="Cambria Math" panose="02040503050406030204" pitchFamily="18" charset="0"/>
                          </a:rPr>
                          <m:t>𝑛</m:t>
                        </m:r>
                      </m:sub>
                    </m:sSub>
                  </m:oMath>
                </a14:m>
                <a:r>
                  <a:rPr lang="en-US" dirty="0" smtClean="0"/>
                  <a:t>) </a:t>
                </a:r>
                <a:r>
                  <a:rPr lang="en-US" dirty="0"/>
                  <a:t>= µ.</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990600"/>
                <a:ext cx="8991600" cy="5867400"/>
              </a:xfrm>
              <a:blipFill rotWithShape="0">
                <a:blip r:embed="rId2"/>
                <a:stretch>
                  <a:fillRect l="-1559" t="-2079" r="-2441"/>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811976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Example </a:t>
            </a:r>
            <a:r>
              <a:rPr lang="en-US" dirty="0" smtClean="0"/>
              <a:t>11.10</a:t>
            </a:r>
            <a:r>
              <a:rPr lang="en-US" dirty="0" smtClean="0"/>
              <a:t>: Indicator Random Variables</a:t>
            </a:r>
            <a:endParaRPr lang="en-US" dirty="0"/>
          </a:p>
        </p:txBody>
      </p:sp>
      <p:sp>
        <p:nvSpPr>
          <p:cNvPr id="3" name="Content Placeholder 2"/>
          <p:cNvSpPr>
            <a:spLocks noGrp="1"/>
          </p:cNvSpPr>
          <p:nvPr>
            <p:ph idx="1"/>
          </p:nvPr>
        </p:nvSpPr>
        <p:spPr/>
        <p:txBody>
          <a:bodyPr/>
          <a:lstStyle/>
          <a:p>
            <a:pPr marL="228600" indent="-228600">
              <a:buNone/>
            </a:pPr>
            <a:r>
              <a:rPr lang="en-US" dirty="0"/>
              <a:t>In a shuffled deck of cards, a student selects cards without replacement until the ace of spaces is drawn. </a:t>
            </a:r>
          </a:p>
          <a:p>
            <a:pPr marL="228600" indent="-228600">
              <a:buNone/>
            </a:pPr>
            <a:r>
              <a:rPr lang="en-US" dirty="0" smtClean="0"/>
              <a:t>How </a:t>
            </a:r>
            <a:r>
              <a:rPr lang="en-US" dirty="0"/>
              <a:t>many cards does the student expect to draw?</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extLst>
      <p:ext uri="{BB962C8B-B14F-4D97-AF65-F5344CB8AC3E}">
        <p14:creationId xmlns:p14="http://schemas.microsoft.com/office/powerpoint/2010/main" val="2820353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5747</TotalTime>
  <Words>415</Words>
  <Application>Microsoft Office PowerPoint</Application>
  <PresentationFormat>On-screen Show (4:3)</PresentationFormat>
  <Paragraphs>56</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Cambria Math</vt:lpstr>
      <vt:lpstr>ESSTIXFourteen</vt:lpstr>
      <vt:lpstr>Euclid Math One</vt:lpstr>
      <vt:lpstr>Office Theme</vt:lpstr>
      <vt:lpstr>Chapters 10: Expected Values of Discrete Random Variables</vt:lpstr>
      <vt:lpstr>Example: Expectation</vt:lpstr>
      <vt:lpstr>Example: Expectation</vt:lpstr>
      <vt:lpstr>Example 10.10: Expectation</vt:lpstr>
      <vt:lpstr>Chapter 11: Expected Values of Sums of Random Variables</vt:lpstr>
      <vt:lpstr>Example: Expected values of Sums</vt:lpstr>
      <vt:lpstr>Example: Unbiased estimator</vt:lpstr>
      <vt:lpstr>Example 11.10: Indicator Random Variables</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407</cp:revision>
  <dcterms:created xsi:type="dcterms:W3CDTF">2010-01-11T21:36:57Z</dcterms:created>
  <dcterms:modified xsi:type="dcterms:W3CDTF">2016-02-11T20:09:28Z</dcterms:modified>
</cp:coreProperties>
</file>