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ti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17" r:id="rId2"/>
    <p:sldId id="340" r:id="rId3"/>
    <p:sldId id="356" r:id="rId4"/>
    <p:sldId id="341" r:id="rId5"/>
    <p:sldId id="359" r:id="rId6"/>
    <p:sldId id="363" r:id="rId7"/>
    <p:sldId id="266" r:id="rId8"/>
    <p:sldId id="351" r:id="rId9"/>
    <p:sldId id="378" r:id="rId10"/>
    <p:sldId id="379" r:id="rId11"/>
    <p:sldId id="380" r:id="rId12"/>
    <p:sldId id="368" r:id="rId13"/>
    <p:sldId id="381" r:id="rId14"/>
    <p:sldId id="382" r:id="rId15"/>
    <p:sldId id="370" r:id="rId16"/>
    <p:sldId id="371" r:id="rId17"/>
    <p:sldId id="342" r:id="rId18"/>
    <p:sldId id="361" r:id="rId19"/>
    <p:sldId id="346" r:id="rId20"/>
    <p:sldId id="344" r:id="rId21"/>
    <p:sldId id="362" r:id="rId22"/>
    <p:sldId id="349" r:id="rId23"/>
    <p:sldId id="350" r:id="rId24"/>
    <p:sldId id="364" r:id="rId25"/>
    <p:sldId id="302" r:id="rId26"/>
    <p:sldId id="365" r:id="rId27"/>
    <p:sldId id="352" r:id="rId28"/>
    <p:sldId id="372" r:id="rId29"/>
    <p:sldId id="373" r:id="rId30"/>
    <p:sldId id="268" r:id="rId31"/>
    <p:sldId id="272" r:id="rId32"/>
    <p:sldId id="271" r:id="rId33"/>
    <p:sldId id="273" r:id="rId34"/>
    <p:sldId id="374" r:id="rId35"/>
    <p:sldId id="314" r:id="rId36"/>
    <p:sldId id="353" r:id="rId37"/>
    <p:sldId id="375" r:id="rId38"/>
    <p:sldId id="281" r:id="rId39"/>
    <p:sldId id="354" r:id="rId40"/>
    <p:sldId id="376" r:id="rId41"/>
    <p:sldId id="335" r:id="rId42"/>
    <p:sldId id="377" r:id="rId4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F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4614" autoAdjust="0"/>
  </p:normalViewPr>
  <p:slideViewPr>
    <p:cSldViewPr>
      <p:cViewPr varScale="1">
        <p:scale>
          <a:sx n="81" d="100"/>
          <a:sy n="81" d="100"/>
        </p:scale>
        <p:origin x="60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74"/>
    </p:cViewPr>
  </p:sorterViewPr>
  <p:notesViewPr>
    <p:cSldViewPr>
      <p:cViewPr varScale="1">
        <p:scale>
          <a:sx n="69" d="100"/>
          <a:sy n="69" d="100"/>
        </p:scale>
        <p:origin x="-1902" y="-9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STONE.ICS.PURDUE.EDU\lfindsen\My%20Documents\Stat%20311\Figu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TONE.ICS.PURDUE.EDU\lfindsen\My%20Documents\Stat%20311\Figu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TONE.ICS.PURDUE.EDU\lfindsen\My%20Documents\Stat%20311\Figures.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oleObject" Target="file:///\\MYHOME.ITAP.PURDUE.EDU\MYHOME\lfindsen\My%20Documents\Stat%20311\Figures%20for%20class%20no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'ch.5.3 2'!$A$2</c:f>
              <c:strCache>
                <c:ptCount val="1"/>
                <c:pt idx="0">
                  <c:v>0.2</c:v>
                </c:pt>
              </c:strCache>
            </c:strRef>
          </c:tx>
          <c:spPr>
            <a:solidFill>
              <a:srgbClr val="C00000"/>
            </a:solidFill>
            <a:ln w="12700">
              <a:solidFill>
                <a:prstClr val="black"/>
              </a:solidFill>
            </a:ln>
          </c:spPr>
          <c:invertIfNegative val="0"/>
          <c:cat>
            <c:numRef>
              <c:f>'ch.5.3 2'!$B$1:$J$1</c:f>
              <c:numCache>
                <c:formatCode>General</c:formatCode>
                <c:ptCount val="9"/>
                <c:pt idx="0">
                  <c:v>0</c:v>
                </c:pt>
                <c:pt idx="1">
                  <c:v>1</c:v>
                </c:pt>
                <c:pt idx="2">
                  <c:v>2</c:v>
                </c:pt>
                <c:pt idx="3">
                  <c:v>3</c:v>
                </c:pt>
                <c:pt idx="4">
                  <c:v>4</c:v>
                </c:pt>
                <c:pt idx="5">
                  <c:v>5</c:v>
                </c:pt>
                <c:pt idx="6">
                  <c:v>6</c:v>
                </c:pt>
                <c:pt idx="7">
                  <c:v>7</c:v>
                </c:pt>
                <c:pt idx="8">
                  <c:v>8</c:v>
                </c:pt>
              </c:numCache>
            </c:numRef>
          </c:cat>
          <c:val>
            <c:numRef>
              <c:f>'ch.5.3 2'!$B$2:$J$2</c:f>
              <c:numCache>
                <c:formatCode>General</c:formatCode>
                <c:ptCount val="9"/>
                <c:pt idx="0">
                  <c:v>0.16777216000000014</c:v>
                </c:pt>
                <c:pt idx="1">
                  <c:v>0.3355443200000035</c:v>
                </c:pt>
                <c:pt idx="2">
                  <c:v>0.2936012800000003</c:v>
                </c:pt>
                <c:pt idx="3">
                  <c:v>0.1468006400000002</c:v>
                </c:pt>
                <c:pt idx="4">
                  <c:v>4.5875200000000053E-2</c:v>
                </c:pt>
                <c:pt idx="5">
                  <c:v>9.1750400000000266E-3</c:v>
                </c:pt>
                <c:pt idx="6">
                  <c:v>1.1468800000000183E-3</c:v>
                </c:pt>
                <c:pt idx="7">
                  <c:v>8.1920000000000747E-5</c:v>
                </c:pt>
                <c:pt idx="8">
                  <c:v>2.5600000000000538E-6</c:v>
                </c:pt>
              </c:numCache>
            </c:numRef>
          </c:val>
        </c:ser>
        <c:dLbls>
          <c:showLegendKey val="0"/>
          <c:showVal val="0"/>
          <c:showCatName val="0"/>
          <c:showSerName val="0"/>
          <c:showPercent val="0"/>
          <c:showBubbleSize val="0"/>
        </c:dLbls>
        <c:gapWidth val="0"/>
        <c:axId val="210585920"/>
        <c:axId val="210586480"/>
      </c:barChart>
      <c:catAx>
        <c:axId val="210585920"/>
        <c:scaling>
          <c:orientation val="minMax"/>
        </c:scaling>
        <c:delete val="0"/>
        <c:axPos val="b"/>
        <c:title>
          <c:tx>
            <c:rich>
              <a:bodyPr/>
              <a:lstStyle/>
              <a:p>
                <a:pPr>
                  <a:defRPr sz="2000"/>
                </a:pPr>
                <a:r>
                  <a:rPr lang="en-US" sz="2000"/>
                  <a:t>x</a:t>
                </a:r>
              </a:p>
            </c:rich>
          </c:tx>
          <c:layout>
            <c:manualLayout>
              <c:xMode val="edge"/>
              <c:yMode val="edge"/>
              <c:x val="0.92868808065659314"/>
              <c:y val="0.81380563650017934"/>
            </c:manualLayout>
          </c:layout>
          <c:overlay val="0"/>
        </c:title>
        <c:numFmt formatCode="General" sourceLinked="1"/>
        <c:majorTickMark val="out"/>
        <c:minorTickMark val="none"/>
        <c:tickLblPos val="nextTo"/>
        <c:txPr>
          <a:bodyPr/>
          <a:lstStyle/>
          <a:p>
            <a:pPr>
              <a:defRPr sz="1600" baseline="0"/>
            </a:pPr>
            <a:endParaRPr lang="en-US"/>
          </a:p>
        </c:txPr>
        <c:crossAx val="210586480"/>
        <c:crosses val="autoZero"/>
        <c:auto val="1"/>
        <c:lblAlgn val="ctr"/>
        <c:lblOffset val="100"/>
        <c:noMultiLvlLbl val="0"/>
      </c:catAx>
      <c:valAx>
        <c:axId val="210586480"/>
        <c:scaling>
          <c:orientation val="minMax"/>
        </c:scaling>
        <c:delete val="0"/>
        <c:axPos val="l"/>
        <c:majorGridlines/>
        <c:title>
          <c:tx>
            <c:rich>
              <a:bodyPr rot="0" vert="horz"/>
              <a:lstStyle/>
              <a:p>
                <a:pPr>
                  <a:defRPr sz="2000"/>
                </a:pPr>
                <a:r>
                  <a:rPr lang="en-US" sz="2000"/>
                  <a:t>p</a:t>
                </a:r>
                <a:r>
                  <a:rPr lang="en-US" sz="2000" baseline="-25000"/>
                  <a:t>x</a:t>
                </a:r>
                <a:r>
                  <a:rPr lang="en-US" sz="2000" baseline="0"/>
                  <a:t>(x)</a:t>
                </a:r>
                <a:endParaRPr lang="en-US" sz="2000"/>
              </a:p>
            </c:rich>
          </c:tx>
          <c:layout>
            <c:manualLayout>
              <c:xMode val="edge"/>
              <c:yMode val="edge"/>
              <c:x val="7.1551608374534587E-2"/>
              <c:y val="5.123440028122192E-2"/>
            </c:manualLayout>
          </c:layout>
          <c:overlay val="0"/>
        </c:title>
        <c:numFmt formatCode="#,##0.00" sourceLinked="0"/>
        <c:majorTickMark val="out"/>
        <c:minorTickMark val="none"/>
        <c:tickLblPos val="nextTo"/>
        <c:txPr>
          <a:bodyPr/>
          <a:lstStyle/>
          <a:p>
            <a:pPr>
              <a:defRPr sz="1600" baseline="0"/>
            </a:pPr>
            <a:endParaRPr lang="en-US"/>
          </a:p>
        </c:txPr>
        <c:crossAx val="210585920"/>
        <c:crosses val="autoZero"/>
        <c:crossBetween val="between"/>
        <c:majorUnit val="5.0000000000000024E-2"/>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'ch.5.3 2'!$A$3</c:f>
              <c:strCache>
                <c:ptCount val="1"/>
                <c:pt idx="0">
                  <c:v>0.5</c:v>
                </c:pt>
              </c:strCache>
            </c:strRef>
          </c:tx>
          <c:spPr>
            <a:solidFill>
              <a:srgbClr val="00B050"/>
            </a:solidFill>
            <a:ln w="12700">
              <a:solidFill>
                <a:prstClr val="black"/>
              </a:solidFill>
            </a:ln>
          </c:spPr>
          <c:invertIfNegative val="0"/>
          <c:cat>
            <c:numRef>
              <c:f>'ch.5.3 2'!$B$1:$J$1</c:f>
              <c:numCache>
                <c:formatCode>General</c:formatCode>
                <c:ptCount val="9"/>
                <c:pt idx="0">
                  <c:v>0</c:v>
                </c:pt>
                <c:pt idx="1">
                  <c:v>1</c:v>
                </c:pt>
                <c:pt idx="2">
                  <c:v>2</c:v>
                </c:pt>
                <c:pt idx="3">
                  <c:v>3</c:v>
                </c:pt>
                <c:pt idx="4">
                  <c:v>4</c:v>
                </c:pt>
                <c:pt idx="5">
                  <c:v>5</c:v>
                </c:pt>
                <c:pt idx="6">
                  <c:v>6</c:v>
                </c:pt>
                <c:pt idx="7">
                  <c:v>7</c:v>
                </c:pt>
                <c:pt idx="8">
                  <c:v>8</c:v>
                </c:pt>
              </c:numCache>
            </c:numRef>
          </c:cat>
          <c:val>
            <c:numRef>
              <c:f>'ch.5.3 2'!$B$3:$J$3</c:f>
              <c:numCache>
                <c:formatCode>General</c:formatCode>
                <c:ptCount val="9"/>
                <c:pt idx="0">
                  <c:v>3.90625E-3</c:v>
                </c:pt>
                <c:pt idx="1">
                  <c:v>3.125E-2</c:v>
                </c:pt>
                <c:pt idx="2">
                  <c:v>0.10937500000000012</c:v>
                </c:pt>
                <c:pt idx="3">
                  <c:v>0.21875000000000044</c:v>
                </c:pt>
                <c:pt idx="4">
                  <c:v>0.2734375</c:v>
                </c:pt>
                <c:pt idx="5">
                  <c:v>0.21875000000000044</c:v>
                </c:pt>
                <c:pt idx="6">
                  <c:v>0.10937500000000012</c:v>
                </c:pt>
                <c:pt idx="7">
                  <c:v>3.125E-2</c:v>
                </c:pt>
                <c:pt idx="8">
                  <c:v>3.90625E-3</c:v>
                </c:pt>
              </c:numCache>
            </c:numRef>
          </c:val>
        </c:ser>
        <c:dLbls>
          <c:showLegendKey val="0"/>
          <c:showVal val="0"/>
          <c:showCatName val="0"/>
          <c:showSerName val="0"/>
          <c:showPercent val="0"/>
          <c:showBubbleSize val="0"/>
        </c:dLbls>
        <c:gapWidth val="0"/>
        <c:axId val="210588720"/>
        <c:axId val="210589280"/>
      </c:barChart>
      <c:catAx>
        <c:axId val="210588720"/>
        <c:scaling>
          <c:orientation val="minMax"/>
        </c:scaling>
        <c:delete val="0"/>
        <c:axPos val="b"/>
        <c:title>
          <c:tx>
            <c:rich>
              <a:bodyPr/>
              <a:lstStyle/>
              <a:p>
                <a:pPr>
                  <a:defRPr sz="2000"/>
                </a:pPr>
                <a:r>
                  <a:rPr lang="en-US" sz="2000"/>
                  <a:t>x</a:t>
                </a:r>
              </a:p>
            </c:rich>
          </c:tx>
          <c:layout>
            <c:manualLayout>
              <c:xMode val="edge"/>
              <c:yMode val="edge"/>
              <c:x val="0.92868808065659336"/>
              <c:y val="0.81380563650018001"/>
            </c:manualLayout>
          </c:layout>
          <c:overlay val="0"/>
        </c:title>
        <c:numFmt formatCode="General" sourceLinked="1"/>
        <c:majorTickMark val="out"/>
        <c:minorTickMark val="none"/>
        <c:tickLblPos val="nextTo"/>
        <c:txPr>
          <a:bodyPr/>
          <a:lstStyle/>
          <a:p>
            <a:pPr>
              <a:defRPr sz="1600" baseline="0"/>
            </a:pPr>
            <a:endParaRPr lang="en-US"/>
          </a:p>
        </c:txPr>
        <c:crossAx val="210589280"/>
        <c:crosses val="autoZero"/>
        <c:auto val="1"/>
        <c:lblAlgn val="ctr"/>
        <c:lblOffset val="100"/>
        <c:noMultiLvlLbl val="0"/>
      </c:catAx>
      <c:valAx>
        <c:axId val="210589280"/>
        <c:scaling>
          <c:orientation val="minMax"/>
        </c:scaling>
        <c:delete val="0"/>
        <c:axPos val="l"/>
        <c:majorGridlines/>
        <c:title>
          <c:tx>
            <c:rich>
              <a:bodyPr rot="0" vert="horz"/>
              <a:lstStyle/>
              <a:p>
                <a:pPr>
                  <a:defRPr sz="2000"/>
                </a:pPr>
                <a:r>
                  <a:rPr lang="en-US" sz="2000"/>
                  <a:t>p</a:t>
                </a:r>
                <a:r>
                  <a:rPr lang="en-US" sz="2000" baseline="-25000"/>
                  <a:t>x</a:t>
                </a:r>
                <a:r>
                  <a:rPr lang="en-US" sz="2000" baseline="0"/>
                  <a:t>(x)</a:t>
                </a:r>
                <a:endParaRPr lang="en-US" sz="2000"/>
              </a:p>
            </c:rich>
          </c:tx>
          <c:layout>
            <c:manualLayout>
              <c:xMode val="edge"/>
              <c:yMode val="edge"/>
              <c:x val="7.0406525888809413E-2"/>
              <c:y val="6.7562117235345817E-2"/>
            </c:manualLayout>
          </c:layout>
          <c:overlay val="0"/>
        </c:title>
        <c:numFmt formatCode="#,##0.00" sourceLinked="0"/>
        <c:majorTickMark val="out"/>
        <c:minorTickMark val="none"/>
        <c:tickLblPos val="nextTo"/>
        <c:txPr>
          <a:bodyPr/>
          <a:lstStyle/>
          <a:p>
            <a:pPr>
              <a:defRPr sz="1600" baseline="0"/>
            </a:pPr>
            <a:endParaRPr lang="en-US"/>
          </a:p>
        </c:txPr>
        <c:crossAx val="210588720"/>
        <c:crosses val="autoZero"/>
        <c:crossBetween val="between"/>
        <c:majorUnit val="5.0000000000000024E-2"/>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'ch.5.3 2'!$A$4</c:f>
              <c:strCache>
                <c:ptCount val="1"/>
                <c:pt idx="0">
                  <c:v>0.8</c:v>
                </c:pt>
              </c:strCache>
            </c:strRef>
          </c:tx>
          <c:spPr>
            <a:solidFill>
              <a:schemeClr val="accent4">
                <a:lumMod val="75000"/>
              </a:schemeClr>
            </a:solidFill>
            <a:ln w="12700">
              <a:solidFill>
                <a:prstClr val="black"/>
              </a:solidFill>
            </a:ln>
          </c:spPr>
          <c:invertIfNegative val="0"/>
          <c:cat>
            <c:numRef>
              <c:f>'ch.5.3 2'!$B$1:$J$1</c:f>
              <c:numCache>
                <c:formatCode>General</c:formatCode>
                <c:ptCount val="9"/>
                <c:pt idx="0">
                  <c:v>0</c:v>
                </c:pt>
                <c:pt idx="1">
                  <c:v>1</c:v>
                </c:pt>
                <c:pt idx="2">
                  <c:v>2</c:v>
                </c:pt>
                <c:pt idx="3">
                  <c:v>3</c:v>
                </c:pt>
                <c:pt idx="4">
                  <c:v>4</c:v>
                </c:pt>
                <c:pt idx="5">
                  <c:v>5</c:v>
                </c:pt>
                <c:pt idx="6">
                  <c:v>6</c:v>
                </c:pt>
                <c:pt idx="7">
                  <c:v>7</c:v>
                </c:pt>
                <c:pt idx="8">
                  <c:v>8</c:v>
                </c:pt>
              </c:numCache>
            </c:numRef>
          </c:cat>
          <c:val>
            <c:numRef>
              <c:f>'ch.5.3 2'!$B$4:$J$4</c:f>
              <c:numCache>
                <c:formatCode>General</c:formatCode>
                <c:ptCount val="9"/>
                <c:pt idx="0">
                  <c:v>2.5600000000000437E-6</c:v>
                </c:pt>
                <c:pt idx="1">
                  <c:v>8.1920000000000747E-5</c:v>
                </c:pt>
                <c:pt idx="2">
                  <c:v>1.1468799999999983E-3</c:v>
                </c:pt>
                <c:pt idx="3">
                  <c:v>9.1750400000000266E-3</c:v>
                </c:pt>
                <c:pt idx="4">
                  <c:v>4.5875199999999956E-2</c:v>
                </c:pt>
                <c:pt idx="5">
                  <c:v>0.14680064000000001</c:v>
                </c:pt>
                <c:pt idx="6">
                  <c:v>0.29360128000000002</c:v>
                </c:pt>
                <c:pt idx="7">
                  <c:v>0.33554432000000345</c:v>
                </c:pt>
                <c:pt idx="8">
                  <c:v>0.16777216000000014</c:v>
                </c:pt>
              </c:numCache>
            </c:numRef>
          </c:val>
        </c:ser>
        <c:dLbls>
          <c:showLegendKey val="0"/>
          <c:showVal val="0"/>
          <c:showCatName val="0"/>
          <c:showSerName val="0"/>
          <c:showPercent val="0"/>
          <c:showBubbleSize val="0"/>
        </c:dLbls>
        <c:gapWidth val="0"/>
        <c:axId val="211519424"/>
        <c:axId val="211519984"/>
      </c:barChart>
      <c:catAx>
        <c:axId val="211519424"/>
        <c:scaling>
          <c:orientation val="minMax"/>
        </c:scaling>
        <c:delete val="0"/>
        <c:axPos val="b"/>
        <c:title>
          <c:tx>
            <c:rich>
              <a:bodyPr/>
              <a:lstStyle/>
              <a:p>
                <a:pPr>
                  <a:defRPr sz="2000"/>
                </a:pPr>
                <a:r>
                  <a:rPr lang="en-US" sz="2000"/>
                  <a:t>x</a:t>
                </a:r>
              </a:p>
            </c:rich>
          </c:tx>
          <c:layout>
            <c:manualLayout>
              <c:xMode val="edge"/>
              <c:yMode val="edge"/>
              <c:x val="0.92868808065659336"/>
              <c:y val="0.81380563650018001"/>
            </c:manualLayout>
          </c:layout>
          <c:overlay val="0"/>
        </c:title>
        <c:numFmt formatCode="General" sourceLinked="1"/>
        <c:majorTickMark val="out"/>
        <c:minorTickMark val="none"/>
        <c:tickLblPos val="nextTo"/>
        <c:txPr>
          <a:bodyPr/>
          <a:lstStyle/>
          <a:p>
            <a:pPr>
              <a:defRPr sz="1600" baseline="0"/>
            </a:pPr>
            <a:endParaRPr lang="en-US"/>
          </a:p>
        </c:txPr>
        <c:crossAx val="211519984"/>
        <c:crosses val="autoZero"/>
        <c:auto val="1"/>
        <c:lblAlgn val="ctr"/>
        <c:lblOffset val="100"/>
        <c:noMultiLvlLbl val="0"/>
      </c:catAx>
      <c:valAx>
        <c:axId val="211519984"/>
        <c:scaling>
          <c:orientation val="minMax"/>
        </c:scaling>
        <c:delete val="0"/>
        <c:axPos val="l"/>
        <c:majorGridlines/>
        <c:title>
          <c:tx>
            <c:rich>
              <a:bodyPr rot="0" vert="horz"/>
              <a:lstStyle/>
              <a:p>
                <a:pPr>
                  <a:defRPr sz="2000"/>
                </a:pPr>
                <a:r>
                  <a:rPr lang="en-US" sz="2000"/>
                  <a:t>p</a:t>
                </a:r>
                <a:r>
                  <a:rPr lang="en-US" sz="2000" baseline="-25000"/>
                  <a:t>x</a:t>
                </a:r>
                <a:r>
                  <a:rPr lang="en-US" sz="2000" baseline="0"/>
                  <a:t>(x)</a:t>
                </a:r>
                <a:endParaRPr lang="en-US" sz="2000"/>
              </a:p>
            </c:rich>
          </c:tx>
          <c:layout>
            <c:manualLayout>
              <c:xMode val="edge"/>
              <c:yMode val="edge"/>
              <c:x val="4.8295794421046388E-2"/>
              <c:y val="3.4803375871119702E-2"/>
            </c:manualLayout>
          </c:layout>
          <c:overlay val="0"/>
        </c:title>
        <c:numFmt formatCode="#,##0.00" sourceLinked="0"/>
        <c:majorTickMark val="out"/>
        <c:minorTickMark val="none"/>
        <c:tickLblPos val="nextTo"/>
        <c:txPr>
          <a:bodyPr/>
          <a:lstStyle/>
          <a:p>
            <a:pPr>
              <a:defRPr sz="1600" baseline="0"/>
            </a:pPr>
            <a:endParaRPr lang="en-US"/>
          </a:p>
        </c:txPr>
        <c:crossAx val="211519424"/>
        <c:crosses val="autoZero"/>
        <c:crossBetween val="between"/>
        <c:majorUnit val="5.0000000000000024E-2"/>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Binomial</c:v>
          </c:tx>
          <c:spPr>
            <a:ln w="25400" cap="rnd">
              <a:noFill/>
              <a:round/>
            </a:ln>
            <a:effectLst/>
          </c:spPr>
          <c:marker>
            <c:symbol val="circle"/>
            <c:size val="8"/>
            <c:spPr>
              <a:solidFill>
                <a:schemeClr val="accent1"/>
              </a:solidFill>
              <a:ln w="9525">
                <a:solidFill>
                  <a:schemeClr val="accent1"/>
                </a:solidFill>
              </a:ln>
              <a:effectLst/>
            </c:spPr>
          </c:marker>
          <c:xVal>
            <c:numRef>
              <c:f>'Poisson Binomial'!$A$6:$A$16</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'Poisson Binomial'!$B$6:$B$16</c:f>
              <c:numCache>
                <c:formatCode>0.00000</c:formatCode>
                <c:ptCount val="11"/>
                <c:pt idx="0">
                  <c:v>0.11635892113259828</c:v>
                </c:pt>
                <c:pt idx="1">
                  <c:v>0.25042210253762404</c:v>
                </c:pt>
                <c:pt idx="2">
                  <c:v>0.26934789707375062</c:v>
                </c:pt>
                <c:pt idx="3">
                  <c:v>0.1930461404452507</c:v>
                </c:pt>
                <c:pt idx="4">
                  <c:v>0.10372123712110951</c:v>
                </c:pt>
                <c:pt idx="5">
                  <c:v>4.4561716689069233E-2</c:v>
                </c:pt>
                <c:pt idx="6">
                  <c:v>1.5946760476819071E-2</c:v>
                </c:pt>
                <c:pt idx="7">
                  <c:v>4.8891540772629865E-3</c:v>
                </c:pt>
                <c:pt idx="8">
                  <c:v>1.3109931415884112E-3</c:v>
                </c:pt>
                <c:pt idx="9">
                  <c:v>3.1232869639443632E-4</c:v>
                </c:pt>
                <c:pt idx="10">
                  <c:v>6.6936510408457237E-5</c:v>
                </c:pt>
              </c:numCache>
            </c:numRef>
          </c:yVal>
          <c:smooth val="0"/>
        </c:ser>
        <c:dLbls>
          <c:showLegendKey val="0"/>
          <c:showVal val="0"/>
          <c:showCatName val="0"/>
          <c:showSerName val="0"/>
          <c:showPercent val="0"/>
          <c:showBubbleSize val="0"/>
        </c:dLbls>
        <c:axId val="359136448"/>
        <c:axId val="359137008"/>
      </c:scatterChart>
      <c:valAx>
        <c:axId val="359136448"/>
        <c:scaling>
          <c:orientation val="minMax"/>
          <c:max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59137008"/>
        <c:crosses val="autoZero"/>
        <c:crossBetween val="midCat"/>
        <c:majorUnit val="2"/>
      </c:valAx>
      <c:valAx>
        <c:axId val="3591370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591364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Poisson</c:v>
          </c:tx>
          <c:spPr>
            <a:ln w="25400" cap="rnd">
              <a:noFill/>
              <a:round/>
            </a:ln>
            <a:effectLst/>
          </c:spPr>
          <c:marker>
            <c:symbol val="circle"/>
            <c:size val="8"/>
            <c:spPr>
              <a:solidFill>
                <a:srgbClr val="FF0000"/>
              </a:solidFill>
              <a:ln w="9525">
                <a:solidFill>
                  <a:srgbClr val="FF0000"/>
                </a:solidFill>
              </a:ln>
              <a:effectLst/>
            </c:spPr>
          </c:marker>
          <c:xVal>
            <c:numRef>
              <c:f>'Poisson Binomial'!$A$6:$A$16</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'Poisson Binomial'!$C$6:$C$16</c:f>
              <c:numCache>
                <c:formatCode>0.00000</c:formatCode>
                <c:ptCount val="11"/>
                <c:pt idx="0">
                  <c:v>0.11648415777349697</c:v>
                </c:pt>
                <c:pt idx="1">
                  <c:v>0.25044093921301847</c:v>
                </c:pt>
                <c:pt idx="2">
                  <c:v>0.2692240096539949</c:v>
                </c:pt>
                <c:pt idx="3">
                  <c:v>0.19294387358536297</c:v>
                </c:pt>
                <c:pt idx="4">
                  <c:v>0.10370733205213264</c:v>
                </c:pt>
                <c:pt idx="5">
                  <c:v>4.4594152782417018E-2</c:v>
                </c:pt>
                <c:pt idx="6">
                  <c:v>1.5979571413699434E-2</c:v>
                </c:pt>
                <c:pt idx="7">
                  <c:v>4.9080112199219664E-3</c:v>
                </c:pt>
                <c:pt idx="8">
                  <c:v>1.3190280153540295E-3</c:v>
                </c:pt>
                <c:pt idx="9">
                  <c:v>3.151011370012397E-4</c:v>
                </c:pt>
                <c:pt idx="10">
                  <c:v>6.7746744455266541E-5</c:v>
                </c:pt>
              </c:numCache>
            </c:numRef>
          </c:yVal>
          <c:smooth val="0"/>
        </c:ser>
        <c:dLbls>
          <c:showLegendKey val="0"/>
          <c:showVal val="0"/>
          <c:showCatName val="0"/>
          <c:showSerName val="0"/>
          <c:showPercent val="0"/>
          <c:showBubbleSize val="0"/>
        </c:dLbls>
        <c:axId val="359139248"/>
        <c:axId val="359139808"/>
      </c:scatterChart>
      <c:valAx>
        <c:axId val="359139248"/>
        <c:scaling>
          <c:orientation val="minMax"/>
          <c:max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59139808"/>
        <c:crosses val="autoZero"/>
        <c:crossBetween val="midCat"/>
        <c:majorUnit val="2"/>
      </c:valAx>
      <c:valAx>
        <c:axId val="3591398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591392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p=0.05</a:t>
            </a:r>
          </a:p>
        </c:rich>
      </c:tx>
      <c:overlay val="0"/>
    </c:title>
    <c:autoTitleDeleted val="0"/>
    <c:plotArea>
      <c:layout/>
      <c:scatterChart>
        <c:scatterStyle val="lineMarker"/>
        <c:varyColors val="0"/>
        <c:ser>
          <c:idx val="0"/>
          <c:order val="0"/>
          <c:tx>
            <c:strRef>
              <c:f>Geometric!$A$2</c:f>
              <c:strCache>
                <c:ptCount val="1"/>
                <c:pt idx="0">
                  <c:v>0.05</c:v>
                </c:pt>
              </c:strCache>
            </c:strRef>
          </c:tx>
          <c:spPr>
            <a:ln w="25400">
              <a:noFill/>
            </a:ln>
          </c:spPr>
          <c:marker>
            <c:symbol val="circle"/>
            <c:size val="5"/>
          </c:marker>
          <c:xVal>
            <c:numRef>
              <c:f>Geometric!$B$1:$CX$1</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Geometric!$B$2:$CX$2</c:f>
              <c:numCache>
                <c:formatCode>General</c:formatCode>
                <c:ptCount val="101"/>
                <c:pt idx="0">
                  <c:v>0.05</c:v>
                </c:pt>
                <c:pt idx="1">
                  <c:v>4.7500000000000007E-2</c:v>
                </c:pt>
                <c:pt idx="2">
                  <c:v>4.5124999999999998E-2</c:v>
                </c:pt>
                <c:pt idx="3">
                  <c:v>4.2868749999999997E-2</c:v>
                </c:pt>
                <c:pt idx="4">
                  <c:v>4.0725312499999979E-2</c:v>
                </c:pt>
                <c:pt idx="5">
                  <c:v>3.8689046875000001E-2</c:v>
                </c:pt>
                <c:pt idx="6">
                  <c:v>3.675459453124999E-2</c:v>
                </c:pt>
                <c:pt idx="7">
                  <c:v>3.4916864804687482E-2</c:v>
                </c:pt>
                <c:pt idx="8">
                  <c:v>3.3171021564453118E-2</c:v>
                </c:pt>
                <c:pt idx="9">
                  <c:v>3.1512470486230452E-2</c:v>
                </c:pt>
                <c:pt idx="10">
                  <c:v>2.9936846961918933E-2</c:v>
                </c:pt>
                <c:pt idx="11">
                  <c:v>2.8440004613822987E-2</c:v>
                </c:pt>
                <c:pt idx="12">
                  <c:v>2.7018004383131834E-2</c:v>
                </c:pt>
                <c:pt idx="13">
                  <c:v>2.5667104163975243E-2</c:v>
                </c:pt>
                <c:pt idx="14">
                  <c:v>2.4383748955776479E-2</c:v>
                </c:pt>
                <c:pt idx="15">
                  <c:v>2.3164561507987642E-2</c:v>
                </c:pt>
                <c:pt idx="16">
                  <c:v>2.2006333432588274E-2</c:v>
                </c:pt>
                <c:pt idx="17">
                  <c:v>2.0906016760958851E-2</c:v>
                </c:pt>
                <c:pt idx="18">
                  <c:v>1.9860715922910915E-2</c:v>
                </c:pt>
                <c:pt idx="19">
                  <c:v>1.886768012676537E-2</c:v>
                </c:pt>
                <c:pt idx="20">
                  <c:v>1.7924296120427098E-2</c:v>
                </c:pt>
                <c:pt idx="21">
                  <c:v>1.7028081314405741E-2</c:v>
                </c:pt>
                <c:pt idx="22">
                  <c:v>1.6176677248685462E-2</c:v>
                </c:pt>
                <c:pt idx="23">
                  <c:v>1.5367843386251181E-2</c:v>
                </c:pt>
                <c:pt idx="24">
                  <c:v>1.4599451216938623E-2</c:v>
                </c:pt>
                <c:pt idx="25">
                  <c:v>1.3869478656091691E-2</c:v>
                </c:pt>
                <c:pt idx="26">
                  <c:v>1.3176004723287105E-2</c:v>
                </c:pt>
                <c:pt idx="27">
                  <c:v>1.2517204487122745E-2</c:v>
                </c:pt>
                <c:pt idx="28">
                  <c:v>1.189134426276661E-2</c:v>
                </c:pt>
                <c:pt idx="29">
                  <c:v>1.1296777049628283E-2</c:v>
                </c:pt>
                <c:pt idx="30">
                  <c:v>1.0731938197146861E-2</c:v>
                </c:pt>
                <c:pt idx="31">
                  <c:v>1.019534128728952E-2</c:v>
                </c:pt>
                <c:pt idx="32">
                  <c:v>9.6855742229250471E-3</c:v>
                </c:pt>
                <c:pt idx="33">
                  <c:v>9.2012955117787894E-3</c:v>
                </c:pt>
                <c:pt idx="34">
                  <c:v>8.7412307361898495E-3</c:v>
                </c:pt>
                <c:pt idx="35">
                  <c:v>8.3041691993803578E-3</c:v>
                </c:pt>
                <c:pt idx="36">
                  <c:v>7.8889607394113399E-3</c:v>
                </c:pt>
                <c:pt idx="37">
                  <c:v>7.4945127024407723E-3</c:v>
                </c:pt>
                <c:pt idx="38">
                  <c:v>7.119787067318732E-3</c:v>
                </c:pt>
                <c:pt idx="39">
                  <c:v>6.7637977139527973E-3</c:v>
                </c:pt>
                <c:pt idx="40">
                  <c:v>6.4256078282551544E-3</c:v>
                </c:pt>
                <c:pt idx="41">
                  <c:v>6.104327436842397E-3</c:v>
                </c:pt>
                <c:pt idx="42">
                  <c:v>5.7991110650002769E-3</c:v>
                </c:pt>
                <c:pt idx="43">
                  <c:v>5.5091555117502628E-3</c:v>
                </c:pt>
                <c:pt idx="44">
                  <c:v>5.2336977361627504E-3</c:v>
                </c:pt>
                <c:pt idx="45">
                  <c:v>4.9720128493546114E-3</c:v>
                </c:pt>
                <c:pt idx="46">
                  <c:v>4.7234122068868798E-3</c:v>
                </c:pt>
                <c:pt idx="47">
                  <c:v>4.487241596542537E-3</c:v>
                </c:pt>
                <c:pt idx="48">
                  <c:v>4.2628795167154072E-3</c:v>
                </c:pt>
                <c:pt idx="49">
                  <c:v>4.0497355408796384E-3</c:v>
                </c:pt>
                <c:pt idx="50">
                  <c:v>3.8472487638356559E-3</c:v>
                </c:pt>
                <c:pt idx="51">
                  <c:v>3.654886325643873E-3</c:v>
                </c:pt>
                <c:pt idx="52">
                  <c:v>3.4721420093616786E-3</c:v>
                </c:pt>
                <c:pt idx="53">
                  <c:v>3.2985349088935955E-3</c:v>
                </c:pt>
                <c:pt idx="54">
                  <c:v>3.1336081634489145E-3</c:v>
                </c:pt>
                <c:pt idx="55">
                  <c:v>2.9769277552764697E-3</c:v>
                </c:pt>
                <c:pt idx="56">
                  <c:v>2.8280813675126463E-3</c:v>
                </c:pt>
                <c:pt idx="57">
                  <c:v>2.6866772991370139E-3</c:v>
                </c:pt>
                <c:pt idx="58">
                  <c:v>2.5523434341801618E-3</c:v>
                </c:pt>
                <c:pt idx="59">
                  <c:v>2.4247262624711554E-3</c:v>
                </c:pt>
                <c:pt idx="60">
                  <c:v>2.3034899493475972E-3</c:v>
                </c:pt>
                <c:pt idx="61">
                  <c:v>2.1883154518802174E-3</c:v>
                </c:pt>
                <c:pt idx="62">
                  <c:v>2.0788996792862058E-3</c:v>
                </c:pt>
                <c:pt idx="63">
                  <c:v>1.9749546953218957E-3</c:v>
                </c:pt>
                <c:pt idx="64">
                  <c:v>1.8762069605558008E-3</c:v>
                </c:pt>
                <c:pt idx="65">
                  <c:v>1.7823966125280102E-3</c:v>
                </c:pt>
                <c:pt idx="66">
                  <c:v>1.6932767819016099E-3</c:v>
                </c:pt>
                <c:pt idx="67">
                  <c:v>1.6086129428065296E-3</c:v>
                </c:pt>
                <c:pt idx="68">
                  <c:v>1.5281822956662026E-3</c:v>
                </c:pt>
                <c:pt idx="69">
                  <c:v>1.4517731808828922E-3</c:v>
                </c:pt>
                <c:pt idx="70">
                  <c:v>1.3791845218387481E-3</c:v>
                </c:pt>
                <c:pt idx="71">
                  <c:v>1.3102252957468102E-3</c:v>
                </c:pt>
                <c:pt idx="72">
                  <c:v>1.2447140309594694E-3</c:v>
                </c:pt>
                <c:pt idx="73">
                  <c:v>1.1824783294114964E-3</c:v>
                </c:pt>
                <c:pt idx="74">
                  <c:v>1.1233544129409211E-3</c:v>
                </c:pt>
                <c:pt idx="75">
                  <c:v>1.0671866922938749E-3</c:v>
                </c:pt>
                <c:pt idx="76">
                  <c:v>1.0138273576791807E-3</c:v>
                </c:pt>
                <c:pt idx="77">
                  <c:v>9.6313598979522208E-4</c:v>
                </c:pt>
                <c:pt idx="78">
                  <c:v>9.1497919030546096E-4</c:v>
                </c:pt>
                <c:pt idx="79">
                  <c:v>8.6923023079018777E-4</c:v>
                </c:pt>
                <c:pt idx="80">
                  <c:v>8.257687192506786E-4</c:v>
                </c:pt>
                <c:pt idx="81">
                  <c:v>7.8448028328814451E-4</c:v>
                </c:pt>
                <c:pt idx="82">
                  <c:v>7.4525626912373731E-4</c:v>
                </c:pt>
                <c:pt idx="83">
                  <c:v>7.0799345566755021E-4</c:v>
                </c:pt>
                <c:pt idx="84">
                  <c:v>6.7259378288417272E-4</c:v>
                </c:pt>
                <c:pt idx="85">
                  <c:v>6.3896409373996414E-4</c:v>
                </c:pt>
                <c:pt idx="86">
                  <c:v>6.0701588905296593E-4</c:v>
                </c:pt>
                <c:pt idx="87">
                  <c:v>5.7666509460031767E-4</c:v>
                </c:pt>
                <c:pt idx="88">
                  <c:v>5.4783183987030181E-4</c:v>
                </c:pt>
                <c:pt idx="89">
                  <c:v>5.2044024787678664E-4</c:v>
                </c:pt>
                <c:pt idx="90">
                  <c:v>4.9441823548294721E-4</c:v>
                </c:pt>
                <c:pt idx="91">
                  <c:v>4.6969732370879971E-4</c:v>
                </c:pt>
                <c:pt idx="92">
                  <c:v>4.4621245752335978E-4</c:v>
                </c:pt>
                <c:pt idx="93">
                  <c:v>4.2390183464719188E-4</c:v>
                </c:pt>
                <c:pt idx="94">
                  <c:v>4.0270674291483226E-4</c:v>
                </c:pt>
                <c:pt idx="95">
                  <c:v>3.825714057690907E-4</c:v>
                </c:pt>
                <c:pt idx="96">
                  <c:v>3.6344283548063607E-4</c:v>
                </c:pt>
                <c:pt idx="97">
                  <c:v>3.4527069370660426E-4</c:v>
                </c:pt>
                <c:pt idx="98">
                  <c:v>3.2800715902127407E-4</c:v>
                </c:pt>
                <c:pt idx="99">
                  <c:v>3.116068010702103E-4</c:v>
                </c:pt>
                <c:pt idx="100">
                  <c:v>2.9602646101669982E-4</c:v>
                </c:pt>
              </c:numCache>
            </c:numRef>
          </c:yVal>
          <c:smooth val="0"/>
        </c:ser>
        <c:dLbls>
          <c:showLegendKey val="0"/>
          <c:showVal val="0"/>
          <c:showCatName val="0"/>
          <c:showSerName val="0"/>
          <c:showPercent val="0"/>
          <c:showBubbleSize val="0"/>
        </c:dLbls>
        <c:axId val="211522224"/>
        <c:axId val="211522784"/>
      </c:scatterChart>
      <c:valAx>
        <c:axId val="211522224"/>
        <c:scaling>
          <c:orientation val="minMax"/>
          <c:max val="100"/>
        </c:scaling>
        <c:delete val="0"/>
        <c:axPos val="b"/>
        <c:title>
          <c:tx>
            <c:rich>
              <a:bodyPr/>
              <a:lstStyle/>
              <a:p>
                <a:pPr>
                  <a:defRPr sz="2000"/>
                </a:pPr>
                <a:r>
                  <a:rPr lang="en-US" sz="2000"/>
                  <a:t>x</a:t>
                </a:r>
              </a:p>
            </c:rich>
          </c:tx>
          <c:layout>
            <c:manualLayout>
              <c:xMode val="edge"/>
              <c:yMode val="edge"/>
              <c:x val="0.88770448775870214"/>
              <c:y val="0.92746347189806921"/>
            </c:manualLayout>
          </c:layout>
          <c:overlay val="0"/>
        </c:title>
        <c:numFmt formatCode="General" sourceLinked="1"/>
        <c:majorTickMark val="out"/>
        <c:minorTickMark val="none"/>
        <c:tickLblPos val="nextTo"/>
        <c:txPr>
          <a:bodyPr/>
          <a:lstStyle/>
          <a:p>
            <a:pPr>
              <a:defRPr sz="2400" baseline="0"/>
            </a:pPr>
            <a:endParaRPr lang="en-US"/>
          </a:p>
        </c:txPr>
        <c:crossAx val="211522784"/>
        <c:crosses val="autoZero"/>
        <c:crossBetween val="midCat"/>
        <c:majorUnit val="20"/>
        <c:minorUnit val="10"/>
      </c:valAx>
      <c:valAx>
        <c:axId val="211522784"/>
        <c:scaling>
          <c:orientation val="minMax"/>
        </c:scaling>
        <c:delete val="0"/>
        <c:axPos val="l"/>
        <c:majorGridlines/>
        <c:title>
          <c:tx>
            <c:rich>
              <a:bodyPr rot="0" vert="horz"/>
              <a:lstStyle/>
              <a:p>
                <a:pPr>
                  <a:defRPr sz="2000"/>
                </a:pPr>
                <a:r>
                  <a:rPr lang="en-US" sz="2000"/>
                  <a:t>p</a:t>
                </a:r>
                <a:r>
                  <a:rPr lang="en-US" sz="2000" baseline="-25000"/>
                  <a:t>x</a:t>
                </a:r>
                <a:r>
                  <a:rPr lang="en-US" sz="2000" baseline="0"/>
                  <a:t>(x)</a:t>
                </a:r>
                <a:endParaRPr lang="en-US" sz="2000"/>
              </a:p>
            </c:rich>
          </c:tx>
          <c:layout>
            <c:manualLayout>
              <c:xMode val="edge"/>
              <c:yMode val="edge"/>
              <c:x val="2.1163966074488626E-2"/>
              <c:y val="1.0544550352258679E-2"/>
            </c:manualLayout>
          </c:layout>
          <c:overlay val="0"/>
        </c:title>
        <c:numFmt formatCode="#,##0.00" sourceLinked="0"/>
        <c:majorTickMark val="out"/>
        <c:minorTickMark val="none"/>
        <c:tickLblPos val="nextTo"/>
        <c:txPr>
          <a:bodyPr/>
          <a:lstStyle/>
          <a:p>
            <a:pPr>
              <a:defRPr sz="2400" baseline="0"/>
            </a:pPr>
            <a:endParaRPr lang="en-US"/>
          </a:p>
        </c:txPr>
        <c:crossAx val="211522224"/>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1.5951224846894103E-2"/>
          <c:y val="5.0925925925925923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800730459691188"/>
          <c:y val="6.6122919874599353E-2"/>
          <c:w val="0.74460538868958714"/>
          <c:h val="0.75981389514675113"/>
        </c:manualLayout>
      </c:layout>
      <c:scatterChart>
        <c:scatterStyle val="lineMarker"/>
        <c:varyColors val="0"/>
        <c:ser>
          <c:idx val="0"/>
          <c:order val="0"/>
          <c:tx>
            <c:v>CDF</c:v>
          </c:tx>
          <c:spPr>
            <a:ln w="25400" cap="rnd">
              <a:noFill/>
              <a:round/>
            </a:ln>
            <a:effectLst/>
          </c:spPr>
          <c:marker>
            <c:symbol val="circle"/>
            <c:size val="5"/>
            <c:spPr>
              <a:solidFill>
                <a:srgbClr val="FF0000"/>
              </a:solidFill>
              <a:ln w="9525">
                <a:solidFill>
                  <a:srgbClr val="FF0000"/>
                </a:solidFill>
              </a:ln>
              <a:effectLst/>
            </c:spPr>
          </c:marker>
          <c:xVal>
            <c:numRef>
              <c:f>Geometric!$A$1:$CX$1</c:f>
              <c:numCache>
                <c:formatCode>General</c:formatCode>
                <c:ptCount val="102"/>
                <c:pt idx="0">
                  <c:v>-1</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32</c:v>
                </c:pt>
                <c:pt idx="34">
                  <c:v>33</c:v>
                </c:pt>
                <c:pt idx="35">
                  <c:v>34</c:v>
                </c:pt>
                <c:pt idx="36">
                  <c:v>35</c:v>
                </c:pt>
                <c:pt idx="37">
                  <c:v>36</c:v>
                </c:pt>
                <c:pt idx="38">
                  <c:v>37</c:v>
                </c:pt>
                <c:pt idx="39">
                  <c:v>38</c:v>
                </c:pt>
                <c:pt idx="40">
                  <c:v>39</c:v>
                </c:pt>
                <c:pt idx="41">
                  <c:v>40</c:v>
                </c:pt>
                <c:pt idx="42">
                  <c:v>41</c:v>
                </c:pt>
                <c:pt idx="43">
                  <c:v>42</c:v>
                </c:pt>
                <c:pt idx="44">
                  <c:v>43</c:v>
                </c:pt>
                <c:pt idx="45">
                  <c:v>44</c:v>
                </c:pt>
                <c:pt idx="46">
                  <c:v>45</c:v>
                </c:pt>
                <c:pt idx="47">
                  <c:v>46</c:v>
                </c:pt>
                <c:pt idx="48">
                  <c:v>47</c:v>
                </c:pt>
                <c:pt idx="49">
                  <c:v>48</c:v>
                </c:pt>
                <c:pt idx="50">
                  <c:v>49</c:v>
                </c:pt>
                <c:pt idx="51">
                  <c:v>50</c:v>
                </c:pt>
                <c:pt idx="52">
                  <c:v>51</c:v>
                </c:pt>
                <c:pt idx="53">
                  <c:v>52</c:v>
                </c:pt>
                <c:pt idx="54">
                  <c:v>53</c:v>
                </c:pt>
                <c:pt idx="55">
                  <c:v>54</c:v>
                </c:pt>
                <c:pt idx="56">
                  <c:v>55</c:v>
                </c:pt>
                <c:pt idx="57">
                  <c:v>56</c:v>
                </c:pt>
                <c:pt idx="58">
                  <c:v>57</c:v>
                </c:pt>
                <c:pt idx="59">
                  <c:v>58</c:v>
                </c:pt>
                <c:pt idx="60">
                  <c:v>59</c:v>
                </c:pt>
                <c:pt idx="61">
                  <c:v>60</c:v>
                </c:pt>
                <c:pt idx="62">
                  <c:v>61</c:v>
                </c:pt>
                <c:pt idx="63">
                  <c:v>62</c:v>
                </c:pt>
                <c:pt idx="64">
                  <c:v>63</c:v>
                </c:pt>
                <c:pt idx="65">
                  <c:v>64</c:v>
                </c:pt>
                <c:pt idx="66">
                  <c:v>65</c:v>
                </c:pt>
                <c:pt idx="67">
                  <c:v>66</c:v>
                </c:pt>
                <c:pt idx="68">
                  <c:v>67</c:v>
                </c:pt>
                <c:pt idx="69">
                  <c:v>68</c:v>
                </c:pt>
                <c:pt idx="70">
                  <c:v>69</c:v>
                </c:pt>
                <c:pt idx="71">
                  <c:v>70</c:v>
                </c:pt>
                <c:pt idx="72">
                  <c:v>71</c:v>
                </c:pt>
                <c:pt idx="73">
                  <c:v>72</c:v>
                </c:pt>
                <c:pt idx="74">
                  <c:v>73</c:v>
                </c:pt>
                <c:pt idx="75">
                  <c:v>74</c:v>
                </c:pt>
                <c:pt idx="76">
                  <c:v>75</c:v>
                </c:pt>
                <c:pt idx="77">
                  <c:v>76</c:v>
                </c:pt>
                <c:pt idx="78">
                  <c:v>77</c:v>
                </c:pt>
                <c:pt idx="79">
                  <c:v>78</c:v>
                </c:pt>
                <c:pt idx="80">
                  <c:v>79</c:v>
                </c:pt>
                <c:pt idx="81">
                  <c:v>80</c:v>
                </c:pt>
                <c:pt idx="82">
                  <c:v>81</c:v>
                </c:pt>
                <c:pt idx="83">
                  <c:v>82</c:v>
                </c:pt>
                <c:pt idx="84">
                  <c:v>83</c:v>
                </c:pt>
                <c:pt idx="85">
                  <c:v>84</c:v>
                </c:pt>
                <c:pt idx="86">
                  <c:v>85</c:v>
                </c:pt>
                <c:pt idx="87">
                  <c:v>86</c:v>
                </c:pt>
                <c:pt idx="88">
                  <c:v>87</c:v>
                </c:pt>
                <c:pt idx="89">
                  <c:v>88</c:v>
                </c:pt>
                <c:pt idx="90">
                  <c:v>89</c:v>
                </c:pt>
                <c:pt idx="91">
                  <c:v>90</c:v>
                </c:pt>
                <c:pt idx="92">
                  <c:v>91</c:v>
                </c:pt>
                <c:pt idx="93">
                  <c:v>92</c:v>
                </c:pt>
                <c:pt idx="94">
                  <c:v>93</c:v>
                </c:pt>
                <c:pt idx="95">
                  <c:v>94</c:v>
                </c:pt>
                <c:pt idx="96">
                  <c:v>95</c:v>
                </c:pt>
                <c:pt idx="97">
                  <c:v>96</c:v>
                </c:pt>
                <c:pt idx="98">
                  <c:v>97</c:v>
                </c:pt>
                <c:pt idx="99">
                  <c:v>98</c:v>
                </c:pt>
                <c:pt idx="100">
                  <c:v>99</c:v>
                </c:pt>
                <c:pt idx="101">
                  <c:v>100</c:v>
                </c:pt>
              </c:numCache>
            </c:numRef>
          </c:xVal>
          <c:yVal>
            <c:numRef>
              <c:f>Geometric!$A$3:$CX$3</c:f>
              <c:numCache>
                <c:formatCode>General</c:formatCode>
                <c:ptCount val="102"/>
                <c:pt idx="0">
                  <c:v>0</c:v>
                </c:pt>
                <c:pt idx="1">
                  <c:v>0.05</c:v>
                </c:pt>
                <c:pt idx="2">
                  <c:v>9.7500000000000017E-2</c:v>
                </c:pt>
                <c:pt idx="3">
                  <c:v>0.142625</c:v>
                </c:pt>
                <c:pt idx="4">
                  <c:v>0.18549375000000004</c:v>
                </c:pt>
                <c:pt idx="5">
                  <c:v>0.22621906250000004</c:v>
                </c:pt>
                <c:pt idx="6">
                  <c:v>0.26490810937500003</c:v>
                </c:pt>
                <c:pt idx="7">
                  <c:v>0.30166270390625005</c:v>
                </c:pt>
                <c:pt idx="8">
                  <c:v>0.33657956871093747</c:v>
                </c:pt>
                <c:pt idx="9">
                  <c:v>0.36975059027539059</c:v>
                </c:pt>
                <c:pt idx="10">
                  <c:v>0.40126306076162099</c:v>
                </c:pt>
                <c:pt idx="11">
                  <c:v>0.43119990772353994</c:v>
                </c:pt>
                <c:pt idx="12">
                  <c:v>0.4596399123373629</c:v>
                </c:pt>
                <c:pt idx="13">
                  <c:v>0.4866579167204948</c:v>
                </c:pt>
                <c:pt idx="14">
                  <c:v>0.51232502088446996</c:v>
                </c:pt>
                <c:pt idx="15">
                  <c:v>0.53670876984024629</c:v>
                </c:pt>
                <c:pt idx="16">
                  <c:v>0.55987333134823403</c:v>
                </c:pt>
                <c:pt idx="17">
                  <c:v>0.58187966478082231</c:v>
                </c:pt>
                <c:pt idx="18">
                  <c:v>0.60278568154178125</c:v>
                </c:pt>
                <c:pt idx="19">
                  <c:v>0.6226463974646923</c:v>
                </c:pt>
                <c:pt idx="20">
                  <c:v>0.64151407759145751</c:v>
                </c:pt>
                <c:pt idx="21">
                  <c:v>0.65943837371188463</c:v>
                </c:pt>
                <c:pt idx="22">
                  <c:v>0.67646645502629021</c:v>
                </c:pt>
                <c:pt idx="23">
                  <c:v>0.69264313227497576</c:v>
                </c:pt>
                <c:pt idx="24">
                  <c:v>0.70801097566122673</c:v>
                </c:pt>
                <c:pt idx="25">
                  <c:v>0.72261042687816568</c:v>
                </c:pt>
                <c:pt idx="26">
                  <c:v>0.73647990553425713</c:v>
                </c:pt>
                <c:pt idx="27">
                  <c:v>0.74965591025754441</c:v>
                </c:pt>
                <c:pt idx="28">
                  <c:v>0.76217311474466698</c:v>
                </c:pt>
                <c:pt idx="29">
                  <c:v>0.7740644590074337</c:v>
                </c:pt>
                <c:pt idx="30">
                  <c:v>0.78536123605706187</c:v>
                </c:pt>
                <c:pt idx="31">
                  <c:v>0.79609317425420878</c:v>
                </c:pt>
                <c:pt idx="32">
                  <c:v>0.80628851554149839</c:v>
                </c:pt>
                <c:pt idx="33">
                  <c:v>0.81597408976442332</c:v>
                </c:pt>
                <c:pt idx="34">
                  <c:v>0.82517538527620216</c:v>
                </c:pt>
                <c:pt idx="35">
                  <c:v>0.83391661601239209</c:v>
                </c:pt>
                <c:pt idx="36">
                  <c:v>0.84222078521177235</c:v>
                </c:pt>
                <c:pt idx="37">
                  <c:v>0.85010974595118372</c:v>
                </c:pt>
                <c:pt idx="38">
                  <c:v>0.85760425865362466</c:v>
                </c:pt>
                <c:pt idx="39">
                  <c:v>0.86472404572094319</c:v>
                </c:pt>
                <c:pt idx="40">
                  <c:v>0.87148784343489605</c:v>
                </c:pt>
                <c:pt idx="41">
                  <c:v>0.87791345126315123</c:v>
                </c:pt>
                <c:pt idx="42">
                  <c:v>0.88401777869999354</c:v>
                </c:pt>
                <c:pt idx="43">
                  <c:v>0.88981688976499362</c:v>
                </c:pt>
                <c:pt idx="44">
                  <c:v>0.89532604527674398</c:v>
                </c:pt>
                <c:pt idx="45">
                  <c:v>0.90055974301290675</c:v>
                </c:pt>
                <c:pt idx="46">
                  <c:v>0.9055317558622612</c:v>
                </c:pt>
                <c:pt idx="47">
                  <c:v>0.9102551680691483</c:v>
                </c:pt>
                <c:pt idx="48">
                  <c:v>0.91474240966569098</c:v>
                </c:pt>
                <c:pt idx="49">
                  <c:v>0.91900528918240632</c:v>
                </c:pt>
                <c:pt idx="50">
                  <c:v>0.92305502472328593</c:v>
                </c:pt>
                <c:pt idx="51">
                  <c:v>0.92690227348712162</c:v>
                </c:pt>
                <c:pt idx="52">
                  <c:v>0.93055715981276532</c:v>
                </c:pt>
                <c:pt idx="53">
                  <c:v>0.93402930182212718</c:v>
                </c:pt>
                <c:pt idx="54">
                  <c:v>0.93732783673102082</c:v>
                </c:pt>
                <c:pt idx="55">
                  <c:v>0.94046144489446959</c:v>
                </c:pt>
                <c:pt idx="56">
                  <c:v>0.94343837264974628</c:v>
                </c:pt>
                <c:pt idx="57">
                  <c:v>0.94626645401725862</c:v>
                </c:pt>
                <c:pt idx="58">
                  <c:v>0.9489531313163958</c:v>
                </c:pt>
                <c:pt idx="59">
                  <c:v>0.95150547475057612</c:v>
                </c:pt>
                <c:pt idx="60">
                  <c:v>0.95393020101304715</c:v>
                </c:pt>
                <c:pt idx="61">
                  <c:v>0.95623369096239463</c:v>
                </c:pt>
                <c:pt idx="62">
                  <c:v>0.95842200641427511</c:v>
                </c:pt>
                <c:pt idx="63">
                  <c:v>0.96050090609356131</c:v>
                </c:pt>
                <c:pt idx="64">
                  <c:v>0.96247586078888325</c:v>
                </c:pt>
                <c:pt idx="65">
                  <c:v>0.96435206774943882</c:v>
                </c:pt>
                <c:pt idx="66">
                  <c:v>0.96613446436196682</c:v>
                </c:pt>
                <c:pt idx="67">
                  <c:v>0.9678277411438686</c:v>
                </c:pt>
                <c:pt idx="68">
                  <c:v>0.96943635408667506</c:v>
                </c:pt>
                <c:pt idx="69">
                  <c:v>0.97096453638234137</c:v>
                </c:pt>
                <c:pt idx="70">
                  <c:v>0.972416309563224</c:v>
                </c:pt>
                <c:pt idx="71">
                  <c:v>0.97379549408506294</c:v>
                </c:pt>
                <c:pt idx="72">
                  <c:v>0.97510571938080981</c:v>
                </c:pt>
                <c:pt idx="73">
                  <c:v>0.97635043341176919</c:v>
                </c:pt>
                <c:pt idx="74">
                  <c:v>0.97753291174118051</c:v>
                </c:pt>
                <c:pt idx="75">
                  <c:v>0.97865626615412171</c:v>
                </c:pt>
                <c:pt idx="76">
                  <c:v>0.9797234528464156</c:v>
                </c:pt>
                <c:pt idx="77">
                  <c:v>0.98073728020409467</c:v>
                </c:pt>
                <c:pt idx="78">
                  <c:v>0.98170041619389004</c:v>
                </c:pt>
                <c:pt idx="79">
                  <c:v>0.9826153953841954</c:v>
                </c:pt>
                <c:pt idx="80">
                  <c:v>0.98348462561498551</c:v>
                </c:pt>
                <c:pt idx="81">
                  <c:v>0.98431039433423606</c:v>
                </c:pt>
                <c:pt idx="82">
                  <c:v>0.98509487461752443</c:v>
                </c:pt>
                <c:pt idx="83">
                  <c:v>0.9858401308866479</c:v>
                </c:pt>
                <c:pt idx="84">
                  <c:v>0.98654812434231542</c:v>
                </c:pt>
                <c:pt idx="85">
                  <c:v>0.98722071812519974</c:v>
                </c:pt>
                <c:pt idx="86">
                  <c:v>0.98785968221893972</c:v>
                </c:pt>
                <c:pt idx="87">
                  <c:v>0.98846669810799248</c:v>
                </c:pt>
                <c:pt idx="88">
                  <c:v>0.98904336320259301</c:v>
                </c:pt>
                <c:pt idx="89">
                  <c:v>0.98959119504246318</c:v>
                </c:pt>
                <c:pt idx="90">
                  <c:v>0.99011163529034008</c:v>
                </c:pt>
                <c:pt idx="91">
                  <c:v>0.99060605352582309</c:v>
                </c:pt>
                <c:pt idx="92">
                  <c:v>0.99107575084953181</c:v>
                </c:pt>
                <c:pt idx="93">
                  <c:v>0.99152196330705511</c:v>
                </c:pt>
                <c:pt idx="94">
                  <c:v>0.99194586514170258</c:v>
                </c:pt>
                <c:pt idx="95">
                  <c:v>0.99234857188461723</c:v>
                </c:pt>
                <c:pt idx="96">
                  <c:v>0.99273114329038659</c:v>
                </c:pt>
                <c:pt idx="97">
                  <c:v>0.9930945861258671</c:v>
                </c:pt>
                <c:pt idx="98">
                  <c:v>0.99343985681957381</c:v>
                </c:pt>
                <c:pt idx="99">
                  <c:v>0.99376786397859507</c:v>
                </c:pt>
                <c:pt idx="100">
                  <c:v>0.99407947077966519</c:v>
                </c:pt>
                <c:pt idx="101">
                  <c:v>0.99437549724068197</c:v>
                </c:pt>
              </c:numCache>
            </c:numRef>
          </c:yVal>
          <c:smooth val="0"/>
        </c:ser>
        <c:dLbls>
          <c:showLegendKey val="0"/>
          <c:showVal val="0"/>
          <c:showCatName val="0"/>
          <c:showSerName val="0"/>
          <c:showPercent val="0"/>
          <c:showBubbleSize val="0"/>
        </c:dLbls>
        <c:axId val="211525024"/>
        <c:axId val="211525584"/>
      </c:scatterChart>
      <c:valAx>
        <c:axId val="211525024"/>
        <c:scaling>
          <c:orientation val="minMax"/>
          <c:max val="100"/>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smtClean="0"/>
                  <a:t>X</a:t>
                </a:r>
                <a:endParaRPr lang="en-US" sz="1800" dirty="0"/>
              </a:p>
            </c:rich>
          </c:tx>
          <c:layout>
            <c:manualLayout>
              <c:xMode val="edge"/>
              <c:yMode val="edge"/>
              <c:x val="0.90826029217862447"/>
              <c:y val="0.9263573521794137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1525584"/>
        <c:crosses val="autoZero"/>
        <c:crossBetween val="midCat"/>
        <c:majorUnit val="20"/>
      </c:valAx>
      <c:valAx>
        <c:axId val="211525584"/>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15250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7D4E9E57-B026-4B5A-B3E8-8A48562FE2B8}" type="datetimeFigureOut">
              <a:rPr lang="en-US" smtClean="0"/>
              <a:pPr/>
              <a:t>3/7/2016</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EA995F4E-C860-47AA-8D4E-D983800C9E2A}" type="slidenum">
              <a:rPr lang="en-US" smtClean="0"/>
              <a:pPr/>
              <a:t>‹#›</a:t>
            </a:fld>
            <a:endParaRPr lang="en-US"/>
          </a:p>
        </p:txBody>
      </p:sp>
    </p:spTree>
    <p:extLst>
      <p:ext uri="{BB962C8B-B14F-4D97-AF65-F5344CB8AC3E}">
        <p14:creationId xmlns:p14="http://schemas.microsoft.com/office/powerpoint/2010/main" val="3716847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7</a:t>
            </a:fld>
            <a:endParaRPr lang="en-US"/>
          </a:p>
        </p:txBody>
      </p:sp>
    </p:spTree>
    <p:extLst>
      <p:ext uri="{BB962C8B-B14F-4D97-AF65-F5344CB8AC3E}">
        <p14:creationId xmlns:p14="http://schemas.microsoft.com/office/powerpoint/2010/main" val="2968921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31</a:t>
            </a:fld>
            <a:endParaRPr lang="en-US"/>
          </a:p>
        </p:txBody>
      </p:sp>
    </p:spTree>
    <p:extLst>
      <p:ext uri="{BB962C8B-B14F-4D97-AF65-F5344CB8AC3E}">
        <p14:creationId xmlns:p14="http://schemas.microsoft.com/office/powerpoint/2010/main" val="1463800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32</a:t>
            </a:fld>
            <a:endParaRPr lang="en-US"/>
          </a:p>
        </p:txBody>
      </p:sp>
    </p:spTree>
    <p:extLst>
      <p:ext uri="{BB962C8B-B14F-4D97-AF65-F5344CB8AC3E}">
        <p14:creationId xmlns:p14="http://schemas.microsoft.com/office/powerpoint/2010/main" val="780468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33</a:t>
            </a:fld>
            <a:endParaRPr lang="en-US"/>
          </a:p>
        </p:txBody>
      </p:sp>
    </p:spTree>
    <p:extLst>
      <p:ext uri="{BB962C8B-B14F-4D97-AF65-F5344CB8AC3E}">
        <p14:creationId xmlns:p14="http://schemas.microsoft.com/office/powerpoint/2010/main" val="1551717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34</a:t>
            </a:fld>
            <a:endParaRPr lang="en-US"/>
          </a:p>
        </p:txBody>
      </p:sp>
    </p:spTree>
    <p:extLst>
      <p:ext uri="{BB962C8B-B14F-4D97-AF65-F5344CB8AC3E}">
        <p14:creationId xmlns:p14="http://schemas.microsoft.com/office/powerpoint/2010/main" val="1706807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38</a:t>
            </a:fld>
            <a:endParaRPr lang="en-US"/>
          </a:p>
        </p:txBody>
      </p:sp>
    </p:spTree>
    <p:extLst>
      <p:ext uri="{BB962C8B-B14F-4D97-AF65-F5344CB8AC3E}">
        <p14:creationId xmlns:p14="http://schemas.microsoft.com/office/powerpoint/2010/main" val="2342987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33605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14</a:t>
            </a:fld>
            <a:endParaRPr lang="en-US"/>
          </a:p>
        </p:txBody>
      </p:sp>
    </p:spTree>
    <p:extLst>
      <p:ext uri="{BB962C8B-B14F-4D97-AF65-F5344CB8AC3E}">
        <p14:creationId xmlns:p14="http://schemas.microsoft.com/office/powerpoint/2010/main" val="108468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19</a:t>
            </a:fld>
            <a:endParaRPr lang="en-US"/>
          </a:p>
        </p:txBody>
      </p:sp>
    </p:spTree>
    <p:extLst>
      <p:ext uri="{BB962C8B-B14F-4D97-AF65-F5344CB8AC3E}">
        <p14:creationId xmlns:p14="http://schemas.microsoft.com/office/powerpoint/2010/main" val="57105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20</a:t>
            </a:fld>
            <a:endParaRPr lang="en-US"/>
          </a:p>
        </p:txBody>
      </p:sp>
    </p:spTree>
    <p:extLst>
      <p:ext uri="{BB962C8B-B14F-4D97-AF65-F5344CB8AC3E}">
        <p14:creationId xmlns:p14="http://schemas.microsoft.com/office/powerpoint/2010/main" val="125963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21</a:t>
            </a:fld>
            <a:endParaRPr lang="en-US"/>
          </a:p>
        </p:txBody>
      </p:sp>
    </p:spTree>
    <p:extLst>
      <p:ext uri="{BB962C8B-B14F-4D97-AF65-F5344CB8AC3E}">
        <p14:creationId xmlns:p14="http://schemas.microsoft.com/office/powerpoint/2010/main" val="773062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22</a:t>
            </a:fld>
            <a:endParaRPr lang="en-US"/>
          </a:p>
        </p:txBody>
      </p:sp>
    </p:spTree>
    <p:extLst>
      <p:ext uri="{BB962C8B-B14F-4D97-AF65-F5344CB8AC3E}">
        <p14:creationId xmlns:p14="http://schemas.microsoft.com/office/powerpoint/2010/main" val="84537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25</a:t>
            </a:fld>
            <a:endParaRPr lang="en-US"/>
          </a:p>
        </p:txBody>
      </p:sp>
    </p:spTree>
    <p:extLst>
      <p:ext uri="{BB962C8B-B14F-4D97-AF65-F5344CB8AC3E}">
        <p14:creationId xmlns:p14="http://schemas.microsoft.com/office/powerpoint/2010/main" val="2793835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29</a:t>
            </a:fld>
            <a:endParaRPr lang="en-US"/>
          </a:p>
        </p:txBody>
      </p:sp>
    </p:spTree>
    <p:extLst>
      <p:ext uri="{BB962C8B-B14F-4D97-AF65-F5344CB8AC3E}">
        <p14:creationId xmlns:p14="http://schemas.microsoft.com/office/powerpoint/2010/main" val="394057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30</a:t>
            </a:fld>
            <a:endParaRPr lang="en-US"/>
          </a:p>
        </p:txBody>
      </p:sp>
    </p:spTree>
    <p:extLst>
      <p:ext uri="{BB962C8B-B14F-4D97-AF65-F5344CB8AC3E}">
        <p14:creationId xmlns:p14="http://schemas.microsoft.com/office/powerpoint/2010/main" val="3973713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F665B9-8681-4F57-B28C-8200AC9C629D}" type="datetimeFigureOut">
              <a:rPr lang="en-US" smtClean="0"/>
              <a:pPr/>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F665B9-8681-4F57-B28C-8200AC9C629D}" type="datetimeFigureOut">
              <a:rPr lang="en-US" smtClean="0"/>
              <a:pPr/>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F665B9-8681-4F57-B28C-8200AC9C629D}" type="datetimeFigureOut">
              <a:rPr lang="en-US" smtClean="0"/>
              <a:pPr/>
              <a:t>3/7/2016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F665B9-8681-4F57-B28C-8200AC9C629D}" type="datetimeFigureOut">
              <a:rPr lang="en-US" smtClean="0"/>
              <a:pPr/>
              <a:t>3/7/2016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665B9-8681-4F57-B28C-8200AC9C629D}" type="datetimeFigureOut">
              <a:rPr lang="en-US" smtClean="0"/>
              <a:pPr/>
              <a:t>3/7/2016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665B9-8681-4F57-B28C-8200AC9C629D}" type="datetimeFigureOut">
              <a:rPr lang="en-US" smtClean="0"/>
              <a:pPr/>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665B9-8681-4F57-B28C-8200AC9C629D}" type="datetimeFigureOut">
              <a:rPr lang="en-US" smtClean="0"/>
              <a:pPr/>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665B9-8681-4F57-B28C-8200AC9C629D}" type="datetimeFigureOut">
              <a:rPr lang="en-US" smtClean="0"/>
              <a:pPr/>
              <a:t>3/7/2016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D01E0-4520-4710-81AB-3D8832D739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fontScale="90000"/>
          </a:bodyPr>
          <a:lstStyle/>
          <a:p>
            <a:r>
              <a:rPr lang="en-US" dirty="0" smtClean="0"/>
              <a:t>Part 3: Named Discrete Random Variables</a:t>
            </a:r>
            <a:endParaRPr lang="en-US" dirty="0"/>
          </a:p>
        </p:txBody>
      </p:sp>
      <p:pic>
        <p:nvPicPr>
          <p:cNvPr id="4098" name="Picture 2" descr="File:Binomial Distribu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219200"/>
            <a:ext cx="7620000" cy="4705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0054" y="6033992"/>
            <a:ext cx="5211491" cy="369332"/>
          </a:xfrm>
          <a:prstGeom prst="rect">
            <a:avLst/>
          </a:prstGeom>
          <a:noFill/>
        </p:spPr>
        <p:txBody>
          <a:bodyPr wrap="none" rtlCol="0">
            <a:spAutoFit/>
          </a:bodyPr>
          <a:lstStyle/>
          <a:p>
            <a:r>
              <a:rPr lang="en-US" dirty="0"/>
              <a:t>http://www.answers.com/topic/binomial-distribution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34" y="17417"/>
            <a:ext cx="8229600" cy="1143000"/>
          </a:xfrm>
        </p:spPr>
        <p:txBody>
          <a:bodyPr/>
          <a:lstStyle/>
          <a:p>
            <a:r>
              <a:rPr lang="en-US" dirty="0" smtClean="0"/>
              <a:t>Derivation of Poisson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60418"/>
                <a:ext cx="8229600" cy="4965746"/>
              </a:xfrm>
            </p:spPr>
            <p:txBody>
              <a:bodyPr>
                <a:normAutofit/>
              </a:bodyPr>
              <a:lstStyle/>
              <a:p>
                <a:pPr marL="0" indent="0">
                  <a:buNone/>
                </a:pPr>
                <a:r>
                  <a:rPr lang="en-US" dirty="0" smtClean="0"/>
                  <a:t>If n is large and </a:t>
                </a:r>
                <a:r>
                  <a:rPr lang="en-US" dirty="0" smtClean="0">
                    <a:sym typeface="Symbol" panose="05050102010706020507" pitchFamily="18" charset="2"/>
                  </a:rPr>
                  <a:t> is moderate</a:t>
                </a:r>
                <a:endParaRPr lang="en-US" dirty="0" smtClean="0"/>
              </a:p>
              <a:p>
                <a:pPr marL="0" indent="0">
                  <a:buNone/>
                </a:pPr>
                <a14:m>
                  <m:oMathPara xmlns:m="http://schemas.openxmlformats.org/officeDocument/2006/math">
                    <m:oMathParaPr>
                      <m:jc m:val="left"/>
                    </m:oMathParaPr>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rPr>
                                    <m:t>𝑛</m:t>
                                  </m:r>
                                </m:den>
                              </m:f>
                            </m:e>
                          </m:d>
                        </m:e>
                        <m:sup>
                          <m:r>
                            <a:rPr lang="en-US" i="1">
                              <a:latin typeface="Cambria Math" panose="02040503050406030204" pitchFamily="18" charset="0"/>
                            </a:rPr>
                            <m:t>𝑘</m:t>
                          </m:r>
                        </m:sup>
                      </m:sSup>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oMath>
                  </m:oMathPara>
                </a14:m>
                <a:endParaRPr lang="en-US" dirty="0" smtClean="0"/>
              </a:p>
              <a:p>
                <a:pPr marL="0" indent="0">
                  <a:buNone/>
                </a:pPr>
                <a14:m>
                  <m:oMathPara xmlns:m="http://schemas.openxmlformats.org/officeDocument/2006/math">
                    <m:oMathParaPr>
                      <m:jc m:val="left"/>
                    </m:oMathParaPr>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rPr>
                                    <m:t>𝑛</m:t>
                                  </m:r>
                                </m:den>
                              </m:f>
                            </m:e>
                          </m:d>
                        </m:e>
                        <m:sup>
                          <m:r>
                            <a:rPr lang="en-US" b="0" i="1" smtClean="0">
                              <a:latin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𝜆</m:t>
                          </m:r>
                        </m:sup>
                      </m:sSup>
                    </m:oMath>
                  </m:oMathPara>
                </a14:m>
                <a:endParaRPr lang="en-US" dirty="0"/>
              </a:p>
              <a:p>
                <a:pPr marL="0" indent="0">
                  <a:buNone/>
                </a:pPr>
                <a14:m>
                  <m:oMathPara xmlns:m="http://schemas.openxmlformats.org/officeDocument/2006/math">
                    <m:oMathParaPr>
                      <m:jc m:val="left"/>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r>
                            <a:rPr lang="en-US" i="1">
                              <a:latin typeface="Cambria Math" panose="02040503050406030204" pitchFamily="18" charset="0"/>
                            </a:rPr>
                            <m:t>𝑛</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𝑘</m:t>
                              </m:r>
                            </m:sup>
                          </m:sSup>
                        </m:den>
                      </m:f>
                      <m:r>
                        <a:rPr lang="en-US" i="1">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60418"/>
                <a:ext cx="8229600" cy="4965746"/>
              </a:xfrm>
              <a:blipFill rotWithShape="0">
                <a:blip r:embed="rId2"/>
                <a:stretch>
                  <a:fillRect l="-1852" t="-1840"/>
                </a:stretch>
              </a:blipFill>
            </p:spPr>
            <p:txBody>
              <a:bodyPr/>
              <a:lstStyle/>
              <a:p>
                <a:r>
                  <a:rPr lang="en-US">
                    <a:noFill/>
                  </a:rPr>
                  <a:t> </a:t>
                </a:r>
              </a:p>
            </p:txBody>
          </p:sp>
        </mc:Fallback>
      </mc:AlternateContent>
    </p:spTree>
    <p:extLst>
      <p:ext uri="{BB962C8B-B14F-4D97-AF65-F5344CB8AC3E}">
        <p14:creationId xmlns:p14="http://schemas.microsoft.com/office/powerpoint/2010/main" val="1972766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34" y="17417"/>
            <a:ext cx="8229600" cy="1143000"/>
          </a:xfrm>
        </p:spPr>
        <p:txBody>
          <a:bodyPr/>
          <a:lstStyle/>
          <a:p>
            <a:r>
              <a:rPr lang="en-US" dirty="0" smtClean="0"/>
              <a:t>Derivation of Poisson (3)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60418"/>
                <a:ext cx="8229600" cy="4965746"/>
              </a:xfrm>
            </p:spPr>
            <p:txBody>
              <a:bodyPr>
                <a:normAutofit/>
              </a:bodyPr>
              <a:lstStyle/>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    </m:t>
                      </m:r>
                    </m:oMath>
                  </m:oMathPara>
                </a14:m>
                <a:endParaRPr lang="en-US" b="0" i="1" dirty="0" smtClean="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r>
                            <a:rPr lang="en-US" b="0" i="1" smtClean="0">
                              <a:latin typeface="Cambria Math" panose="02040503050406030204" pitchFamily="18" charset="0"/>
                            </a:rPr>
                            <m:t>𝑛</m:t>
                          </m:r>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𝑘</m:t>
                              </m:r>
                            </m:sup>
                          </m:sSup>
                        </m:den>
                      </m:f>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rPr>
                                <m:t>𝑘</m:t>
                              </m:r>
                            </m:sup>
                          </m:sSup>
                        </m:num>
                        <m:den>
                          <m:r>
                            <a:rPr lang="en-US" b="0" i="1" smtClean="0">
                              <a:latin typeface="Cambria Math" panose="02040503050406030204" pitchFamily="18" charset="0"/>
                            </a:rPr>
                            <m:t>𝑘</m:t>
                          </m:r>
                          <m:r>
                            <a:rPr lang="en-US" b="0" i="1" smtClean="0">
                              <a:latin typeface="Cambria Math" panose="02040503050406030204" pitchFamily="18" charset="0"/>
                            </a:rPr>
                            <m:t>!</m:t>
                          </m:r>
                        </m:den>
                      </m:f>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rPr>
                                        <m:t>𝑛</m:t>
                                      </m:r>
                                    </m:den>
                                  </m:f>
                                </m:e>
                              </m:d>
                            </m:e>
                            <m:sup>
                              <m:r>
                                <a:rPr lang="en-US" i="1">
                                  <a:latin typeface="Cambria Math" panose="02040503050406030204" pitchFamily="18" charset="0"/>
                                </a:rPr>
                                <m:t>𝑛</m:t>
                              </m:r>
                            </m:sup>
                          </m:sSup>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rPr>
                                        <m:t>𝑛</m:t>
                                      </m:r>
                                    </m:den>
                                  </m:f>
                                </m:e>
                              </m:d>
                            </m:e>
                            <m:sup>
                              <m:r>
                                <a:rPr lang="en-US" i="1">
                                  <a:latin typeface="Cambria Math" panose="02040503050406030204" pitchFamily="18" charset="0"/>
                                </a:rPr>
                                <m:t>𝑘</m:t>
                              </m:r>
                            </m:sup>
                          </m:sSup>
                        </m:den>
                      </m:f>
                    </m:oMath>
                  </m:oMathPara>
                </a14:m>
                <a:endParaRPr lang="en-US" dirty="0" smtClean="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𝜆</m:t>
                              </m:r>
                            </m:sup>
                          </m:sSup>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ea typeface="Cambria Math" panose="02040503050406030204" pitchFamily="18" charset="0"/>
                                </a:rPr>
                                <m:t>𝑘</m:t>
                              </m:r>
                            </m:sup>
                          </m:sSup>
                        </m:num>
                        <m:den>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60418"/>
                <a:ext cx="8229600" cy="4965746"/>
              </a:xfr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20740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 y="0"/>
            <a:ext cx="8991600" cy="1143000"/>
          </a:xfrm>
        </p:spPr>
        <p:txBody>
          <a:bodyPr>
            <a:normAutofit/>
          </a:bodyPr>
          <a:lstStyle/>
          <a:p>
            <a:r>
              <a:rPr lang="en-US" dirty="0" smtClean="0"/>
              <a:t>Poisson distribution: Summary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229600" cy="5867400"/>
              </a:xfrm>
            </p:spPr>
            <p:txBody>
              <a:bodyPr>
                <a:normAutofit lnSpcReduction="10000"/>
              </a:bodyPr>
              <a:lstStyle/>
              <a:p>
                <a:pPr marL="0" indent="0">
                  <a:buNone/>
                </a:pPr>
                <a:r>
                  <a:rPr lang="en-US" dirty="0" smtClean="0"/>
                  <a:t>Things to look for: BIS*</a:t>
                </a:r>
              </a:p>
              <a:p>
                <a:pPr>
                  <a:buNone/>
                </a:pPr>
                <a:r>
                  <a:rPr lang="en-US" dirty="0" smtClean="0"/>
                  <a:t>Variable: X = # of successes during the specified ‘period’</a:t>
                </a:r>
              </a:p>
              <a:p>
                <a:pPr marL="0" indent="0">
                  <a:buNone/>
                </a:pPr>
                <a:r>
                  <a:rPr lang="en-US" dirty="0" smtClean="0"/>
                  <a:t>Parameters: </a:t>
                </a:r>
              </a:p>
              <a:p>
                <a:pPr marL="0" indent="0">
                  <a:buNone/>
                </a:pPr>
                <a:r>
                  <a:rPr lang="en-US" dirty="0"/>
                  <a:t>	</a:t>
                </a:r>
                <a:r>
                  <a:rPr lang="en-US" dirty="0">
                    <a:sym typeface="Symbol" panose="05050102010706020507" pitchFamily="18" charset="2"/>
                  </a:rPr>
                  <a:t></a:t>
                </a:r>
                <a:r>
                  <a:rPr lang="en-US" dirty="0" smtClean="0"/>
                  <a:t> = the average rate of events</a:t>
                </a:r>
              </a:p>
              <a:p>
                <a:pPr marL="0" indent="0">
                  <a:buNone/>
                </a:pPr>
                <a:r>
                  <a:rPr lang="en-US" dirty="0" smtClean="0"/>
                  <a:t>Notation: X ~ Poisson (</a:t>
                </a:r>
                <a:r>
                  <a:rPr lang="en-US" dirty="0" smtClean="0">
                    <a:sym typeface="Symbol" panose="05050102010706020507" pitchFamily="18" charset="2"/>
                  </a:rPr>
                  <a:t>)</a:t>
                </a:r>
                <a:endParaRPr lang="en-US" dirty="0" smtClean="0"/>
              </a:p>
              <a:p>
                <a:pPr marL="0" indent="0">
                  <a:buNone/>
                </a:pPr>
                <a:r>
                  <a:rPr lang="en-US" dirty="0" smtClean="0"/>
                  <a:t>Mass:</a:t>
                </a:r>
              </a:p>
              <a:p>
                <a:pPr marL="0" indent="0">
                  <a:buNone/>
                </a:pPr>
                <a:r>
                  <a:rPr lang="en-US" dirty="0"/>
                  <a:t>	</a:t>
                </a:r>
                <a14:m>
                  <m:oMath xmlns:m="http://schemas.openxmlformats.org/officeDocument/2006/math">
                    <m:r>
                      <a:rPr lang="en-US" i="1" dirty="0" smtClean="0">
                        <a:latin typeface="Cambria Math"/>
                      </a:rPr>
                      <m:t>𝑃</m:t>
                    </m:r>
                    <m:d>
                      <m:dPr>
                        <m:ctrlPr>
                          <a:rPr lang="en-US" i="1" dirty="0" smtClean="0">
                            <a:latin typeface="Cambria Math" panose="02040503050406030204" pitchFamily="18" charset="0"/>
                          </a:rPr>
                        </m:ctrlPr>
                      </m:dPr>
                      <m:e>
                        <m:r>
                          <a:rPr lang="en-US" i="1" dirty="0" smtClean="0">
                            <a:latin typeface="Cambria Math"/>
                          </a:rPr>
                          <m:t>𝑋</m:t>
                        </m:r>
                        <m:r>
                          <a:rPr lang="en-US" i="1" dirty="0" smtClean="0">
                            <a:latin typeface="Cambria Math"/>
                          </a:rPr>
                          <m:t> = </m:t>
                        </m:r>
                        <m:r>
                          <a:rPr lang="en-US" i="1" dirty="0" smtClean="0">
                            <a:latin typeface="Cambria Math"/>
                          </a:rPr>
                          <m:t>𝑥</m:t>
                        </m:r>
                      </m:e>
                    </m:d>
                    <m:r>
                      <a:rPr lang="en-US" i="1" dirty="0" smtClean="0">
                        <a:latin typeface="Cambria Math"/>
                      </a:rPr>
                      <m:t>=</m:t>
                    </m:r>
                    <m:f>
                      <m:fPr>
                        <m:ctrlPr>
                          <a:rPr lang="en-US" i="1" dirty="0" smtClean="0">
                            <a:latin typeface="Cambria Math" panose="02040503050406030204" pitchFamily="18" charset="0"/>
                          </a:rPr>
                        </m:ctrlPr>
                      </m:fPr>
                      <m:num>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𝑒</m:t>
                            </m:r>
                          </m:e>
                          <m:sup>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𝜆</m:t>
                            </m:r>
                          </m:sup>
                        </m:sSup>
                        <m:sSup>
                          <m:sSupPr>
                            <m:ctrlPr>
                              <a:rPr lang="en-US" i="1" dirty="0" smtClean="0">
                                <a:latin typeface="Cambria Math" panose="02040503050406030204" pitchFamily="18" charset="0"/>
                              </a:rPr>
                            </m:ctrlPr>
                          </m:sSupPr>
                          <m:e>
                            <m:r>
                              <a:rPr lang="en-US" i="1" dirty="0" smtClean="0">
                                <a:latin typeface="Cambria Math" panose="02040503050406030204" pitchFamily="18" charset="0"/>
                                <a:ea typeface="Cambria Math" panose="02040503050406030204" pitchFamily="18" charset="0"/>
                              </a:rPr>
                              <m:t>𝜆</m:t>
                            </m:r>
                          </m:e>
                          <m:sup>
                            <m:r>
                              <a:rPr lang="en-US" b="0" i="1" dirty="0" smtClean="0">
                                <a:latin typeface="Cambria Math" panose="02040503050406030204" pitchFamily="18" charset="0"/>
                              </a:rPr>
                              <m:t>𝑥</m:t>
                            </m:r>
                          </m:sup>
                        </m:sSup>
                      </m:num>
                      <m:den>
                        <m:r>
                          <a:rPr lang="en-US" b="0" i="1" dirty="0" smtClean="0">
                            <a:latin typeface="Cambria Math" panose="02040503050406030204" pitchFamily="18" charset="0"/>
                          </a:rPr>
                          <m:t>𝑥</m:t>
                        </m:r>
                        <m:r>
                          <a:rPr lang="en-US" b="0" i="1" dirty="0" smtClean="0">
                            <a:latin typeface="Cambria Math" panose="02040503050406030204" pitchFamily="18" charset="0"/>
                          </a:rPr>
                          <m:t>!</m:t>
                        </m:r>
                      </m:den>
                    </m:f>
                    <m:r>
                      <a:rPr lang="en-US" i="1" dirty="0" smtClean="0">
                        <a:latin typeface="Cambria Math"/>
                      </a:rPr>
                      <m:t>, </m:t>
                    </m:r>
                    <m:r>
                      <a:rPr lang="en-US" i="1" dirty="0" smtClean="0">
                        <a:latin typeface="Cambria Math"/>
                      </a:rPr>
                      <m:t>𝑥</m:t>
                    </m:r>
                    <m:r>
                      <a:rPr lang="en-US" i="1" dirty="0" smtClean="0">
                        <a:latin typeface="Cambria Math"/>
                      </a:rPr>
                      <m:t> =0,1, …</m:t>
                    </m:r>
                  </m:oMath>
                </a14:m>
                <a:endParaRPr lang="en-US" dirty="0" smtClean="0"/>
              </a:p>
              <a:p>
                <a:pPr marL="457200" indent="-457200">
                  <a:buNone/>
                </a:pPr>
                <a14:m>
                  <m:oMath xmlns:m="http://schemas.openxmlformats.org/officeDocument/2006/math">
                    <m:r>
                      <a:rPr lang="en-US" i="1" dirty="0" smtClean="0">
                        <a:latin typeface="Cambria Math"/>
                        <a:ea typeface="Cambria Math"/>
                      </a:rPr>
                      <m:t>𝔼</m:t>
                    </m:r>
                  </m:oMath>
                </a14:m>
                <a:r>
                  <a:rPr lang="en-US" dirty="0" smtClean="0"/>
                  <a:t>(X) = </a:t>
                </a:r>
                <a:r>
                  <a:rPr lang="en-US" dirty="0" smtClean="0">
                    <a:sym typeface="Symbol" panose="05050102010706020507" pitchFamily="18" charset="2"/>
                  </a:rPr>
                  <a:t></a:t>
                </a:r>
                <a:endParaRPr lang="en-US" dirty="0" smtClean="0"/>
              </a:p>
              <a:p>
                <a:pPr marL="0" indent="0">
                  <a:buNone/>
                </a:pPr>
                <a:r>
                  <a:rPr lang="en-US" dirty="0" err="1" smtClean="0"/>
                  <a:t>Var</a:t>
                </a:r>
                <a:r>
                  <a:rPr lang="en-US" dirty="0" smtClean="0"/>
                  <a:t>(X) = </a:t>
                </a:r>
                <a:r>
                  <a:rPr lang="en-US" dirty="0" smtClean="0">
                    <a:sym typeface="Symbol" panose="05050102010706020507" pitchFamily="18" charset="2"/>
                  </a:rPr>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867400"/>
              </a:xfrm>
              <a:blipFill rotWithShape="0">
                <a:blip r:embed="rId2"/>
                <a:stretch>
                  <a:fillRect l="-1852" t="-2183" r="-370"/>
                </a:stretch>
              </a:blipFill>
            </p:spPr>
            <p:txBody>
              <a:bodyPr/>
              <a:lstStyle/>
              <a:p>
                <a:r>
                  <a:rPr lang="en-US">
                    <a:noFill/>
                  </a:rPr>
                  <a:t> </a:t>
                </a:r>
              </a:p>
            </p:txBody>
          </p:sp>
        </mc:Fallback>
      </mc:AlternateContent>
    </p:spTree>
    <p:extLst>
      <p:ext uri="{BB962C8B-B14F-4D97-AF65-F5344CB8AC3E}">
        <p14:creationId xmlns:p14="http://schemas.microsoft.com/office/powerpoint/2010/main" val="1453826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Poisson Process Conditions</a:t>
            </a:r>
            <a:endParaRPr lang="en-US" dirty="0"/>
          </a:p>
        </p:txBody>
      </p:sp>
      <p:sp>
        <p:nvSpPr>
          <p:cNvPr id="3" name="Content Placeholder 2"/>
          <p:cNvSpPr>
            <a:spLocks noGrp="1"/>
          </p:cNvSpPr>
          <p:nvPr>
            <p:ph idx="1"/>
          </p:nvPr>
        </p:nvSpPr>
        <p:spPr/>
        <p:txBody>
          <a:bodyPr/>
          <a:lstStyle/>
          <a:p>
            <a:pPr marL="0" indent="0">
              <a:buNone/>
            </a:pPr>
            <a:r>
              <a:rPr lang="en-US" dirty="0" smtClean="0"/>
              <a:t>A counting process, {N(t)|t </a:t>
            </a:r>
            <a:r>
              <a:rPr lang="en-US" dirty="0" smtClean="0">
                <a:sym typeface="Symbol" panose="05050102010706020507" pitchFamily="18" charset="2"/>
              </a:rPr>
              <a:t> 0} is said to be a Poisson process with rate  if</a:t>
            </a:r>
          </a:p>
          <a:p>
            <a:pPr marL="514350" indent="-514350">
              <a:buFont typeface="+mj-lt"/>
              <a:buAutoNum type="arabicParenR"/>
            </a:pPr>
            <a:r>
              <a:rPr lang="en-US" dirty="0" smtClean="0">
                <a:sym typeface="Symbol" panose="05050102010706020507" pitchFamily="18" charset="2"/>
              </a:rPr>
              <a:t>N(0) = 0</a:t>
            </a:r>
          </a:p>
          <a:p>
            <a:pPr marL="514350" indent="-514350">
              <a:buFont typeface="+mj-lt"/>
              <a:buAutoNum type="arabicParenR"/>
            </a:pPr>
            <a:r>
              <a:rPr lang="en-US" dirty="0"/>
              <a:t>{N(t)|t </a:t>
            </a:r>
            <a:r>
              <a:rPr lang="en-US" dirty="0">
                <a:sym typeface="Symbol" panose="05050102010706020507" pitchFamily="18" charset="2"/>
              </a:rPr>
              <a:t> </a:t>
            </a:r>
            <a:r>
              <a:rPr lang="en-US" dirty="0" smtClean="0">
                <a:sym typeface="Symbol" panose="05050102010706020507" pitchFamily="18" charset="2"/>
              </a:rPr>
              <a:t>0</a:t>
            </a:r>
            <a:r>
              <a:rPr lang="en-US" dirty="0">
                <a:sym typeface="Symbol" panose="05050102010706020507" pitchFamily="18" charset="2"/>
              </a:rPr>
              <a:t>}</a:t>
            </a:r>
            <a:r>
              <a:rPr lang="en-US" dirty="0" smtClean="0">
                <a:sym typeface="Symbol" panose="05050102010706020507" pitchFamily="18" charset="2"/>
              </a:rPr>
              <a:t> has independent increments</a:t>
            </a:r>
          </a:p>
          <a:p>
            <a:pPr marL="514350" indent="-514350">
              <a:buFont typeface="+mj-lt"/>
              <a:buAutoNum type="arabicParenR"/>
            </a:pPr>
            <a:r>
              <a:rPr lang="en-US" dirty="0" smtClean="0">
                <a:sym typeface="Symbol" panose="05050102010706020507" pitchFamily="18" charset="2"/>
              </a:rPr>
              <a:t>N(t) – N(s) ~ Poisson ((t-s)) for 0  </a:t>
            </a:r>
            <a:r>
              <a:rPr lang="en-US" dirty="0" smtClean="0">
                <a:sym typeface="Symbol" panose="05050102010706020507" pitchFamily="18" charset="2"/>
              </a:rPr>
              <a:t>s </a:t>
            </a:r>
            <a:r>
              <a:rPr lang="en-US" dirty="0" smtClean="0">
                <a:sym typeface="Symbol" panose="05050102010706020507" pitchFamily="18" charset="2"/>
              </a:rPr>
              <a:t>&lt; t &lt; </a:t>
            </a:r>
            <a:endParaRPr lang="en-US" dirty="0"/>
          </a:p>
        </p:txBody>
      </p:sp>
    </p:spTree>
    <p:extLst>
      <p:ext uri="{BB962C8B-B14F-4D97-AF65-F5344CB8AC3E}">
        <p14:creationId xmlns:p14="http://schemas.microsoft.com/office/powerpoint/2010/main" val="2318397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76" y="0"/>
            <a:ext cx="8229600" cy="1143000"/>
          </a:xfrm>
        </p:spPr>
        <p:txBody>
          <a:bodyPr>
            <a:normAutofit/>
          </a:bodyPr>
          <a:lstStyle/>
          <a:p>
            <a:r>
              <a:rPr lang="en-US" dirty="0" smtClean="0"/>
              <a:t>Example: Poisson Distribution</a:t>
            </a:r>
            <a:endParaRPr lang="en-US" dirty="0"/>
          </a:p>
        </p:txBody>
      </p:sp>
      <p:sp>
        <p:nvSpPr>
          <p:cNvPr id="3" name="Content Placeholder 2"/>
          <p:cNvSpPr>
            <a:spLocks noGrp="1"/>
          </p:cNvSpPr>
          <p:nvPr>
            <p:ph idx="1"/>
          </p:nvPr>
        </p:nvSpPr>
        <p:spPr>
          <a:xfrm>
            <a:off x="152400" y="990600"/>
            <a:ext cx="8686800" cy="5782056"/>
          </a:xfrm>
        </p:spPr>
        <p:txBody>
          <a:bodyPr>
            <a:normAutofit/>
          </a:bodyPr>
          <a:lstStyle/>
          <a:p>
            <a:pPr marL="514350" indent="-514350">
              <a:buNone/>
            </a:pPr>
            <a:r>
              <a:rPr lang="en-US" dirty="0" smtClean="0"/>
              <a:t>In any one hour period, the average number of phone calls per minute coming into the switchboard of a company is 2.5. </a:t>
            </a:r>
          </a:p>
          <a:p>
            <a:pPr marL="514350" indent="-514350">
              <a:buNone/>
            </a:pPr>
            <a:r>
              <a:rPr lang="en-US" dirty="0"/>
              <a:t>a</a:t>
            </a:r>
            <a:r>
              <a:rPr lang="en-US" dirty="0" smtClean="0"/>
              <a:t>) What is the probability that exactly 2 phone calls are received in the next hour?</a:t>
            </a:r>
          </a:p>
          <a:p>
            <a:pPr marL="514350" indent="-514350">
              <a:buNone/>
            </a:pPr>
            <a:r>
              <a:rPr lang="en-US" dirty="0" smtClean="0"/>
              <a:t>b) What </a:t>
            </a:r>
            <a:r>
              <a:rPr lang="en-US" dirty="0"/>
              <a:t>is the probability that there will be exactly 6 phone calls in the next 2 hours?</a:t>
            </a:r>
          </a:p>
          <a:p>
            <a:pPr marL="514350" indent="-514350">
              <a:buNone/>
            </a:pPr>
            <a:endParaRPr lang="en-US" dirty="0" smtClean="0"/>
          </a:p>
        </p:txBody>
      </p:sp>
    </p:spTree>
    <p:extLst>
      <p:ext uri="{BB962C8B-B14F-4D97-AF65-F5344CB8AC3E}">
        <p14:creationId xmlns:p14="http://schemas.microsoft.com/office/powerpoint/2010/main" val="2762717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Poisson vs. Binomial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8115648"/>
              </p:ext>
            </p:extLst>
          </p:nvPr>
        </p:nvGraphicFramePr>
        <p:xfrm>
          <a:off x="2362200" y="1981200"/>
          <a:ext cx="4876801" cy="4798695"/>
        </p:xfrm>
        <a:graphic>
          <a:graphicData uri="http://schemas.openxmlformats.org/drawingml/2006/table">
            <a:tbl>
              <a:tblPr>
                <a:tableStyleId>{5C22544A-7EE6-4342-B048-85BDC9FD1C3A}</a:tableStyleId>
              </a:tblPr>
              <a:tblGrid>
                <a:gridCol w="1371600"/>
                <a:gridCol w="2032959"/>
                <a:gridCol w="1472242"/>
              </a:tblGrid>
              <a:tr h="381000">
                <a:tc>
                  <a:txBody>
                    <a:bodyPr/>
                    <a:lstStyle/>
                    <a:p>
                      <a:pPr algn="ctr" fontAlgn="b"/>
                      <a:r>
                        <a:rPr lang="en-US" sz="2800" b="0" i="0" u="none" strike="noStrike" dirty="0" smtClean="0">
                          <a:solidFill>
                            <a:schemeClr val="dk1"/>
                          </a:solidFill>
                          <a:effectLst/>
                          <a:latin typeface="+mn-lt"/>
                        </a:rPr>
                        <a:t>P(X</a:t>
                      </a:r>
                      <a:r>
                        <a:rPr lang="en-US" sz="2800" b="0" i="0" u="none" strike="noStrike" baseline="0" dirty="0" smtClean="0">
                          <a:solidFill>
                            <a:schemeClr val="dk1"/>
                          </a:solidFill>
                          <a:effectLst/>
                          <a:latin typeface="+mn-lt"/>
                        </a:rPr>
                        <a:t> = x)</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dirty="0">
                          <a:effectLst/>
                        </a:rPr>
                        <a:t>Binomial</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dirty="0">
                          <a:effectLst/>
                        </a:rPr>
                        <a:t>Poisson</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r>
              <a:tr h="381000">
                <a:tc>
                  <a:txBody>
                    <a:bodyPr/>
                    <a:lstStyle/>
                    <a:p>
                      <a:pPr algn="ctr" fontAlgn="b"/>
                      <a:r>
                        <a:rPr lang="en-US" sz="2800" u="none" strike="noStrike" dirty="0">
                          <a:effectLst/>
                        </a:rPr>
                        <a:t>0</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dirty="0">
                          <a:effectLst/>
                        </a:rPr>
                        <a:t>0.11636</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a:effectLst/>
                        </a:rPr>
                        <a:t>0.11648</a:t>
                      </a:r>
                      <a:endParaRPr lang="en-US" sz="2800" b="0" i="0" u="none" strike="noStrike">
                        <a:solidFill>
                          <a:srgbClr val="000000"/>
                        </a:solidFill>
                        <a:effectLst/>
                        <a:latin typeface="Calibri" panose="020F0502020204030204" pitchFamily="34" charset="0"/>
                      </a:endParaRPr>
                    </a:p>
                  </a:txBody>
                  <a:tcPr marL="9525" marR="9525" marT="9525" marB="0" anchor="b">
                    <a:noFill/>
                  </a:tcPr>
                </a:tc>
              </a:tr>
              <a:tr h="381000">
                <a:tc>
                  <a:txBody>
                    <a:bodyPr/>
                    <a:lstStyle/>
                    <a:p>
                      <a:pPr algn="ctr" fontAlgn="b"/>
                      <a:r>
                        <a:rPr lang="en-US" sz="2800" u="none" strike="noStrike" dirty="0">
                          <a:effectLst/>
                        </a:rPr>
                        <a:t>1</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dirty="0">
                          <a:effectLst/>
                        </a:rPr>
                        <a:t>0.25042</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dirty="0">
                          <a:effectLst/>
                        </a:rPr>
                        <a:t>0.25044</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r>
              <a:tr h="381000">
                <a:tc>
                  <a:txBody>
                    <a:bodyPr/>
                    <a:lstStyle/>
                    <a:p>
                      <a:pPr algn="ctr" fontAlgn="b"/>
                      <a:r>
                        <a:rPr lang="en-US" sz="2800" u="none" strike="noStrike" dirty="0">
                          <a:effectLst/>
                        </a:rPr>
                        <a:t>2</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dirty="0">
                          <a:effectLst/>
                        </a:rPr>
                        <a:t>0.26935</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dirty="0">
                          <a:effectLst/>
                        </a:rPr>
                        <a:t>0.26922</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r>
              <a:tr h="381000">
                <a:tc>
                  <a:txBody>
                    <a:bodyPr/>
                    <a:lstStyle/>
                    <a:p>
                      <a:pPr algn="ctr" fontAlgn="b"/>
                      <a:r>
                        <a:rPr lang="en-US" sz="2800" u="none" strike="noStrike" dirty="0">
                          <a:effectLst/>
                        </a:rPr>
                        <a:t>3</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dirty="0">
                          <a:effectLst/>
                        </a:rPr>
                        <a:t>0.19305</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dirty="0">
                          <a:effectLst/>
                        </a:rPr>
                        <a:t>0.19294</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r>
              <a:tr h="381000">
                <a:tc>
                  <a:txBody>
                    <a:bodyPr/>
                    <a:lstStyle/>
                    <a:p>
                      <a:pPr algn="ctr" fontAlgn="b"/>
                      <a:r>
                        <a:rPr lang="en-US" sz="2800" u="none" strike="noStrike" dirty="0">
                          <a:effectLst/>
                        </a:rPr>
                        <a:t>4</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dirty="0">
                          <a:effectLst/>
                        </a:rPr>
                        <a:t>0.10372</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dirty="0">
                          <a:effectLst/>
                        </a:rPr>
                        <a:t>0.10371</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r>
              <a:tr h="381000">
                <a:tc>
                  <a:txBody>
                    <a:bodyPr/>
                    <a:lstStyle/>
                    <a:p>
                      <a:pPr algn="ctr" fontAlgn="b"/>
                      <a:r>
                        <a:rPr lang="en-US" sz="2800" u="none" strike="noStrike" dirty="0">
                          <a:effectLst/>
                        </a:rPr>
                        <a:t>5</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dirty="0">
                          <a:effectLst/>
                        </a:rPr>
                        <a:t>0.04456</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dirty="0">
                          <a:effectLst/>
                        </a:rPr>
                        <a:t>0.04459</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r>
              <a:tr h="381000">
                <a:tc>
                  <a:txBody>
                    <a:bodyPr/>
                    <a:lstStyle/>
                    <a:p>
                      <a:pPr algn="ctr" fontAlgn="b"/>
                      <a:r>
                        <a:rPr lang="en-US" sz="2800" u="none" strike="noStrike" dirty="0">
                          <a:effectLst/>
                        </a:rPr>
                        <a:t>6</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a:effectLst/>
                        </a:rPr>
                        <a:t>0.01595</a:t>
                      </a:r>
                      <a:endParaRPr lang="en-US" sz="28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dirty="0">
                          <a:effectLst/>
                        </a:rPr>
                        <a:t>0.01598</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r>
              <a:tr h="381000">
                <a:tc>
                  <a:txBody>
                    <a:bodyPr/>
                    <a:lstStyle/>
                    <a:p>
                      <a:pPr algn="ctr" fontAlgn="b"/>
                      <a:r>
                        <a:rPr lang="en-US" sz="2800" u="none" strike="noStrike" dirty="0">
                          <a:effectLst/>
                        </a:rPr>
                        <a:t>7</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a:effectLst/>
                        </a:rPr>
                        <a:t>0.00489</a:t>
                      </a:r>
                      <a:endParaRPr lang="en-US" sz="28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dirty="0">
                          <a:effectLst/>
                        </a:rPr>
                        <a:t>0.00491</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r>
              <a:tr h="381000">
                <a:tc>
                  <a:txBody>
                    <a:bodyPr/>
                    <a:lstStyle/>
                    <a:p>
                      <a:pPr algn="ctr" fontAlgn="b"/>
                      <a:r>
                        <a:rPr lang="en-US" sz="2800" u="none" strike="noStrike" dirty="0">
                          <a:effectLst/>
                        </a:rPr>
                        <a:t>8</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a:effectLst/>
                        </a:rPr>
                        <a:t>0.00131</a:t>
                      </a:r>
                      <a:endParaRPr lang="en-US" sz="28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dirty="0">
                          <a:effectLst/>
                        </a:rPr>
                        <a:t>0.00132</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r>
              <a:tr h="381000">
                <a:tc>
                  <a:txBody>
                    <a:bodyPr/>
                    <a:lstStyle/>
                    <a:p>
                      <a:pPr algn="ctr" fontAlgn="b"/>
                      <a:r>
                        <a:rPr lang="en-US" sz="2800" u="none" strike="noStrike" dirty="0">
                          <a:effectLst/>
                        </a:rPr>
                        <a:t>9</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a:effectLst/>
                        </a:rPr>
                        <a:t>0.00031</a:t>
                      </a:r>
                      <a:endParaRPr lang="en-US" sz="28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800" u="none" strike="noStrike" dirty="0">
                          <a:effectLst/>
                        </a:rPr>
                        <a:t>0.00032</a:t>
                      </a:r>
                      <a:endParaRPr lang="en-US" sz="2800" b="0" i="0" u="none" strike="noStrike" dirty="0">
                        <a:solidFill>
                          <a:srgbClr val="000000"/>
                        </a:solidFill>
                        <a:effectLst/>
                        <a:latin typeface="Calibri" panose="020F0502020204030204" pitchFamily="34" charset="0"/>
                      </a:endParaRPr>
                    </a:p>
                  </a:txBody>
                  <a:tcPr marL="9525" marR="9525" marT="9525" marB="0" anchor="b">
                    <a:noFill/>
                  </a:tcPr>
                </a:tc>
              </a:tr>
            </a:tbl>
          </a:graphicData>
        </a:graphic>
      </p:graphicFrame>
      <p:sp>
        <p:nvSpPr>
          <p:cNvPr id="5" name="TextBox 4"/>
          <p:cNvSpPr txBox="1"/>
          <p:nvPr/>
        </p:nvSpPr>
        <p:spPr>
          <a:xfrm>
            <a:off x="533400" y="914400"/>
            <a:ext cx="8059579" cy="954107"/>
          </a:xfrm>
          <a:prstGeom prst="rect">
            <a:avLst/>
          </a:prstGeom>
          <a:noFill/>
        </p:spPr>
        <p:txBody>
          <a:bodyPr wrap="none" rtlCol="0">
            <a:spAutoFit/>
          </a:bodyPr>
          <a:lstStyle/>
          <a:p>
            <a:pPr marL="514350" lvl="0" indent="-514350"/>
            <a:r>
              <a:rPr lang="en-US" sz="2800" dirty="0">
                <a:solidFill>
                  <a:prstClr val="black"/>
                </a:solidFill>
              </a:rPr>
              <a:t>On my page of notes, I have 2150 characters. Say that </a:t>
            </a:r>
            <a:endParaRPr lang="en-US" sz="2800" dirty="0" smtClean="0">
              <a:solidFill>
                <a:prstClr val="black"/>
              </a:solidFill>
            </a:endParaRPr>
          </a:p>
          <a:p>
            <a:pPr marL="514350" lvl="0" indent="-514350"/>
            <a:r>
              <a:rPr lang="en-US" sz="2800" dirty="0" smtClean="0">
                <a:solidFill>
                  <a:prstClr val="black"/>
                </a:solidFill>
              </a:rPr>
              <a:t>the </a:t>
            </a:r>
            <a:r>
              <a:rPr lang="en-US" sz="2800" dirty="0">
                <a:solidFill>
                  <a:prstClr val="black"/>
                </a:solidFill>
              </a:rPr>
              <a:t>chance of a typo (after I proof it) is 0.001. </a:t>
            </a:r>
          </a:p>
        </p:txBody>
      </p:sp>
    </p:spTree>
    <p:extLst>
      <p:ext uri="{BB962C8B-B14F-4D97-AF65-F5344CB8AC3E}">
        <p14:creationId xmlns:p14="http://schemas.microsoft.com/office/powerpoint/2010/main" val="1460856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2"/>
            <a:ext cx="8229600" cy="1143000"/>
          </a:xfrm>
        </p:spPr>
        <p:txBody>
          <a:bodyPr/>
          <a:lstStyle/>
          <a:p>
            <a:r>
              <a:rPr lang="en-US" dirty="0" smtClean="0"/>
              <a:t>Poisson vs. </a:t>
            </a:r>
            <a:r>
              <a:rPr lang="en-US" dirty="0" err="1" smtClean="0"/>
              <a:t>Bionomial</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939987240"/>
              </p:ext>
            </p:extLst>
          </p:nvPr>
        </p:nvGraphicFramePr>
        <p:xfrm>
          <a:off x="2286000" y="9906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259705708"/>
              </p:ext>
            </p:extLst>
          </p:nvPr>
        </p:nvGraphicFramePr>
        <p:xfrm>
          <a:off x="2286000" y="3810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1455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15: Geometric Random Variables</a:t>
            </a:r>
            <a:endParaRPr lang="en-US" dirty="0"/>
          </a:p>
        </p:txBody>
      </p:sp>
      <p:pic>
        <p:nvPicPr>
          <p:cNvPr id="7170" name="Picture 2" descr="Image geometr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6051" y="1295400"/>
            <a:ext cx="5486400" cy="48220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0674" y="6088308"/>
            <a:ext cx="8337154" cy="369332"/>
          </a:xfrm>
          <a:prstGeom prst="rect">
            <a:avLst/>
          </a:prstGeom>
          <a:noFill/>
        </p:spPr>
        <p:txBody>
          <a:bodyPr wrap="none" rtlCol="0">
            <a:spAutoFit/>
          </a:bodyPr>
          <a:lstStyle/>
          <a:p>
            <a:r>
              <a:rPr lang="en-US" dirty="0"/>
              <a:t>http://raven.iab.alaska.edu/~ntakebay/teaching/programming/probability/node8.html</a:t>
            </a:r>
          </a:p>
        </p:txBody>
      </p:sp>
      <p:sp>
        <p:nvSpPr>
          <p:cNvPr id="3" name="TextBox 2"/>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2861582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distribution: Summary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562600"/>
              </a:xfrm>
            </p:spPr>
            <p:txBody>
              <a:bodyPr>
                <a:normAutofit fontScale="92500"/>
              </a:bodyPr>
              <a:lstStyle/>
              <a:p>
                <a:pPr marL="0" indent="0">
                  <a:buNone/>
                </a:pPr>
                <a:r>
                  <a:rPr lang="en-US" dirty="0" smtClean="0"/>
                  <a:t>Things to look for: BIS</a:t>
                </a:r>
              </a:p>
              <a:p>
                <a:pPr marL="0" indent="0">
                  <a:buNone/>
                </a:pPr>
                <a:r>
                  <a:rPr lang="en-US" dirty="0" smtClean="0"/>
                  <a:t>Variable: X = # of trials until the first success (1 ≤ X)</a:t>
                </a:r>
              </a:p>
              <a:p>
                <a:pPr marL="0" indent="0">
                  <a:buNone/>
                </a:pPr>
                <a:r>
                  <a:rPr lang="en-US" dirty="0" smtClean="0"/>
                  <a:t>Parameters: </a:t>
                </a:r>
              </a:p>
              <a:p>
                <a:pPr marL="0" indent="0">
                  <a:buNone/>
                </a:pPr>
                <a:r>
                  <a:rPr lang="en-US" dirty="0"/>
                  <a:t>	</a:t>
                </a:r>
                <a:r>
                  <a:rPr lang="en-US" dirty="0" smtClean="0"/>
                  <a:t>p = P(S) = constant, q = P(F) = 1 – p</a:t>
                </a:r>
              </a:p>
              <a:p>
                <a:pPr marL="0" indent="0">
                  <a:buNone/>
                </a:pPr>
                <a:r>
                  <a:rPr lang="en-US" dirty="0" smtClean="0"/>
                  <a:t>Mass:</a:t>
                </a:r>
              </a:p>
              <a:p>
                <a:pPr marL="0" indent="0">
                  <a:buNone/>
                </a:pPr>
                <a:r>
                  <a:rPr lang="en-US" dirty="0"/>
                  <a:t>	</a:t>
                </a:r>
                <a:r>
                  <a:rPr lang="en-US" dirty="0" smtClean="0"/>
                  <a:t>P(X = x) = q</a:t>
                </a:r>
                <a:r>
                  <a:rPr lang="en-US" baseline="30000" dirty="0" smtClean="0"/>
                  <a:t>x-1</a:t>
                </a:r>
                <a:r>
                  <a:rPr lang="en-US" dirty="0" smtClean="0"/>
                  <a:t>p, x = 1, 2, 3, …</a:t>
                </a:r>
              </a:p>
              <a:p>
                <a:pPr marL="0" indent="0">
                  <a:buNone/>
                </a:pPr>
                <a14:m>
                  <m:oMathPara xmlns:m="http://schemas.openxmlformats.org/officeDocument/2006/math">
                    <m:oMathParaPr>
                      <m:jc m:val="left"/>
                    </m:oMathParaPr>
                    <m:oMath xmlns:m="http://schemas.openxmlformats.org/officeDocument/2006/math">
                      <m:r>
                        <a:rPr lang="en-US" i="1" dirty="0" smtClean="0">
                          <a:latin typeface="Cambria Math"/>
                          <a:ea typeface="Cambria Math"/>
                        </a:rPr>
                        <m:t>𝔼</m:t>
                      </m:r>
                      <m:d>
                        <m:dPr>
                          <m:ctrlPr>
                            <a:rPr lang="en-US" b="0" i="1" dirty="0" smtClean="0">
                              <a:latin typeface="Cambria Math" panose="02040503050406030204" pitchFamily="18" charset="0"/>
                              <a:ea typeface="Cambria Math"/>
                            </a:rPr>
                          </m:ctrlPr>
                        </m:dPr>
                        <m:e>
                          <m:r>
                            <a:rPr lang="en-US" b="0" i="1" dirty="0" smtClean="0">
                              <a:latin typeface="Cambria Math" panose="02040503050406030204" pitchFamily="18" charset="0"/>
                              <a:ea typeface="Cambria Math"/>
                            </a:rPr>
                            <m:t>𝑋</m:t>
                          </m:r>
                        </m:e>
                      </m:d>
                      <m:r>
                        <a:rPr lang="en-US" b="0" i="1" dirty="0" smtClean="0">
                          <a:latin typeface="Cambria Math" panose="02040503050406030204" pitchFamily="18" charset="0"/>
                          <a:ea typeface="Cambria Math"/>
                        </a:rPr>
                        <m:t>=</m:t>
                      </m:r>
                      <m:f>
                        <m:fPr>
                          <m:ctrlPr>
                            <a:rPr lang="en-US" b="0" i="1" dirty="0" smtClean="0">
                              <a:latin typeface="Cambria Math" panose="02040503050406030204" pitchFamily="18" charset="0"/>
                              <a:ea typeface="Cambria Math"/>
                            </a:rPr>
                          </m:ctrlPr>
                        </m:fPr>
                        <m:num>
                          <m:r>
                            <a:rPr lang="en-US" b="0" i="1" dirty="0" smtClean="0">
                              <a:latin typeface="Cambria Math" panose="02040503050406030204" pitchFamily="18" charset="0"/>
                              <a:ea typeface="Cambria Math"/>
                            </a:rPr>
                            <m:t>1</m:t>
                          </m:r>
                        </m:num>
                        <m:den>
                          <m:r>
                            <a:rPr lang="en-US" b="0" i="1" dirty="0" smtClean="0">
                              <a:latin typeface="Cambria Math" panose="02040503050406030204" pitchFamily="18" charset="0"/>
                              <a:ea typeface="Cambria Math"/>
                            </a:rPr>
                            <m:t>𝑝</m:t>
                          </m:r>
                        </m:den>
                      </m:f>
                    </m:oMath>
                  </m:oMathPara>
                </a14:m>
                <a:endParaRPr lang="en-US" dirty="0" smtClean="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𝑉𝑎𝑟</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562600"/>
              </a:xfrm>
              <a:blipFill rotWithShape="0">
                <a:blip r:embed="rId2" cstate="print"/>
                <a:stretch>
                  <a:fillRect l="-1704" t="-1316"/>
                </a:stretch>
              </a:blipFill>
            </p:spPr>
            <p:txBody>
              <a:bodyPr/>
              <a:lstStyle/>
              <a:p>
                <a:r>
                  <a:rPr lang="en-US">
                    <a:noFill/>
                  </a:rPr>
                  <a:t> </a:t>
                </a:r>
              </a:p>
            </p:txBody>
          </p:sp>
        </mc:Fallback>
      </mc:AlternateContent>
      <p:sp>
        <p:nvSpPr>
          <p:cNvPr id="4" name="TextBox 3"/>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2871789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Example: Geometric Distribution</a:t>
            </a:r>
            <a:endParaRPr lang="en-US" dirty="0"/>
          </a:p>
        </p:txBody>
      </p:sp>
      <p:sp>
        <p:nvSpPr>
          <p:cNvPr id="3" name="Content Placeholder 2"/>
          <p:cNvSpPr>
            <a:spLocks noGrp="1"/>
          </p:cNvSpPr>
          <p:nvPr>
            <p:ph idx="1"/>
          </p:nvPr>
        </p:nvSpPr>
        <p:spPr>
          <a:xfrm>
            <a:off x="0" y="1066800"/>
            <a:ext cx="9144000" cy="5791200"/>
          </a:xfrm>
        </p:spPr>
        <p:txBody>
          <a:bodyPr>
            <a:normAutofit fontScale="92500" lnSpcReduction="20000"/>
          </a:bodyPr>
          <a:lstStyle/>
          <a:p>
            <a:pPr marL="514350" indent="-514350">
              <a:buNone/>
            </a:pPr>
            <a:r>
              <a:rPr lang="en-US" dirty="0" smtClean="0"/>
              <a:t>Suppose that we roll an 20-sided die until a '1' is rolled. Let X be the number of times it takes to roll the '1'. </a:t>
            </a:r>
          </a:p>
          <a:p>
            <a:pPr marL="514350" indent="-514350">
              <a:buAutoNum type="alphaLcParenR"/>
            </a:pPr>
            <a:r>
              <a:rPr lang="en-US" dirty="0" smtClean="0"/>
              <a:t>Why is this a geometric distribution?</a:t>
            </a:r>
          </a:p>
          <a:p>
            <a:pPr marL="514350" indent="-514350">
              <a:buAutoNum type="alphaLcParenR"/>
            </a:pPr>
            <a:r>
              <a:rPr lang="en-US" dirty="0" smtClean="0"/>
              <a:t>What is the PMF of X?</a:t>
            </a:r>
          </a:p>
          <a:p>
            <a:pPr marL="514350" indent="-514350">
              <a:buAutoNum type="alphaLcParenR"/>
            </a:pPr>
            <a:r>
              <a:rPr lang="en-US" dirty="0" smtClean="0"/>
              <a:t>What is the probability that it will take exactly 10 rolls?</a:t>
            </a:r>
          </a:p>
          <a:p>
            <a:pPr marL="514350" indent="-514350">
              <a:buFont typeface="Arial" pitchFamily="34" charset="0"/>
              <a:buAutoNum type="alphaLcParenR"/>
            </a:pPr>
            <a:r>
              <a:rPr lang="en-US" dirty="0"/>
              <a:t>If you decide in advance that you will roll the die 10 times, what is the probability that you will have exactly one ‘1</a:t>
            </a:r>
            <a:r>
              <a:rPr lang="en-US" dirty="0" smtClean="0"/>
              <a:t>’? How is this different from part c)?</a:t>
            </a:r>
          </a:p>
          <a:p>
            <a:pPr marL="514350" indent="-514350">
              <a:buFont typeface="Arial" pitchFamily="34" charset="0"/>
              <a:buAutoNum type="alphaLcParenR"/>
            </a:pPr>
            <a:r>
              <a:rPr lang="en-US" dirty="0" smtClean="0"/>
              <a:t>What is the expected number of rolls?</a:t>
            </a:r>
          </a:p>
          <a:p>
            <a:pPr marL="514350" indent="-514350">
              <a:buFont typeface="Arial" pitchFamily="34" charset="0"/>
              <a:buAutoNum type="alphaLcParenR"/>
            </a:pPr>
            <a:r>
              <a:rPr lang="en-US" dirty="0" smtClean="0"/>
              <a:t>What is the standard deviation of the number of rolls?</a:t>
            </a:r>
            <a:endParaRPr lang="en-US" dirty="0"/>
          </a:p>
          <a:p>
            <a:pPr marL="514350" indent="-514350">
              <a:buAutoNum type="alphaLcParenR"/>
            </a:pPr>
            <a:r>
              <a:rPr lang="en-US" dirty="0" smtClean="0"/>
              <a:t>*What does the mass look like?</a:t>
            </a:r>
          </a:p>
          <a:p>
            <a:pPr marL="514350" indent="-514350">
              <a:buAutoNum type="alphaLcParenR"/>
            </a:pPr>
            <a:r>
              <a:rPr lang="en-US" dirty="0" smtClean="0"/>
              <a:t>*What does the CDF look like?</a:t>
            </a:r>
          </a:p>
        </p:txBody>
      </p:sp>
      <p:sp>
        <p:nvSpPr>
          <p:cNvPr id="4" name="TextBox 3"/>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232318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t>Chapter </a:t>
            </a:r>
            <a:r>
              <a:rPr lang="en-US" dirty="0" smtClean="0"/>
              <a:t>14: </a:t>
            </a:r>
            <a:r>
              <a:rPr lang="en-US" dirty="0" smtClean="0"/>
              <a:t>Bernoulli Random Variables</a:t>
            </a:r>
            <a:endParaRPr lang="en-US" dirty="0"/>
          </a:p>
        </p:txBody>
      </p:sp>
      <p:pic>
        <p:nvPicPr>
          <p:cNvPr id="5122" name="Picture 2" descr="http://www.boost.org/doc/libs/1_42_0/libs/math/doc/sf_and_dist/graphs/bernoulli_pd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891" y="1434416"/>
            <a:ext cx="7620000" cy="40671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50004" y="5766329"/>
            <a:ext cx="7087774" cy="646331"/>
          </a:xfrm>
          <a:prstGeom prst="rect">
            <a:avLst/>
          </a:prstGeom>
          <a:noFill/>
        </p:spPr>
        <p:txBody>
          <a:bodyPr wrap="none" rtlCol="0">
            <a:spAutoFit/>
          </a:bodyPr>
          <a:lstStyle/>
          <a:p>
            <a:r>
              <a:rPr lang="en-US" dirty="0"/>
              <a:t>http://www.boost.org/doc/libs/1_42_0/libs/math/doc/sf_and_dist/html</a:t>
            </a:r>
            <a:r>
              <a:rPr lang="en-US" dirty="0" smtClean="0"/>
              <a:t>/</a:t>
            </a:r>
          </a:p>
          <a:p>
            <a:r>
              <a:rPr lang="en-US" dirty="0" err="1" smtClean="0"/>
              <a:t>math_toolkit</a:t>
            </a:r>
            <a:r>
              <a:rPr lang="en-US" dirty="0" smtClean="0"/>
              <a:t>/</a:t>
            </a:r>
            <a:r>
              <a:rPr lang="en-US" dirty="0" err="1" smtClean="0"/>
              <a:t>dist</a:t>
            </a:r>
            <a:r>
              <a:rPr lang="en-US" dirty="0" smtClean="0"/>
              <a:t>/</a:t>
            </a:r>
            <a:r>
              <a:rPr lang="en-US" dirty="0" err="1" smtClean="0"/>
              <a:t>dist_ref</a:t>
            </a:r>
            <a:r>
              <a:rPr lang="en-US" dirty="0" smtClean="0"/>
              <a:t>/</a:t>
            </a:r>
            <a:r>
              <a:rPr lang="en-US" dirty="0" err="1" smtClean="0"/>
              <a:t>dists</a:t>
            </a:r>
            <a:r>
              <a:rPr lang="en-US" dirty="0" smtClean="0"/>
              <a:t>/bernoulli_dist.html</a:t>
            </a:r>
            <a:endParaRPr lang="en-US" dirty="0"/>
          </a:p>
        </p:txBody>
      </p:sp>
    </p:spTree>
    <p:extLst>
      <p:ext uri="{BB962C8B-B14F-4D97-AF65-F5344CB8AC3E}">
        <p14:creationId xmlns:p14="http://schemas.microsoft.com/office/powerpoint/2010/main" val="1894273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Shape of Geometric PMF</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988627319"/>
              </p:ext>
            </p:extLst>
          </p:nvPr>
        </p:nvGraphicFramePr>
        <p:xfrm>
          <a:off x="457201" y="1143000"/>
          <a:ext cx="4648200" cy="562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236874399"/>
              </p:ext>
            </p:extLst>
          </p:nvPr>
        </p:nvGraphicFramePr>
        <p:xfrm>
          <a:off x="5029200" y="1219200"/>
          <a:ext cx="3808013" cy="526256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2727577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Example: Geometric </a:t>
            </a:r>
            <a:r>
              <a:rPr lang="en-US" dirty="0" err="1" smtClean="0"/>
              <a:t>r.v</a:t>
            </a:r>
            <a:r>
              <a:rPr lang="en-US" dirty="0" smtClean="0"/>
              <a:t>. (cont)</a:t>
            </a:r>
            <a:endParaRPr lang="en-US" dirty="0"/>
          </a:p>
        </p:txBody>
      </p:sp>
      <p:sp>
        <p:nvSpPr>
          <p:cNvPr id="3" name="Content Placeholder 2"/>
          <p:cNvSpPr>
            <a:spLocks noGrp="1"/>
          </p:cNvSpPr>
          <p:nvPr>
            <p:ph idx="1"/>
          </p:nvPr>
        </p:nvSpPr>
        <p:spPr>
          <a:xfrm>
            <a:off x="0" y="1066800"/>
            <a:ext cx="9144000" cy="5791200"/>
          </a:xfrm>
        </p:spPr>
        <p:txBody>
          <a:bodyPr>
            <a:normAutofit/>
          </a:bodyPr>
          <a:lstStyle/>
          <a:p>
            <a:pPr marL="514350" indent="-514350">
              <a:buNone/>
            </a:pPr>
            <a:r>
              <a:rPr lang="en-US" dirty="0" smtClean="0"/>
              <a:t>Suppose that we roll an 20-sided die until a '1' is rolled. Let X be the number of times it takes to roll the '1'. </a:t>
            </a:r>
          </a:p>
          <a:p>
            <a:pPr marL="514350" indent="-514350">
              <a:buFont typeface="+mj-lt"/>
              <a:buAutoNum type="alphaLcParenR" startAt="9"/>
            </a:pPr>
            <a:r>
              <a:rPr lang="en-US" dirty="0" smtClean="0"/>
              <a:t>What is the probability that it will take no more than 10 rolls?</a:t>
            </a:r>
          </a:p>
          <a:p>
            <a:pPr marL="514350" indent="-514350">
              <a:buFont typeface="+mj-lt"/>
              <a:buAutoNum type="alphaLcParenR" startAt="9"/>
            </a:pPr>
            <a:r>
              <a:rPr lang="en-US" dirty="0" smtClean="0"/>
              <a:t>What is the probability that it will take between 10 and 20 rolls (exclusive)?</a:t>
            </a:r>
          </a:p>
          <a:p>
            <a:pPr marL="514350" indent="-514350">
              <a:buFont typeface="+mj-lt"/>
              <a:buAutoNum type="alphaLcParenR" startAt="9"/>
            </a:pPr>
            <a:r>
              <a:rPr lang="en-US" dirty="0" smtClean="0"/>
              <a:t>Determine the number of rolls so that the person has a 90% or greater chance of rolling a ‘1’?</a:t>
            </a:r>
          </a:p>
        </p:txBody>
      </p:sp>
      <p:sp>
        <p:nvSpPr>
          <p:cNvPr id="4" name="TextBox 3"/>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2640901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Geometric </a:t>
            </a:r>
            <a:r>
              <a:rPr lang="en-US" dirty="0" err="1" smtClean="0"/>
              <a:t>r.v</a:t>
            </a:r>
            <a:r>
              <a:rPr lang="en-US" dirty="0" smtClean="0"/>
              <a:t>. (cont)</a:t>
            </a:r>
            <a:endParaRPr lang="en-US" dirty="0"/>
          </a:p>
        </p:txBody>
      </p:sp>
      <p:sp>
        <p:nvSpPr>
          <p:cNvPr id="3" name="Content Placeholder 2"/>
          <p:cNvSpPr>
            <a:spLocks noGrp="1"/>
          </p:cNvSpPr>
          <p:nvPr>
            <p:ph idx="1"/>
          </p:nvPr>
        </p:nvSpPr>
        <p:spPr/>
        <p:txBody>
          <a:bodyPr>
            <a:normAutofit/>
          </a:bodyPr>
          <a:lstStyle/>
          <a:p>
            <a:pPr marL="514350" indent="-514350">
              <a:buNone/>
            </a:pPr>
            <a:r>
              <a:rPr lang="en-US" dirty="0"/>
              <a:t>Suppose that we roll an 20-sided die until a '1' is rolled. Let X be the number of times it takes to roll the '1'. </a:t>
            </a:r>
          </a:p>
          <a:p>
            <a:pPr marL="514350" indent="-514350">
              <a:buFont typeface="+mj-lt"/>
              <a:buAutoNum type="alphaLcParenR" startAt="8"/>
            </a:pPr>
            <a:r>
              <a:rPr lang="en-US" dirty="0" smtClean="0"/>
              <a:t>What is the probability that it will takes more than 10 rolls to roll the ‘1’?</a:t>
            </a:r>
          </a:p>
          <a:p>
            <a:pPr marL="514350" indent="-514350">
              <a:buAutoNum type="alphaLcParenR" startAt="8"/>
            </a:pPr>
            <a:r>
              <a:rPr lang="en-US" dirty="0" smtClean="0"/>
              <a:t>Assuming that it takes more than 20 rolls to roll the ‘1’. Find the probability that it will take more than 30 rolls to roll the ‘1’?</a:t>
            </a:r>
          </a:p>
        </p:txBody>
      </p:sp>
      <p:sp>
        <p:nvSpPr>
          <p:cNvPr id="4" name="TextBox 3"/>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1824422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16: Negative Binomial Random Variables</a:t>
            </a:r>
            <a:endParaRPr lang="en-US" dirty="0"/>
          </a:p>
        </p:txBody>
      </p:sp>
      <p:pic>
        <p:nvPicPr>
          <p:cNvPr id="8194" name="Picture 2" descr="image19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00199"/>
            <a:ext cx="7315200" cy="41443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11694" y="5906869"/>
            <a:ext cx="6920612" cy="646331"/>
          </a:xfrm>
          <a:prstGeom prst="rect">
            <a:avLst/>
          </a:prstGeom>
          <a:noFill/>
        </p:spPr>
        <p:txBody>
          <a:bodyPr wrap="none" rtlCol="0">
            <a:spAutoFit/>
          </a:bodyPr>
          <a:lstStyle/>
          <a:p>
            <a:r>
              <a:rPr lang="en-US" dirty="0"/>
              <a:t>http://</a:t>
            </a:r>
            <a:r>
              <a:rPr lang="en-US" dirty="0" smtClean="0"/>
              <a:t>www.vosesoftware.com/ModelRiskHelp/index.htm#Distributions</a:t>
            </a:r>
          </a:p>
          <a:p>
            <a:r>
              <a:rPr lang="en-US" dirty="0" smtClean="0"/>
              <a:t>/</a:t>
            </a:r>
            <a:r>
              <a:rPr lang="en-US" dirty="0" err="1"/>
              <a:t>Discrete_distributions</a:t>
            </a:r>
            <a:r>
              <a:rPr lang="en-US" dirty="0"/>
              <a:t>/Negative_Binomial.htm</a:t>
            </a:r>
          </a:p>
        </p:txBody>
      </p:sp>
      <p:sp>
        <p:nvSpPr>
          <p:cNvPr id="6" name="TextBox 5"/>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803269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 y="0"/>
            <a:ext cx="8991600" cy="1143000"/>
          </a:xfrm>
        </p:spPr>
        <p:txBody>
          <a:bodyPr>
            <a:normAutofit fontScale="90000"/>
          </a:bodyPr>
          <a:lstStyle/>
          <a:p>
            <a:r>
              <a:rPr lang="en-US" dirty="0" smtClean="0"/>
              <a:t>Negative Binomial distribution: Summary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229600" cy="5867400"/>
              </a:xfrm>
            </p:spPr>
            <p:txBody>
              <a:bodyPr>
                <a:normAutofit fontScale="92500"/>
              </a:bodyPr>
              <a:lstStyle/>
              <a:p>
                <a:pPr marL="0" indent="0">
                  <a:buNone/>
                </a:pPr>
                <a:r>
                  <a:rPr lang="en-US" dirty="0" smtClean="0"/>
                  <a:t>Things to look for: BIS</a:t>
                </a:r>
              </a:p>
              <a:p>
                <a:pPr marL="0" indent="0">
                  <a:buNone/>
                </a:pPr>
                <a:r>
                  <a:rPr lang="en-US" dirty="0" smtClean="0"/>
                  <a:t>Variable: X = # of trials until the </a:t>
                </a:r>
                <a:r>
                  <a:rPr lang="en-US" dirty="0" err="1" smtClean="0"/>
                  <a:t>r</a:t>
                </a:r>
                <a:r>
                  <a:rPr lang="en-US" baseline="30000" dirty="0" err="1" smtClean="0"/>
                  <a:t>th</a:t>
                </a:r>
                <a:r>
                  <a:rPr lang="en-US" dirty="0" smtClean="0"/>
                  <a:t> success (r ≤ X)</a:t>
                </a:r>
              </a:p>
              <a:p>
                <a:pPr marL="0" indent="0">
                  <a:buNone/>
                </a:pPr>
                <a:r>
                  <a:rPr lang="en-US" dirty="0" smtClean="0"/>
                  <a:t>Parameters: </a:t>
                </a:r>
              </a:p>
              <a:p>
                <a:pPr marL="0" indent="0">
                  <a:buNone/>
                </a:pPr>
                <a:r>
                  <a:rPr lang="en-US" dirty="0"/>
                  <a:t>	</a:t>
                </a:r>
                <a:r>
                  <a:rPr lang="en-US" dirty="0" smtClean="0"/>
                  <a:t>r = the desired number of successes</a:t>
                </a:r>
              </a:p>
              <a:p>
                <a:pPr marL="0" indent="0">
                  <a:buNone/>
                </a:pPr>
                <a:r>
                  <a:rPr lang="en-US" dirty="0"/>
                  <a:t>	</a:t>
                </a:r>
                <a:r>
                  <a:rPr lang="en-US" dirty="0" smtClean="0"/>
                  <a:t>p = P(S) = constant, q = P(F) = 1 – p</a:t>
                </a:r>
              </a:p>
              <a:p>
                <a:pPr marL="0" indent="0">
                  <a:buNone/>
                </a:pPr>
                <a:r>
                  <a:rPr lang="en-US" dirty="0" smtClean="0"/>
                  <a:t>Mass:</a:t>
                </a:r>
              </a:p>
              <a:p>
                <a:pPr marL="0" indent="0">
                  <a:buNone/>
                </a:pPr>
                <a:r>
                  <a:rPr lang="en-US" dirty="0"/>
                  <a:t>	</a:t>
                </a:r>
                <a14:m>
                  <m:oMath xmlns:m="http://schemas.openxmlformats.org/officeDocument/2006/math">
                    <m:r>
                      <a:rPr lang="en-US" i="1" dirty="0" smtClean="0">
                        <a:latin typeface="Cambria Math"/>
                      </a:rPr>
                      <m:t>𝑃</m:t>
                    </m:r>
                    <m:d>
                      <m:dPr>
                        <m:ctrlPr>
                          <a:rPr lang="en-US" i="1" dirty="0" smtClean="0">
                            <a:latin typeface="Cambria Math" panose="02040503050406030204" pitchFamily="18" charset="0"/>
                          </a:rPr>
                        </m:ctrlPr>
                      </m:dPr>
                      <m:e>
                        <m:r>
                          <a:rPr lang="en-US" i="1" dirty="0" smtClean="0">
                            <a:latin typeface="Cambria Math"/>
                          </a:rPr>
                          <m:t>𝑋</m:t>
                        </m:r>
                        <m:r>
                          <a:rPr lang="en-US" i="1" dirty="0" smtClean="0">
                            <a:latin typeface="Cambria Math"/>
                          </a:rPr>
                          <m:t> = </m:t>
                        </m:r>
                        <m:r>
                          <a:rPr lang="en-US" i="1" dirty="0" smtClean="0">
                            <a:latin typeface="Cambria Math"/>
                          </a:rPr>
                          <m:t>𝑥</m:t>
                        </m:r>
                      </m:e>
                    </m:d>
                    <m:r>
                      <a:rPr lang="en-US" i="1" dirty="0" smtClean="0">
                        <a:latin typeface="Cambria Math"/>
                      </a:rPr>
                      <m:t>= </m:t>
                    </m:r>
                    <m:d>
                      <m:dPr>
                        <m:ctrlPr>
                          <a:rPr lang="en-US" i="1" dirty="0" smtClean="0">
                            <a:latin typeface="Cambria Math" panose="02040503050406030204" pitchFamily="18" charset="0"/>
                          </a:rPr>
                        </m:ctrlPr>
                      </m:dPr>
                      <m:e>
                        <m:f>
                          <m:fPr>
                            <m:type m:val="noBar"/>
                            <m:ctrlPr>
                              <a:rPr lang="en-US" i="1" dirty="0" smtClean="0">
                                <a:latin typeface="Cambria Math" panose="02040503050406030204" pitchFamily="18" charset="0"/>
                              </a:rPr>
                            </m:ctrlPr>
                          </m:fPr>
                          <m:num>
                            <m:r>
                              <a:rPr lang="en-US" b="0" i="1" dirty="0" smtClean="0">
                                <a:latin typeface="Cambria Math"/>
                              </a:rPr>
                              <m:t>𝑥</m:t>
                            </m:r>
                            <m:r>
                              <a:rPr lang="en-US" b="0" i="1" dirty="0" smtClean="0">
                                <a:latin typeface="Cambria Math"/>
                              </a:rPr>
                              <m:t>−1</m:t>
                            </m:r>
                          </m:num>
                          <m:den>
                            <m:r>
                              <a:rPr lang="en-US" b="0" i="1" dirty="0" smtClean="0">
                                <a:latin typeface="Cambria Math"/>
                              </a:rPr>
                              <m:t>𝑟</m:t>
                            </m:r>
                            <m:r>
                              <a:rPr lang="en-US" b="0" i="1" dirty="0" smtClean="0">
                                <a:latin typeface="Cambria Math"/>
                              </a:rPr>
                              <m:t>−1</m:t>
                            </m:r>
                          </m:den>
                        </m:f>
                      </m:e>
                    </m:d>
                    <m:r>
                      <a:rPr lang="en-US" b="0" i="1" dirty="0" smtClean="0">
                        <a:latin typeface="Cambria Math"/>
                      </a:rPr>
                      <m:t>𝑞</m:t>
                    </m:r>
                    <m:r>
                      <a:rPr lang="en-US" b="0" i="1" baseline="30000" dirty="0" smtClean="0">
                        <a:latin typeface="Cambria Math"/>
                      </a:rPr>
                      <m:t>𝑥</m:t>
                    </m:r>
                    <m:r>
                      <a:rPr lang="en-US" b="0" i="1" baseline="30000" dirty="0" smtClean="0">
                        <a:latin typeface="Cambria Math"/>
                      </a:rPr>
                      <m:t>_</m:t>
                    </m:r>
                    <m:r>
                      <a:rPr lang="en-US" b="0" i="1" baseline="30000" dirty="0" smtClean="0">
                        <a:latin typeface="Cambria Math"/>
                      </a:rPr>
                      <m:t>𝑟𝑝𝑟</m:t>
                    </m:r>
                    <m:r>
                      <a:rPr lang="en-US" i="1" dirty="0" smtClean="0">
                        <a:latin typeface="Cambria Math"/>
                      </a:rPr>
                      <m:t>, </m:t>
                    </m:r>
                    <m:r>
                      <a:rPr lang="en-US" i="1" dirty="0" smtClean="0">
                        <a:latin typeface="Cambria Math"/>
                      </a:rPr>
                      <m:t>𝑥</m:t>
                    </m:r>
                    <m:r>
                      <a:rPr lang="en-US" i="1" dirty="0" smtClean="0">
                        <a:latin typeface="Cambria Math"/>
                      </a:rPr>
                      <m:t> =</m:t>
                    </m:r>
                    <m:r>
                      <a:rPr lang="en-US" b="0" i="1" dirty="0" smtClean="0">
                        <a:latin typeface="Cambria Math"/>
                      </a:rPr>
                      <m:t>𝑟</m:t>
                    </m:r>
                    <m:r>
                      <a:rPr lang="en-US" b="0" i="1" dirty="0" smtClean="0">
                        <a:latin typeface="Cambria Math"/>
                      </a:rPr>
                      <m:t>,</m:t>
                    </m:r>
                    <m:r>
                      <a:rPr lang="en-US" b="0" i="1" dirty="0" smtClean="0">
                        <a:latin typeface="Cambria Math"/>
                      </a:rPr>
                      <m:t>𝑟</m:t>
                    </m:r>
                    <m:r>
                      <a:rPr lang="en-US" b="0" i="1" dirty="0" smtClean="0">
                        <a:latin typeface="Cambria Math"/>
                      </a:rPr>
                      <m:t>+1, …</m:t>
                    </m:r>
                  </m:oMath>
                </a14:m>
                <a:endParaRPr lang="en-US" dirty="0" smtClean="0"/>
              </a:p>
              <a:p>
                <a:pPr marL="0" indent="0">
                  <a:buNone/>
                </a:pPr>
                <a14:m>
                  <m:oMathPara xmlns:m="http://schemas.openxmlformats.org/officeDocument/2006/math">
                    <m:oMathParaPr>
                      <m:jc m:val="left"/>
                    </m:oMathParaPr>
                    <m:oMath xmlns:m="http://schemas.openxmlformats.org/officeDocument/2006/math">
                      <m:r>
                        <a:rPr lang="en-US" i="1" dirty="0" smtClean="0">
                          <a:latin typeface="Cambria Math"/>
                          <a:ea typeface="Cambria Math"/>
                        </a:rPr>
                        <m:t>𝔼</m:t>
                      </m:r>
                      <m:d>
                        <m:dPr>
                          <m:ctrlPr>
                            <a:rPr lang="en-US" b="0" i="1" dirty="0" smtClean="0">
                              <a:latin typeface="Cambria Math" panose="02040503050406030204" pitchFamily="18" charset="0"/>
                              <a:ea typeface="Cambria Math"/>
                            </a:rPr>
                          </m:ctrlPr>
                        </m:dPr>
                        <m:e>
                          <m:r>
                            <a:rPr lang="en-US" b="0" i="1" dirty="0" smtClean="0">
                              <a:latin typeface="Cambria Math" panose="02040503050406030204" pitchFamily="18" charset="0"/>
                              <a:ea typeface="Cambria Math"/>
                            </a:rPr>
                            <m:t>𝑋</m:t>
                          </m:r>
                        </m:e>
                      </m:d>
                      <m:r>
                        <a:rPr lang="en-US" b="0" i="1" dirty="0" smtClean="0">
                          <a:latin typeface="Cambria Math" panose="02040503050406030204" pitchFamily="18" charset="0"/>
                          <a:ea typeface="Cambria Math"/>
                        </a:rPr>
                        <m:t>=</m:t>
                      </m:r>
                      <m:f>
                        <m:fPr>
                          <m:ctrlPr>
                            <a:rPr lang="en-US" b="0" i="1" dirty="0" smtClean="0">
                              <a:latin typeface="Cambria Math" panose="02040503050406030204" pitchFamily="18" charset="0"/>
                              <a:ea typeface="Cambria Math"/>
                            </a:rPr>
                          </m:ctrlPr>
                        </m:fPr>
                        <m:num>
                          <m:r>
                            <a:rPr lang="en-US" b="0" i="1" dirty="0" smtClean="0">
                              <a:latin typeface="Cambria Math"/>
                              <a:ea typeface="Cambria Math"/>
                            </a:rPr>
                            <m:t>𝑟</m:t>
                          </m:r>
                        </m:num>
                        <m:den>
                          <m:r>
                            <a:rPr lang="en-US" b="0" i="1" dirty="0" smtClean="0">
                              <a:latin typeface="Cambria Math" panose="02040503050406030204" pitchFamily="18" charset="0"/>
                              <a:ea typeface="Cambria Math"/>
                            </a:rPr>
                            <m:t>𝑝</m:t>
                          </m:r>
                        </m:den>
                      </m:f>
                    </m:oMath>
                  </m:oMathPara>
                </a14:m>
                <a:endParaRPr lang="en-US" dirty="0" smtClean="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𝑉𝑎𝑟</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r>
                            <a:rPr lang="en-US" b="0" i="1" smtClean="0">
                              <a:latin typeface="Cambria Math"/>
                            </a:rPr>
                            <m:t>𝑟</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867400"/>
              </a:xfrm>
              <a:blipFill rotWithShape="0">
                <a:blip r:embed="rId2" cstate="print"/>
                <a:stretch>
                  <a:fillRect l="-1704" t="-1247"/>
                </a:stretch>
              </a:blipFill>
            </p:spPr>
            <p:txBody>
              <a:bodyPr/>
              <a:lstStyle/>
              <a:p>
                <a:r>
                  <a:rPr lang="en-US">
                    <a:noFill/>
                  </a:rPr>
                  <a:t> </a:t>
                </a:r>
              </a:p>
            </p:txBody>
          </p:sp>
        </mc:Fallback>
      </mc:AlternateContent>
      <p:sp>
        <p:nvSpPr>
          <p:cNvPr id="4" name="TextBox 3"/>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3057022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Negative Binomial </a:t>
            </a:r>
            <a:r>
              <a:rPr lang="en-US" dirty="0" err="1" smtClean="0"/>
              <a:t>r.v</a:t>
            </a:r>
            <a:r>
              <a:rPr lang="en-US" dirty="0" smtClean="0"/>
              <a:t>.</a:t>
            </a:r>
            <a:endParaRPr lang="en-US" dirty="0"/>
          </a:p>
        </p:txBody>
      </p:sp>
      <p:sp>
        <p:nvSpPr>
          <p:cNvPr id="3" name="Content Placeholder 2"/>
          <p:cNvSpPr>
            <a:spLocks noGrp="1"/>
          </p:cNvSpPr>
          <p:nvPr>
            <p:ph idx="1"/>
          </p:nvPr>
        </p:nvSpPr>
        <p:spPr>
          <a:xfrm>
            <a:off x="457200" y="1295400"/>
            <a:ext cx="8229600" cy="5562600"/>
          </a:xfrm>
        </p:spPr>
        <p:txBody>
          <a:bodyPr>
            <a:normAutofit lnSpcReduction="10000"/>
          </a:bodyPr>
          <a:lstStyle/>
          <a:p>
            <a:pPr marL="514350" indent="-514350">
              <a:buNone/>
            </a:pPr>
            <a:r>
              <a:rPr lang="en-US" dirty="0" smtClean="0"/>
              <a:t>Suppose that we roll an n-sided die until a '1' is rolled. Let X be the number of times it takes to roll the </a:t>
            </a:r>
            <a:r>
              <a:rPr lang="en-US" dirty="0" smtClean="0">
                <a:solidFill>
                  <a:srgbClr val="FF0000"/>
                </a:solidFill>
              </a:rPr>
              <a:t>ninth</a:t>
            </a:r>
            <a:r>
              <a:rPr lang="en-US" dirty="0" smtClean="0"/>
              <a:t> '1'. </a:t>
            </a:r>
          </a:p>
          <a:p>
            <a:pPr marL="514350" indent="-514350">
              <a:buAutoNum type="alphaLcParenR"/>
            </a:pPr>
            <a:r>
              <a:rPr lang="en-US" dirty="0" smtClean="0"/>
              <a:t>Why is this a Negative Binomial situation?</a:t>
            </a:r>
          </a:p>
          <a:p>
            <a:pPr marL="514350" indent="-514350">
              <a:buAutoNum type="alphaLcParenR"/>
            </a:pPr>
            <a:r>
              <a:rPr lang="en-US" dirty="0" smtClean="0"/>
              <a:t>What are the possible values of x?</a:t>
            </a:r>
          </a:p>
          <a:p>
            <a:pPr marL="514350" indent="-514350">
              <a:buAutoNum type="alphaLcParenR"/>
            </a:pPr>
            <a:r>
              <a:rPr lang="en-US" dirty="0" smtClean="0"/>
              <a:t>What is the PMF of X?</a:t>
            </a:r>
          </a:p>
          <a:p>
            <a:pPr marL="514350" indent="-514350">
              <a:buAutoNum type="alphaLcParenR"/>
            </a:pPr>
            <a:r>
              <a:rPr lang="en-US" dirty="0" smtClean="0"/>
              <a:t>What is the probability that it will take 40 rolls?</a:t>
            </a:r>
          </a:p>
          <a:p>
            <a:pPr marL="514350" indent="-514350">
              <a:buAutoNum type="alphaLcParenR"/>
            </a:pPr>
            <a:r>
              <a:rPr lang="en-US" dirty="0" smtClean="0"/>
              <a:t>What is the expected number of rolls?</a:t>
            </a:r>
          </a:p>
          <a:p>
            <a:pPr marL="514350" indent="-514350">
              <a:buAutoNum type="alphaLcParenR"/>
            </a:pPr>
            <a:r>
              <a:rPr lang="en-US" dirty="0" smtClean="0"/>
              <a:t>What is the standard deviation of the number of rolls?</a:t>
            </a:r>
          </a:p>
        </p:txBody>
      </p:sp>
      <p:sp>
        <p:nvSpPr>
          <p:cNvPr id="4" name="TextBox 3"/>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Comparison: Binomial vs. Negative Binomial</a:t>
            </a:r>
            <a:endParaRPr lang="en-US" dirty="0"/>
          </a:p>
        </p:txBody>
      </p:sp>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3702057100"/>
                  </p:ext>
                </p:extLst>
              </p:nvPr>
            </p:nvGraphicFramePr>
            <p:xfrm>
              <a:off x="152400" y="1168400"/>
              <a:ext cx="8763000" cy="5680354"/>
            </p:xfrm>
            <a:graphic>
              <a:graphicData uri="http://schemas.openxmlformats.org/drawingml/2006/table">
                <a:tbl>
                  <a:tblPr firstRow="1" firstCol="1" bandRow="1"/>
                  <a:tblGrid>
                    <a:gridCol w="2057400"/>
                    <a:gridCol w="3048000"/>
                    <a:gridCol w="3657600"/>
                  </a:tblGrid>
                  <a:tr h="459384">
                    <a:tc>
                      <a:txBody>
                        <a:bodyPr/>
                        <a:lstStyle/>
                        <a:p>
                          <a:pPr marL="0" marR="0" indent="0">
                            <a:spcBef>
                              <a:spcPts val="0"/>
                            </a:spcBef>
                            <a:spcAft>
                              <a:spcPts val="0"/>
                            </a:spcAft>
                            <a:tabLst>
                              <a:tab pos="2011680" algn="l"/>
                              <a:tab pos="685800" algn="l"/>
                            </a:tabLst>
                          </a:pPr>
                          <a:r>
                            <a:rPr lang="en-US" sz="2800" dirty="0">
                              <a:solidFill>
                                <a:srgbClr val="000000"/>
                              </a:solidFill>
                              <a:effectLst/>
                              <a:latin typeface="+mn-lt"/>
                              <a:ea typeface="Times New Roman" panose="02020603050405020304" pitchFamily="18" charset="0"/>
                              <a:cs typeface="Times New Roman" panose="02020603050405020304" pitchFamily="18"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r>
                            <a:rPr lang="en-US" sz="2800" dirty="0">
                              <a:solidFill>
                                <a:srgbClr val="000000"/>
                              </a:solidFill>
                              <a:effectLst/>
                              <a:latin typeface="+mn-lt"/>
                              <a:ea typeface="Times New Roman" panose="02020603050405020304" pitchFamily="18" charset="0"/>
                              <a:cs typeface="Times New Roman" panose="02020603050405020304" pitchFamily="18" charset="0"/>
                            </a:rPr>
                            <a:t>Binomial</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r>
                            <a:rPr lang="en-US" sz="2800">
                              <a:solidFill>
                                <a:srgbClr val="000000"/>
                              </a:solidFill>
                              <a:effectLst/>
                              <a:latin typeface="+mn-lt"/>
                              <a:ea typeface="Times New Roman" panose="02020603050405020304" pitchFamily="18" charset="0"/>
                              <a:cs typeface="Times New Roman" panose="02020603050405020304" pitchFamily="18" charset="0"/>
                            </a:rPr>
                            <a:t>Negative Binomial</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8768">
                    <a:tc>
                      <a:txBody>
                        <a:bodyPr/>
                        <a:lstStyle/>
                        <a:p>
                          <a:pPr marL="0" marR="0" indent="0">
                            <a:spcBef>
                              <a:spcPts val="0"/>
                            </a:spcBef>
                            <a:spcAft>
                              <a:spcPts val="0"/>
                            </a:spcAft>
                            <a:tabLst>
                              <a:tab pos="2011680" algn="l"/>
                              <a:tab pos="685800" algn="l"/>
                            </a:tabLst>
                          </a:pPr>
                          <a:r>
                            <a:rPr lang="en-US" sz="2800" dirty="0" smtClean="0">
                              <a:solidFill>
                                <a:srgbClr val="000000"/>
                              </a:solidFill>
                              <a:effectLst/>
                              <a:latin typeface="+mn-lt"/>
                              <a:ea typeface="Times New Roman" panose="02020603050405020304" pitchFamily="18" charset="0"/>
                              <a:cs typeface="Times New Roman" panose="02020603050405020304" pitchFamily="18" charset="0"/>
                            </a:rPr>
                            <a:t>Question</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r>
                            <a:rPr lang="en-US" sz="2800" dirty="0">
                              <a:solidFill>
                                <a:srgbClr val="000000"/>
                              </a:solidFill>
                              <a:effectLst/>
                              <a:latin typeface="+mn-lt"/>
                              <a:ea typeface="Times New Roman" panose="02020603050405020304" pitchFamily="18" charset="0"/>
                              <a:cs typeface="Times New Roman" panose="02020603050405020304" pitchFamily="18" charset="0"/>
                            </a:rPr>
                            <a:t>What is the </a:t>
                          </a:r>
                          <a:r>
                            <a:rPr lang="en-US" sz="2800" dirty="0" smtClean="0">
                              <a:solidFill>
                                <a:srgbClr val="000000"/>
                              </a:solidFill>
                              <a:effectLst/>
                              <a:latin typeface="+mn-lt"/>
                              <a:ea typeface="Times New Roman" panose="02020603050405020304" pitchFamily="18" charset="0"/>
                              <a:cs typeface="Times New Roman" panose="02020603050405020304" pitchFamily="18" charset="0"/>
                            </a:rPr>
                            <a:t>prob. </a:t>
                          </a:r>
                          <a:r>
                            <a:rPr lang="en-US" sz="2800" dirty="0">
                              <a:solidFill>
                                <a:srgbClr val="000000"/>
                              </a:solidFill>
                              <a:effectLst/>
                              <a:latin typeface="+mn-lt"/>
                              <a:ea typeface="Times New Roman" panose="02020603050405020304" pitchFamily="18" charset="0"/>
                              <a:cs typeface="Times New Roman" panose="02020603050405020304" pitchFamily="18" charset="0"/>
                            </a:rPr>
                            <a:t>that that you will roll 9 “1’s in the first 40 rolls?</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r>
                            <a:rPr lang="en-US" sz="2800" dirty="0">
                              <a:solidFill>
                                <a:srgbClr val="000000"/>
                              </a:solidFill>
                              <a:effectLst/>
                              <a:latin typeface="+mn-lt"/>
                              <a:ea typeface="Times New Roman" panose="02020603050405020304" pitchFamily="18" charset="0"/>
                              <a:cs typeface="Times New Roman" panose="02020603050405020304" pitchFamily="18" charset="0"/>
                            </a:rPr>
                            <a:t>What is the probability that 40</a:t>
                          </a:r>
                          <a:r>
                            <a:rPr lang="en-US" sz="2800" baseline="30000" dirty="0">
                              <a:solidFill>
                                <a:srgbClr val="000000"/>
                              </a:solidFill>
                              <a:effectLst/>
                              <a:latin typeface="+mn-lt"/>
                              <a:ea typeface="Times New Roman" panose="02020603050405020304" pitchFamily="18" charset="0"/>
                              <a:cs typeface="Times New Roman" panose="02020603050405020304" pitchFamily="18" charset="0"/>
                            </a:rPr>
                            <a:t>th</a:t>
                          </a:r>
                          <a:r>
                            <a:rPr lang="en-US" sz="2800" dirty="0">
                              <a:solidFill>
                                <a:srgbClr val="000000"/>
                              </a:solidFill>
                              <a:effectLst/>
                              <a:latin typeface="+mn-lt"/>
                              <a:ea typeface="Times New Roman" panose="02020603050405020304" pitchFamily="18" charset="0"/>
                              <a:cs typeface="Times New Roman" panose="02020603050405020304" pitchFamily="18" charset="0"/>
                            </a:rPr>
                            <a:t> roll will be the 9</a:t>
                          </a:r>
                          <a:r>
                            <a:rPr lang="en-US" sz="2800" baseline="30000" dirty="0">
                              <a:solidFill>
                                <a:srgbClr val="000000"/>
                              </a:solidFill>
                              <a:effectLst/>
                              <a:latin typeface="+mn-lt"/>
                              <a:ea typeface="Times New Roman" panose="02020603050405020304" pitchFamily="18" charset="0"/>
                              <a:cs typeface="Times New Roman" panose="02020603050405020304" pitchFamily="18" charset="0"/>
                            </a:rPr>
                            <a:t>th</a:t>
                          </a:r>
                          <a:r>
                            <a:rPr lang="en-US" sz="2800" dirty="0">
                              <a:solidFill>
                                <a:srgbClr val="000000"/>
                              </a:solidFill>
                              <a:effectLst/>
                              <a:latin typeface="+mn-lt"/>
                              <a:ea typeface="Times New Roman" panose="02020603050405020304" pitchFamily="18" charset="0"/>
                              <a:cs typeface="Times New Roman" panose="02020603050405020304" pitchFamily="18" charset="0"/>
                            </a:rPr>
                            <a:t> ‘1’?</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384">
                    <a:tc>
                      <a:txBody>
                        <a:bodyPr/>
                        <a:lstStyle/>
                        <a:p>
                          <a:pPr marL="0" marR="0" indent="0">
                            <a:spcBef>
                              <a:spcPts val="0"/>
                            </a:spcBef>
                            <a:spcAft>
                              <a:spcPts val="0"/>
                            </a:spcAft>
                            <a:tabLst>
                              <a:tab pos="2011680" algn="l"/>
                              <a:tab pos="685800" algn="l"/>
                            </a:tabLst>
                          </a:pPr>
                          <a:r>
                            <a:rPr lang="en-US" sz="2800" dirty="0" smtClean="0">
                              <a:solidFill>
                                <a:srgbClr val="000000"/>
                              </a:solidFill>
                              <a:effectLst/>
                              <a:latin typeface="+mn-lt"/>
                              <a:ea typeface="Times New Roman" panose="02020603050405020304" pitchFamily="18" charset="0"/>
                              <a:cs typeface="Times New Roman" panose="02020603050405020304" pitchFamily="18" charset="0"/>
                            </a:rPr>
                            <a:t>Distribution</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r>
                            <a:rPr lang="en-US" sz="2800" dirty="0">
                              <a:solidFill>
                                <a:srgbClr val="000000"/>
                              </a:solidFill>
                              <a:effectLst/>
                              <a:latin typeface="+mn-lt"/>
                              <a:ea typeface="Times New Roman" panose="02020603050405020304" pitchFamily="18" charset="0"/>
                              <a:cs typeface="Times New Roman" panose="02020603050405020304" pitchFamily="18" charset="0"/>
                            </a:rPr>
                            <a:t>X ~ </a:t>
                          </a:r>
                          <a:r>
                            <a:rPr lang="en-US" sz="2800" dirty="0" smtClean="0">
                              <a:solidFill>
                                <a:srgbClr val="000000"/>
                              </a:solidFill>
                              <a:effectLst/>
                              <a:latin typeface="+mn-lt"/>
                              <a:ea typeface="Times New Roman" panose="02020603050405020304" pitchFamily="18" charset="0"/>
                              <a:cs typeface="Times New Roman" panose="02020603050405020304" pitchFamily="18" charset="0"/>
                            </a:rPr>
                            <a:t>Binomial </a:t>
                          </a:r>
                        </a:p>
                        <a:p>
                          <a:pPr marL="0" marR="0" indent="0">
                            <a:spcBef>
                              <a:spcPts val="0"/>
                            </a:spcBef>
                            <a:spcAft>
                              <a:spcPts val="0"/>
                            </a:spcAft>
                            <a:tabLst>
                              <a:tab pos="2011680" algn="l"/>
                              <a:tab pos="685800" algn="l"/>
                            </a:tabLst>
                          </a:pPr>
                          <a:r>
                            <a:rPr lang="en-US" sz="2800" dirty="0" smtClean="0">
                              <a:solidFill>
                                <a:srgbClr val="000000"/>
                              </a:solidFill>
                              <a:effectLst/>
                              <a:latin typeface="+mn-lt"/>
                              <a:ea typeface="Times New Roman" panose="02020603050405020304" pitchFamily="18" charset="0"/>
                              <a:cs typeface="Times New Roman" panose="02020603050405020304" pitchFamily="18" charset="0"/>
                            </a:rPr>
                            <a:t>(</a:t>
                          </a:r>
                          <a:r>
                            <a:rPr lang="en-US" sz="2800" dirty="0">
                              <a:solidFill>
                                <a:srgbClr val="000000"/>
                              </a:solidFill>
                              <a:effectLst/>
                              <a:latin typeface="+mn-lt"/>
                              <a:ea typeface="Times New Roman" panose="02020603050405020304" pitchFamily="18" charset="0"/>
                              <a:cs typeface="Times New Roman" panose="02020603050405020304" pitchFamily="18" charset="0"/>
                            </a:rPr>
                            <a:t>n = 40, p = 0.05)</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r>
                            <a:rPr lang="en-US" sz="2800" dirty="0">
                              <a:solidFill>
                                <a:srgbClr val="000000"/>
                              </a:solidFill>
                              <a:effectLst/>
                              <a:latin typeface="+mn-lt"/>
                              <a:ea typeface="Times New Roman" panose="02020603050405020304" pitchFamily="18" charset="0"/>
                              <a:cs typeface="Times New Roman" panose="02020603050405020304" pitchFamily="18" charset="0"/>
                            </a:rPr>
                            <a:t>X ~ </a:t>
                          </a:r>
                          <a:r>
                            <a:rPr lang="en-US" sz="2800" dirty="0" err="1">
                              <a:solidFill>
                                <a:srgbClr val="000000"/>
                              </a:solidFill>
                              <a:effectLst/>
                              <a:latin typeface="+mn-lt"/>
                              <a:ea typeface="Times New Roman" panose="02020603050405020304" pitchFamily="18" charset="0"/>
                              <a:cs typeface="Times New Roman" panose="02020603050405020304" pitchFamily="18" charset="0"/>
                            </a:rPr>
                            <a:t>NegBinomial</a:t>
                          </a:r>
                          <a:r>
                            <a:rPr lang="en-US" sz="2800" dirty="0">
                              <a:solidFill>
                                <a:srgbClr val="000000"/>
                              </a:solidFill>
                              <a:effectLst/>
                              <a:latin typeface="+mn-lt"/>
                              <a:ea typeface="Times New Roman" panose="02020603050405020304" pitchFamily="18" charset="0"/>
                              <a:cs typeface="Times New Roman" panose="02020603050405020304" pitchFamily="18" charset="0"/>
                            </a:rPr>
                            <a:t> </a:t>
                          </a:r>
                          <a:endParaRPr lang="en-US" sz="280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indent="0">
                            <a:spcBef>
                              <a:spcPts val="0"/>
                            </a:spcBef>
                            <a:spcAft>
                              <a:spcPts val="0"/>
                            </a:spcAft>
                            <a:tabLst>
                              <a:tab pos="2011680" algn="l"/>
                              <a:tab pos="685800" algn="l"/>
                            </a:tabLst>
                          </a:pPr>
                          <a:r>
                            <a:rPr lang="en-US" sz="2800" dirty="0" smtClean="0">
                              <a:solidFill>
                                <a:srgbClr val="000000"/>
                              </a:solidFill>
                              <a:effectLst/>
                              <a:latin typeface="+mn-lt"/>
                              <a:ea typeface="Times New Roman" panose="02020603050405020304" pitchFamily="18" charset="0"/>
                              <a:cs typeface="Times New Roman" panose="02020603050405020304" pitchFamily="18" charset="0"/>
                            </a:rPr>
                            <a:t>(</a:t>
                          </a:r>
                          <a:r>
                            <a:rPr lang="en-US" sz="2800" dirty="0">
                              <a:solidFill>
                                <a:srgbClr val="000000"/>
                              </a:solidFill>
                              <a:effectLst/>
                              <a:latin typeface="+mn-lt"/>
                              <a:ea typeface="Times New Roman" panose="02020603050405020304" pitchFamily="18" charset="0"/>
                              <a:cs typeface="Times New Roman" panose="02020603050405020304" pitchFamily="18" charset="0"/>
                            </a:rPr>
                            <a:t>r = 9, p = 0.05)</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384">
                    <a:tc>
                      <a:txBody>
                        <a:bodyPr/>
                        <a:lstStyle/>
                        <a:p>
                          <a:pPr marL="0" marR="0" indent="0">
                            <a:spcBef>
                              <a:spcPts val="0"/>
                            </a:spcBef>
                            <a:spcAft>
                              <a:spcPts val="0"/>
                            </a:spcAft>
                            <a:tabLst>
                              <a:tab pos="2011680" algn="l"/>
                              <a:tab pos="685800" algn="l"/>
                            </a:tabLst>
                          </a:pPr>
                          <a:r>
                            <a:rPr lang="en-US" sz="2800">
                              <a:solidFill>
                                <a:srgbClr val="000000"/>
                              </a:solidFill>
                              <a:effectLst/>
                              <a:latin typeface="+mn-lt"/>
                              <a:ea typeface="Times New Roman" panose="02020603050405020304" pitchFamily="18" charset="0"/>
                              <a:cs typeface="Times New Roman" panose="02020603050405020304" pitchFamily="18" charset="0"/>
                            </a:rPr>
                            <a:t>Meaning of X</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r>
                            <a:rPr lang="en-US" sz="2800" dirty="0">
                              <a:solidFill>
                                <a:srgbClr val="000000"/>
                              </a:solidFill>
                              <a:effectLst/>
                              <a:latin typeface="+mn-lt"/>
                              <a:ea typeface="Times New Roman" panose="02020603050405020304" pitchFamily="18" charset="0"/>
                              <a:cs typeface="Times New Roman" panose="02020603050405020304" pitchFamily="18" charset="0"/>
                            </a:rPr>
                            <a:t>X = # of </a:t>
                          </a:r>
                          <a:r>
                            <a:rPr lang="en-US" sz="2800" dirty="0" smtClean="0">
                              <a:solidFill>
                                <a:srgbClr val="000000"/>
                              </a:solidFill>
                              <a:effectLst/>
                              <a:latin typeface="+mn-lt"/>
                              <a:ea typeface="Times New Roman" panose="02020603050405020304" pitchFamily="18" charset="0"/>
                              <a:cs typeface="Times New Roman" panose="02020603050405020304" pitchFamily="18" charset="0"/>
                            </a:rPr>
                            <a:t>successes = 9</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r>
                            <a:rPr lang="en-US" sz="2800" dirty="0">
                              <a:solidFill>
                                <a:srgbClr val="000000"/>
                              </a:solidFill>
                              <a:effectLst/>
                              <a:latin typeface="+mn-lt"/>
                              <a:ea typeface="Times New Roman" panose="02020603050405020304" pitchFamily="18" charset="0"/>
                              <a:cs typeface="Times New Roman" panose="02020603050405020304" pitchFamily="18" charset="0"/>
                            </a:rPr>
                            <a:t>X = # of rolls until the 9</a:t>
                          </a:r>
                          <a:r>
                            <a:rPr lang="en-US" sz="2800" baseline="30000" dirty="0">
                              <a:solidFill>
                                <a:srgbClr val="000000"/>
                              </a:solidFill>
                              <a:effectLst/>
                              <a:latin typeface="+mn-lt"/>
                              <a:ea typeface="Times New Roman" panose="02020603050405020304" pitchFamily="18" charset="0"/>
                              <a:cs typeface="Times New Roman" panose="02020603050405020304" pitchFamily="18" charset="0"/>
                            </a:rPr>
                            <a:t>th</a:t>
                          </a:r>
                          <a:r>
                            <a:rPr lang="en-US" sz="2800" dirty="0">
                              <a:solidFill>
                                <a:srgbClr val="000000"/>
                              </a:solidFill>
                              <a:effectLst/>
                              <a:latin typeface="+mn-lt"/>
                              <a:ea typeface="Times New Roman" panose="02020603050405020304" pitchFamily="18" charset="0"/>
                              <a:cs typeface="Times New Roman" panose="02020603050405020304" pitchFamily="18" charset="0"/>
                            </a:rPr>
                            <a:t> ‘1’</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9279">
                    <a:tc>
                      <a:txBody>
                        <a:bodyPr/>
                        <a:lstStyle/>
                        <a:p>
                          <a:pPr marL="0" marR="0" indent="0">
                            <a:spcBef>
                              <a:spcPts val="0"/>
                            </a:spcBef>
                            <a:spcAft>
                              <a:spcPts val="0"/>
                            </a:spcAft>
                            <a:tabLst>
                              <a:tab pos="2011680" algn="l"/>
                              <a:tab pos="685800" algn="l"/>
                            </a:tabLst>
                          </a:pPr>
                          <a:r>
                            <a:rPr lang="en-US" sz="2800" dirty="0" err="1" smtClean="0">
                              <a:solidFill>
                                <a:srgbClr val="000000"/>
                              </a:solidFill>
                              <a:effectLst/>
                              <a:latin typeface="+mn-lt"/>
                              <a:ea typeface="Times New Roman" panose="02020603050405020304" pitchFamily="18" charset="0"/>
                              <a:cs typeface="Times New Roman" panose="02020603050405020304" pitchFamily="18" charset="0"/>
                            </a:rPr>
                            <a:t>Probabiltiy</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14:m>
                            <m:oMathPara xmlns:m="http://schemas.openxmlformats.org/officeDocument/2006/math">
                              <m:oMathParaPr>
                                <m:jc m:val="centerGroup"/>
                              </m:oMathParaPr>
                              <m:oMath xmlns:m="http://schemas.openxmlformats.org/officeDocument/2006/math">
                                <m:r>
                                  <a:rPr lang="en-US" sz="28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𝑋</m:t>
                                    </m:r>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m:t>
                                    </m:r>
                                  </m:e>
                                </m:d>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type m:val="noBa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40</m:t>
                                        </m:r>
                                      </m:num>
                                      <m:den>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m:t>
                                        </m:r>
                                      </m:den>
                                    </m:f>
                                  </m:e>
                                </m:d>
                                <m:sSup>
                                  <m:sSup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0.05</m:t>
                                    </m:r>
                                  </m:e>
                                  <m:sup>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m:t>
                                    </m:r>
                                  </m:sup>
                                </m:sSup>
                                <m:sSup>
                                  <m:sSup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0.95</m:t>
                                    </m:r>
                                  </m:e>
                                  <m:sup>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31</m:t>
                                    </m:r>
                                  </m:sup>
                                </m:sSup>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=1.09</m:t>
                                </m:r>
                                <m:r>
                                  <a:rPr lang="en-US" sz="28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8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10</m:t>
                                    </m:r>
                                  </m:e>
                                  <m:sup>
                                    <m:r>
                                      <a:rPr lang="en-US" sz="28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−4</m:t>
                                    </m:r>
                                  </m:sup>
                                </m:sSup>
                              </m:oMath>
                            </m:oMathPara>
                          </a14:m>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14:m>
                            <m:oMathPara xmlns:m="http://schemas.openxmlformats.org/officeDocument/2006/math">
                              <m:oMathParaPr>
                                <m:jc m:val="centerGroup"/>
                              </m:oMathParaPr>
                              <m:oMath xmlns:m="http://schemas.openxmlformats.org/officeDocument/2006/math">
                                <m:r>
                                  <a:rPr lang="en-US" sz="28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𝑋</m:t>
                                    </m:r>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=40</m:t>
                                    </m:r>
                                  </m:e>
                                </m:d>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type m:val="noBa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39</m:t>
                                        </m:r>
                                      </m:num>
                                      <m:den>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8</m:t>
                                        </m:r>
                                      </m:den>
                                    </m:f>
                                  </m:e>
                                </m:d>
                                <m:sSup>
                                  <m:sSup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0.05</m:t>
                                    </m:r>
                                  </m:e>
                                  <m:sup>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m:t>
                                    </m:r>
                                  </m:sup>
                                </m:sSup>
                                <m:sSup>
                                  <m:sSup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0.95</m:t>
                                    </m:r>
                                  </m:e>
                                  <m:sup>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31</m:t>
                                    </m:r>
                                  </m:sup>
                                </m:sSup>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=2.45</m:t>
                                </m:r>
                                <m:r>
                                  <a:rPr lang="en-US" sz="28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80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10</m:t>
                                    </m:r>
                                  </m:e>
                                  <m:sup>
                                    <m:r>
                                      <a:rPr lang="en-US" sz="2800" b="0"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−5</m:t>
                                    </m:r>
                                  </m:sup>
                                </m:sSup>
                              </m:oMath>
                            </m:oMathPara>
                          </a14:m>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xmlns="" xmlns:a14="http://schemas.microsoft.com/office/drawing/2010/main" val="3702057100"/>
                  </p:ext>
                </p:extLst>
              </p:nvPr>
            </p:nvGraphicFramePr>
            <p:xfrm>
              <a:off x="152400" y="1168400"/>
              <a:ext cx="8763000" cy="5680354"/>
            </p:xfrm>
            <a:graphic>
              <a:graphicData uri="http://schemas.openxmlformats.org/drawingml/2006/table">
                <a:tbl>
                  <a:tblPr firstRow="1" firstCol="1" bandRow="1"/>
                  <a:tblGrid>
                    <a:gridCol w="2057400"/>
                    <a:gridCol w="3048000"/>
                    <a:gridCol w="3657600"/>
                  </a:tblGrid>
                  <a:tr h="459384">
                    <a:tc>
                      <a:txBody>
                        <a:bodyPr/>
                        <a:lstStyle/>
                        <a:p>
                          <a:pPr marL="0" marR="0" indent="0">
                            <a:spcBef>
                              <a:spcPts val="0"/>
                            </a:spcBef>
                            <a:spcAft>
                              <a:spcPts val="0"/>
                            </a:spcAft>
                            <a:tabLst>
                              <a:tab pos="2011680" algn="l"/>
                              <a:tab pos="685800" algn="l"/>
                            </a:tabLst>
                          </a:pPr>
                          <a:r>
                            <a:rPr lang="en-US" sz="2800" dirty="0">
                              <a:solidFill>
                                <a:srgbClr val="000000"/>
                              </a:solidFill>
                              <a:effectLst/>
                              <a:latin typeface="+mn-lt"/>
                              <a:ea typeface="Times New Roman" panose="02020603050405020304" pitchFamily="18" charset="0"/>
                              <a:cs typeface="Times New Roman" panose="02020603050405020304" pitchFamily="18"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r>
                            <a:rPr lang="en-US" sz="2800" dirty="0">
                              <a:solidFill>
                                <a:srgbClr val="000000"/>
                              </a:solidFill>
                              <a:effectLst/>
                              <a:latin typeface="+mn-lt"/>
                              <a:ea typeface="Times New Roman" panose="02020603050405020304" pitchFamily="18" charset="0"/>
                              <a:cs typeface="Times New Roman" panose="02020603050405020304" pitchFamily="18" charset="0"/>
                            </a:rPr>
                            <a:t>Binomial</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r>
                            <a:rPr lang="en-US" sz="2800">
                              <a:solidFill>
                                <a:srgbClr val="000000"/>
                              </a:solidFill>
                              <a:effectLst/>
                              <a:latin typeface="+mn-lt"/>
                              <a:ea typeface="Times New Roman" panose="02020603050405020304" pitchFamily="18" charset="0"/>
                              <a:cs typeface="Times New Roman" panose="02020603050405020304" pitchFamily="18" charset="0"/>
                            </a:rPr>
                            <a:t>Negative Binomial</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6880">
                    <a:tc>
                      <a:txBody>
                        <a:bodyPr/>
                        <a:lstStyle/>
                        <a:p>
                          <a:pPr marL="0" marR="0" indent="0">
                            <a:spcBef>
                              <a:spcPts val="0"/>
                            </a:spcBef>
                            <a:spcAft>
                              <a:spcPts val="0"/>
                            </a:spcAft>
                            <a:tabLst>
                              <a:tab pos="2011680" algn="l"/>
                              <a:tab pos="685800" algn="l"/>
                            </a:tabLst>
                          </a:pPr>
                          <a:r>
                            <a:rPr lang="en-US" sz="2800" dirty="0" smtClean="0">
                              <a:solidFill>
                                <a:srgbClr val="000000"/>
                              </a:solidFill>
                              <a:effectLst/>
                              <a:latin typeface="+mn-lt"/>
                              <a:ea typeface="Times New Roman" panose="02020603050405020304" pitchFamily="18" charset="0"/>
                              <a:cs typeface="Times New Roman" panose="02020603050405020304" pitchFamily="18" charset="0"/>
                            </a:rPr>
                            <a:t>Question</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r>
                            <a:rPr lang="en-US" sz="2800" dirty="0">
                              <a:solidFill>
                                <a:srgbClr val="000000"/>
                              </a:solidFill>
                              <a:effectLst/>
                              <a:latin typeface="+mn-lt"/>
                              <a:ea typeface="Times New Roman" panose="02020603050405020304" pitchFamily="18" charset="0"/>
                              <a:cs typeface="Times New Roman" panose="02020603050405020304" pitchFamily="18" charset="0"/>
                            </a:rPr>
                            <a:t>What is the </a:t>
                          </a:r>
                          <a:r>
                            <a:rPr lang="en-US" sz="2800" dirty="0" smtClean="0">
                              <a:solidFill>
                                <a:srgbClr val="000000"/>
                              </a:solidFill>
                              <a:effectLst/>
                              <a:latin typeface="+mn-lt"/>
                              <a:ea typeface="Times New Roman" panose="02020603050405020304" pitchFamily="18" charset="0"/>
                              <a:cs typeface="Times New Roman" panose="02020603050405020304" pitchFamily="18" charset="0"/>
                            </a:rPr>
                            <a:t>prob. </a:t>
                          </a:r>
                          <a:r>
                            <a:rPr lang="en-US" sz="2800" dirty="0">
                              <a:solidFill>
                                <a:srgbClr val="000000"/>
                              </a:solidFill>
                              <a:effectLst/>
                              <a:latin typeface="+mn-lt"/>
                              <a:ea typeface="Times New Roman" panose="02020603050405020304" pitchFamily="18" charset="0"/>
                              <a:cs typeface="Times New Roman" panose="02020603050405020304" pitchFamily="18" charset="0"/>
                            </a:rPr>
                            <a:t>that that you will roll 9 “1’s in the first 40 rolls?</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r>
                            <a:rPr lang="en-US" sz="2800" dirty="0">
                              <a:solidFill>
                                <a:srgbClr val="000000"/>
                              </a:solidFill>
                              <a:effectLst/>
                              <a:latin typeface="+mn-lt"/>
                              <a:ea typeface="Times New Roman" panose="02020603050405020304" pitchFamily="18" charset="0"/>
                              <a:cs typeface="Times New Roman" panose="02020603050405020304" pitchFamily="18" charset="0"/>
                            </a:rPr>
                            <a:t>What is the probability that 40</a:t>
                          </a:r>
                          <a:r>
                            <a:rPr lang="en-US" sz="2800" baseline="30000" dirty="0">
                              <a:solidFill>
                                <a:srgbClr val="000000"/>
                              </a:solidFill>
                              <a:effectLst/>
                              <a:latin typeface="+mn-lt"/>
                              <a:ea typeface="Times New Roman" panose="02020603050405020304" pitchFamily="18" charset="0"/>
                              <a:cs typeface="Times New Roman" panose="02020603050405020304" pitchFamily="18" charset="0"/>
                            </a:rPr>
                            <a:t>th</a:t>
                          </a:r>
                          <a:r>
                            <a:rPr lang="en-US" sz="2800" dirty="0">
                              <a:solidFill>
                                <a:srgbClr val="000000"/>
                              </a:solidFill>
                              <a:effectLst/>
                              <a:latin typeface="+mn-lt"/>
                              <a:ea typeface="Times New Roman" panose="02020603050405020304" pitchFamily="18" charset="0"/>
                              <a:cs typeface="Times New Roman" panose="02020603050405020304" pitchFamily="18" charset="0"/>
                            </a:rPr>
                            <a:t> roll will be the 9</a:t>
                          </a:r>
                          <a:r>
                            <a:rPr lang="en-US" sz="2800" baseline="30000" dirty="0">
                              <a:solidFill>
                                <a:srgbClr val="000000"/>
                              </a:solidFill>
                              <a:effectLst/>
                              <a:latin typeface="+mn-lt"/>
                              <a:ea typeface="Times New Roman" panose="02020603050405020304" pitchFamily="18" charset="0"/>
                              <a:cs typeface="Times New Roman" panose="02020603050405020304" pitchFamily="18" charset="0"/>
                            </a:rPr>
                            <a:t>th</a:t>
                          </a:r>
                          <a:r>
                            <a:rPr lang="en-US" sz="2800" dirty="0">
                              <a:solidFill>
                                <a:srgbClr val="000000"/>
                              </a:solidFill>
                              <a:effectLst/>
                              <a:latin typeface="+mn-lt"/>
                              <a:ea typeface="Times New Roman" panose="02020603050405020304" pitchFamily="18" charset="0"/>
                              <a:cs typeface="Times New Roman" panose="02020603050405020304" pitchFamily="18" charset="0"/>
                            </a:rPr>
                            <a:t> ‘1’?</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3440">
                    <a:tc>
                      <a:txBody>
                        <a:bodyPr/>
                        <a:lstStyle/>
                        <a:p>
                          <a:pPr marL="0" marR="0" indent="0">
                            <a:spcBef>
                              <a:spcPts val="0"/>
                            </a:spcBef>
                            <a:spcAft>
                              <a:spcPts val="0"/>
                            </a:spcAft>
                            <a:tabLst>
                              <a:tab pos="2011680" algn="l"/>
                              <a:tab pos="685800" algn="l"/>
                            </a:tabLst>
                          </a:pPr>
                          <a:r>
                            <a:rPr lang="en-US" sz="2800" dirty="0" smtClean="0">
                              <a:solidFill>
                                <a:srgbClr val="000000"/>
                              </a:solidFill>
                              <a:effectLst/>
                              <a:latin typeface="+mn-lt"/>
                              <a:ea typeface="Times New Roman" panose="02020603050405020304" pitchFamily="18" charset="0"/>
                              <a:cs typeface="Times New Roman" panose="02020603050405020304" pitchFamily="18" charset="0"/>
                            </a:rPr>
                            <a:t>Distribution</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r>
                            <a:rPr lang="en-US" sz="2800" dirty="0">
                              <a:solidFill>
                                <a:srgbClr val="000000"/>
                              </a:solidFill>
                              <a:effectLst/>
                              <a:latin typeface="+mn-lt"/>
                              <a:ea typeface="Times New Roman" panose="02020603050405020304" pitchFamily="18" charset="0"/>
                              <a:cs typeface="Times New Roman" panose="02020603050405020304" pitchFamily="18" charset="0"/>
                            </a:rPr>
                            <a:t>X ~ </a:t>
                          </a:r>
                          <a:r>
                            <a:rPr lang="en-US" sz="2800" dirty="0" smtClean="0">
                              <a:solidFill>
                                <a:srgbClr val="000000"/>
                              </a:solidFill>
                              <a:effectLst/>
                              <a:latin typeface="+mn-lt"/>
                              <a:ea typeface="Times New Roman" panose="02020603050405020304" pitchFamily="18" charset="0"/>
                              <a:cs typeface="Times New Roman" panose="02020603050405020304" pitchFamily="18" charset="0"/>
                            </a:rPr>
                            <a:t>Binomial </a:t>
                          </a:r>
                        </a:p>
                        <a:p>
                          <a:pPr marL="0" marR="0" indent="0">
                            <a:spcBef>
                              <a:spcPts val="0"/>
                            </a:spcBef>
                            <a:spcAft>
                              <a:spcPts val="0"/>
                            </a:spcAft>
                            <a:tabLst>
                              <a:tab pos="2011680" algn="l"/>
                              <a:tab pos="685800" algn="l"/>
                            </a:tabLst>
                          </a:pPr>
                          <a:r>
                            <a:rPr lang="en-US" sz="2800" dirty="0" smtClean="0">
                              <a:solidFill>
                                <a:srgbClr val="000000"/>
                              </a:solidFill>
                              <a:effectLst/>
                              <a:latin typeface="+mn-lt"/>
                              <a:ea typeface="Times New Roman" panose="02020603050405020304" pitchFamily="18" charset="0"/>
                              <a:cs typeface="Times New Roman" panose="02020603050405020304" pitchFamily="18" charset="0"/>
                            </a:rPr>
                            <a:t>(</a:t>
                          </a:r>
                          <a:r>
                            <a:rPr lang="en-US" sz="2800" dirty="0">
                              <a:solidFill>
                                <a:srgbClr val="000000"/>
                              </a:solidFill>
                              <a:effectLst/>
                              <a:latin typeface="+mn-lt"/>
                              <a:ea typeface="Times New Roman" panose="02020603050405020304" pitchFamily="18" charset="0"/>
                              <a:cs typeface="Times New Roman" panose="02020603050405020304" pitchFamily="18" charset="0"/>
                            </a:rPr>
                            <a:t>n = 40, p = 0.05)</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r>
                            <a:rPr lang="en-US" sz="2800" dirty="0">
                              <a:solidFill>
                                <a:srgbClr val="000000"/>
                              </a:solidFill>
                              <a:effectLst/>
                              <a:latin typeface="+mn-lt"/>
                              <a:ea typeface="Times New Roman" panose="02020603050405020304" pitchFamily="18" charset="0"/>
                              <a:cs typeface="Times New Roman" panose="02020603050405020304" pitchFamily="18" charset="0"/>
                            </a:rPr>
                            <a:t>X ~ </a:t>
                          </a:r>
                          <a:r>
                            <a:rPr lang="en-US" sz="2800" dirty="0" err="1">
                              <a:solidFill>
                                <a:srgbClr val="000000"/>
                              </a:solidFill>
                              <a:effectLst/>
                              <a:latin typeface="+mn-lt"/>
                              <a:ea typeface="Times New Roman" panose="02020603050405020304" pitchFamily="18" charset="0"/>
                              <a:cs typeface="Times New Roman" panose="02020603050405020304" pitchFamily="18" charset="0"/>
                            </a:rPr>
                            <a:t>NegBinomial</a:t>
                          </a:r>
                          <a:r>
                            <a:rPr lang="en-US" sz="2800" dirty="0">
                              <a:solidFill>
                                <a:srgbClr val="000000"/>
                              </a:solidFill>
                              <a:effectLst/>
                              <a:latin typeface="+mn-lt"/>
                              <a:ea typeface="Times New Roman" panose="02020603050405020304" pitchFamily="18" charset="0"/>
                              <a:cs typeface="Times New Roman" panose="02020603050405020304" pitchFamily="18" charset="0"/>
                            </a:rPr>
                            <a:t> </a:t>
                          </a:r>
                          <a:endParaRPr lang="en-US" sz="2800" dirty="0" smtClean="0">
                            <a:solidFill>
                              <a:srgbClr val="000000"/>
                            </a:solidFill>
                            <a:effectLst/>
                            <a:latin typeface="+mn-lt"/>
                            <a:ea typeface="Times New Roman" panose="02020603050405020304" pitchFamily="18" charset="0"/>
                            <a:cs typeface="Times New Roman" panose="02020603050405020304" pitchFamily="18" charset="0"/>
                          </a:endParaRPr>
                        </a:p>
                        <a:p>
                          <a:pPr marL="0" marR="0" indent="0">
                            <a:spcBef>
                              <a:spcPts val="0"/>
                            </a:spcBef>
                            <a:spcAft>
                              <a:spcPts val="0"/>
                            </a:spcAft>
                            <a:tabLst>
                              <a:tab pos="2011680" algn="l"/>
                              <a:tab pos="685800" algn="l"/>
                            </a:tabLst>
                          </a:pPr>
                          <a:r>
                            <a:rPr lang="en-US" sz="2800" dirty="0" smtClean="0">
                              <a:solidFill>
                                <a:srgbClr val="000000"/>
                              </a:solidFill>
                              <a:effectLst/>
                              <a:latin typeface="+mn-lt"/>
                              <a:ea typeface="Times New Roman" panose="02020603050405020304" pitchFamily="18" charset="0"/>
                              <a:cs typeface="Times New Roman" panose="02020603050405020304" pitchFamily="18" charset="0"/>
                            </a:rPr>
                            <a:t>(</a:t>
                          </a:r>
                          <a:r>
                            <a:rPr lang="en-US" sz="2800" dirty="0">
                              <a:solidFill>
                                <a:srgbClr val="000000"/>
                              </a:solidFill>
                              <a:effectLst/>
                              <a:latin typeface="+mn-lt"/>
                              <a:ea typeface="Times New Roman" panose="02020603050405020304" pitchFamily="18" charset="0"/>
                              <a:cs typeface="Times New Roman" panose="02020603050405020304" pitchFamily="18" charset="0"/>
                            </a:rPr>
                            <a:t>r = 9, p = 0.05)</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3440">
                    <a:tc>
                      <a:txBody>
                        <a:bodyPr/>
                        <a:lstStyle/>
                        <a:p>
                          <a:pPr marL="0" marR="0" indent="0">
                            <a:spcBef>
                              <a:spcPts val="0"/>
                            </a:spcBef>
                            <a:spcAft>
                              <a:spcPts val="0"/>
                            </a:spcAft>
                            <a:tabLst>
                              <a:tab pos="2011680" algn="l"/>
                              <a:tab pos="685800" algn="l"/>
                            </a:tabLst>
                          </a:pPr>
                          <a:r>
                            <a:rPr lang="en-US" sz="2800">
                              <a:solidFill>
                                <a:srgbClr val="000000"/>
                              </a:solidFill>
                              <a:effectLst/>
                              <a:latin typeface="+mn-lt"/>
                              <a:ea typeface="Times New Roman" panose="02020603050405020304" pitchFamily="18" charset="0"/>
                              <a:cs typeface="Times New Roman" panose="02020603050405020304" pitchFamily="18" charset="0"/>
                            </a:rPr>
                            <a:t>Meaning of X</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r>
                            <a:rPr lang="en-US" sz="2800" dirty="0">
                              <a:solidFill>
                                <a:srgbClr val="000000"/>
                              </a:solidFill>
                              <a:effectLst/>
                              <a:latin typeface="+mn-lt"/>
                              <a:ea typeface="Times New Roman" panose="02020603050405020304" pitchFamily="18" charset="0"/>
                              <a:cs typeface="Times New Roman" panose="02020603050405020304" pitchFamily="18" charset="0"/>
                            </a:rPr>
                            <a:t>X = # of </a:t>
                          </a:r>
                          <a:r>
                            <a:rPr lang="en-US" sz="2800" dirty="0" smtClean="0">
                              <a:solidFill>
                                <a:srgbClr val="000000"/>
                              </a:solidFill>
                              <a:effectLst/>
                              <a:latin typeface="+mn-lt"/>
                              <a:ea typeface="Times New Roman" panose="02020603050405020304" pitchFamily="18" charset="0"/>
                              <a:cs typeface="Times New Roman" panose="02020603050405020304" pitchFamily="18" charset="0"/>
                            </a:rPr>
                            <a:t>successes = 9</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r>
                            <a:rPr lang="en-US" sz="2800" dirty="0">
                              <a:solidFill>
                                <a:srgbClr val="000000"/>
                              </a:solidFill>
                              <a:effectLst/>
                              <a:latin typeface="+mn-lt"/>
                              <a:ea typeface="Times New Roman" panose="02020603050405020304" pitchFamily="18" charset="0"/>
                              <a:cs typeface="Times New Roman" panose="02020603050405020304" pitchFamily="18" charset="0"/>
                            </a:rPr>
                            <a:t>X = # of rolls until the 9</a:t>
                          </a:r>
                          <a:r>
                            <a:rPr lang="en-US" sz="2800" baseline="30000" dirty="0">
                              <a:solidFill>
                                <a:srgbClr val="000000"/>
                              </a:solidFill>
                              <a:effectLst/>
                              <a:latin typeface="+mn-lt"/>
                              <a:ea typeface="Times New Roman" panose="02020603050405020304" pitchFamily="18" charset="0"/>
                              <a:cs typeface="Times New Roman" panose="02020603050405020304" pitchFamily="18" charset="0"/>
                            </a:rPr>
                            <a:t>th</a:t>
                          </a:r>
                          <a:r>
                            <a:rPr lang="en-US" sz="2800" dirty="0">
                              <a:solidFill>
                                <a:srgbClr val="000000"/>
                              </a:solidFill>
                              <a:effectLst/>
                              <a:latin typeface="+mn-lt"/>
                              <a:ea typeface="Times New Roman" panose="02020603050405020304" pitchFamily="18" charset="0"/>
                              <a:cs typeface="Times New Roman" panose="02020603050405020304" pitchFamily="18" charset="0"/>
                            </a:rPr>
                            <a:t> ‘1’</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7210">
                    <a:tc>
                      <a:txBody>
                        <a:bodyPr/>
                        <a:lstStyle/>
                        <a:p>
                          <a:pPr marL="0" marR="0" indent="0">
                            <a:spcBef>
                              <a:spcPts val="0"/>
                            </a:spcBef>
                            <a:spcAft>
                              <a:spcPts val="0"/>
                            </a:spcAft>
                            <a:tabLst>
                              <a:tab pos="2011680" algn="l"/>
                              <a:tab pos="685800" algn="l"/>
                            </a:tabLst>
                          </a:pPr>
                          <a:r>
                            <a:rPr lang="en-US" sz="2800" dirty="0" err="1" smtClean="0">
                              <a:solidFill>
                                <a:srgbClr val="000000"/>
                              </a:solidFill>
                              <a:effectLst/>
                              <a:latin typeface="+mn-lt"/>
                              <a:ea typeface="Times New Roman" panose="02020603050405020304" pitchFamily="18" charset="0"/>
                              <a:cs typeface="Times New Roman" panose="02020603050405020304" pitchFamily="18" charset="0"/>
                            </a:rPr>
                            <a:t>Probabiltiy</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68000" t="-219529" r="-120400" b="-202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40000" t="-219529" r="-333" b="-2020"/>
                          </a:stretch>
                        </a:blipFill>
                      </a:tcPr>
                    </a:tc>
                  </a:tr>
                </a:tbl>
              </a:graphicData>
            </a:graphic>
          </p:graphicFrame>
        </mc:Fallback>
      </mc:AlternateContent>
      <p:sp>
        <p:nvSpPr>
          <p:cNvPr id="4" name="TextBox 3"/>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1322153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18: </a:t>
            </a:r>
            <a:r>
              <a:rPr lang="en-US" dirty="0" err="1" smtClean="0"/>
              <a:t>Hypergeometric</a:t>
            </a:r>
            <a:r>
              <a:rPr lang="en-US" dirty="0" smtClean="0"/>
              <a:t> Random Variables</a:t>
            </a:r>
            <a:endParaRPr lang="en-US" dirty="0"/>
          </a:p>
        </p:txBody>
      </p:sp>
      <p:pic>
        <p:nvPicPr>
          <p:cNvPr id="10242" name="Picture 2" descr="image250.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447799"/>
            <a:ext cx="5486400" cy="41413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59294" y="5753245"/>
            <a:ext cx="6920612" cy="646331"/>
          </a:xfrm>
          <a:prstGeom prst="rect">
            <a:avLst/>
          </a:prstGeom>
          <a:noFill/>
        </p:spPr>
        <p:txBody>
          <a:bodyPr wrap="none" rtlCol="0">
            <a:spAutoFit/>
          </a:bodyPr>
          <a:lstStyle/>
          <a:p>
            <a:r>
              <a:rPr lang="en-US" dirty="0"/>
              <a:t>http://</a:t>
            </a:r>
            <a:r>
              <a:rPr lang="en-US" dirty="0" smtClean="0"/>
              <a:t>www.vosesoftware.com/ModelRiskHelp/index.htm#Distributions</a:t>
            </a:r>
          </a:p>
          <a:p>
            <a:r>
              <a:rPr lang="en-US" dirty="0" smtClean="0"/>
              <a:t>/</a:t>
            </a:r>
            <a:r>
              <a:rPr lang="en-US" dirty="0" err="1"/>
              <a:t>Discrete_distributions</a:t>
            </a:r>
            <a:r>
              <a:rPr lang="en-US" dirty="0"/>
              <a:t>/Hypergeometric_distribution.htm</a:t>
            </a:r>
          </a:p>
        </p:txBody>
      </p:sp>
      <p:sp>
        <p:nvSpPr>
          <p:cNvPr id="6" name="TextBox 5"/>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1307039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 y="0"/>
            <a:ext cx="8991600" cy="1143000"/>
          </a:xfrm>
        </p:spPr>
        <p:txBody>
          <a:bodyPr>
            <a:normAutofit fontScale="90000"/>
          </a:bodyPr>
          <a:lstStyle/>
          <a:p>
            <a:r>
              <a:rPr lang="en-US" dirty="0" smtClean="0"/>
              <a:t>Hypergeometric distribution: Summary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229600" cy="5867400"/>
              </a:xfrm>
            </p:spPr>
            <p:txBody>
              <a:bodyPr>
                <a:normAutofit fontScale="85000" lnSpcReduction="20000"/>
              </a:bodyPr>
              <a:lstStyle/>
              <a:p>
                <a:pPr marL="0" indent="0">
                  <a:buNone/>
                </a:pPr>
                <a:r>
                  <a:rPr lang="en-US" dirty="0" smtClean="0"/>
                  <a:t>Things to look for: </a:t>
                </a:r>
                <a:r>
                  <a:rPr lang="en-US" dirty="0" err="1" smtClean="0"/>
                  <a:t>Bn</a:t>
                </a:r>
                <a:r>
                  <a:rPr lang="en-US" dirty="0" smtClean="0"/>
                  <a:t>, without Replacement</a:t>
                </a:r>
              </a:p>
              <a:p>
                <a:pPr marL="0" indent="0">
                  <a:buNone/>
                </a:pPr>
                <a:r>
                  <a:rPr lang="en-US" dirty="0" smtClean="0"/>
                  <a:t>Variable: X = # of successes</a:t>
                </a:r>
              </a:p>
              <a:p>
                <a:pPr marL="0" indent="0">
                  <a:buNone/>
                </a:pPr>
                <a:r>
                  <a:rPr lang="en-US" dirty="0" smtClean="0"/>
                  <a:t>Parameters: </a:t>
                </a:r>
              </a:p>
              <a:p>
                <a:pPr marL="0" indent="0">
                  <a:buNone/>
                </a:pPr>
                <a:r>
                  <a:rPr lang="en-US" dirty="0"/>
                  <a:t>	</a:t>
                </a:r>
                <a:r>
                  <a:rPr lang="en-US" dirty="0" smtClean="0"/>
                  <a:t>N = total number of items in population</a:t>
                </a:r>
              </a:p>
              <a:p>
                <a:pPr marL="0" indent="0">
                  <a:buNone/>
                </a:pPr>
                <a:r>
                  <a:rPr lang="en-US" dirty="0" smtClean="0"/>
                  <a:t>	M = total number of successes in population</a:t>
                </a:r>
              </a:p>
              <a:p>
                <a:pPr marL="0" indent="0">
                  <a:buNone/>
                </a:pPr>
                <a:r>
                  <a:rPr lang="en-US" dirty="0"/>
                  <a:t>	</a:t>
                </a:r>
                <a:r>
                  <a:rPr lang="en-US" dirty="0" smtClean="0"/>
                  <a:t>N – M = total number of failures in population</a:t>
                </a:r>
              </a:p>
              <a:p>
                <a:pPr marL="0" indent="0">
                  <a:buNone/>
                </a:pPr>
                <a:r>
                  <a:rPr lang="en-US" dirty="0"/>
                  <a:t>	</a:t>
                </a:r>
                <a:r>
                  <a:rPr lang="en-US" dirty="0" smtClean="0"/>
                  <a:t>n = items selected</a:t>
                </a:r>
                <a:endParaRPr lang="en-US" dirty="0"/>
              </a:p>
              <a:p>
                <a:pPr marL="0" indent="0">
                  <a:buNone/>
                </a:pPr>
                <a:r>
                  <a:rPr lang="en-US" dirty="0" smtClean="0"/>
                  <a:t>Mass:</a:t>
                </a:r>
              </a:p>
              <a:p>
                <a:pPr marL="0" indent="0">
                  <a:buNone/>
                </a:pPr>
                <a:r>
                  <a:rPr lang="en-US" dirty="0"/>
                  <a:t>	</a:t>
                </a:r>
                <a14:m>
                  <m:oMath xmlns:m="http://schemas.openxmlformats.org/officeDocument/2006/math">
                    <m:r>
                      <a:rPr lang="en-US" i="1" dirty="0" smtClean="0">
                        <a:latin typeface="Cambria Math"/>
                      </a:rPr>
                      <m:t>𝑃</m:t>
                    </m:r>
                    <m:d>
                      <m:dPr>
                        <m:ctrlPr>
                          <a:rPr lang="en-US" i="1" dirty="0" smtClean="0">
                            <a:latin typeface="Cambria Math" panose="02040503050406030204" pitchFamily="18" charset="0"/>
                          </a:rPr>
                        </m:ctrlPr>
                      </m:dPr>
                      <m:e>
                        <m:r>
                          <a:rPr lang="en-US" i="1" dirty="0" smtClean="0">
                            <a:latin typeface="Cambria Math"/>
                          </a:rPr>
                          <m:t>𝑋</m:t>
                        </m:r>
                        <m:r>
                          <a:rPr lang="en-US" i="1" dirty="0" smtClean="0">
                            <a:latin typeface="Cambria Math"/>
                          </a:rPr>
                          <m:t> = </m:t>
                        </m:r>
                        <m:r>
                          <a:rPr lang="en-US" i="1" dirty="0" smtClean="0">
                            <a:latin typeface="Cambria Math"/>
                          </a:rPr>
                          <m:t>𝑥</m:t>
                        </m:r>
                      </m:e>
                    </m:d>
                    <m:r>
                      <a:rPr lang="en-US" i="1" dirty="0" smtClean="0">
                        <a:latin typeface="Cambria Math"/>
                      </a:rPr>
                      <m:t>=</m:t>
                    </m:r>
                    <m:f>
                      <m:fPr>
                        <m:ctrlPr>
                          <a:rPr lang="en-US" i="1" dirty="0" smtClean="0">
                            <a:latin typeface="Cambria Math" panose="02040503050406030204" pitchFamily="18" charset="0"/>
                          </a:rPr>
                        </m:ctrlPr>
                      </m:fPr>
                      <m:num>
                        <m:d>
                          <m:dPr>
                            <m:ctrlPr>
                              <a:rPr lang="en-US" i="1" dirty="0" smtClean="0">
                                <a:latin typeface="Cambria Math" panose="02040503050406030204" pitchFamily="18" charset="0"/>
                              </a:rPr>
                            </m:ctrlPr>
                          </m:dPr>
                          <m:e>
                            <m:f>
                              <m:fPr>
                                <m:type m:val="noBar"/>
                                <m:ctrlPr>
                                  <a:rPr lang="en-US" i="1" dirty="0" smtClean="0">
                                    <a:latin typeface="Cambria Math" panose="02040503050406030204" pitchFamily="18" charset="0"/>
                                  </a:rPr>
                                </m:ctrlPr>
                              </m:fPr>
                              <m:num>
                                <m:r>
                                  <a:rPr lang="en-US" b="0" i="1" dirty="0" smtClean="0">
                                    <a:latin typeface="Cambria Math" panose="02040503050406030204" pitchFamily="18" charset="0"/>
                                  </a:rPr>
                                  <m:t>𝑀</m:t>
                                </m:r>
                              </m:num>
                              <m:den>
                                <m:r>
                                  <a:rPr lang="en-US" b="0" i="1" dirty="0" smtClean="0">
                                    <a:latin typeface="Cambria Math" panose="02040503050406030204" pitchFamily="18" charset="0"/>
                                  </a:rPr>
                                  <m:t>𝑥</m:t>
                                </m:r>
                              </m:den>
                            </m:f>
                          </m:e>
                        </m:d>
                        <m:d>
                          <m:dPr>
                            <m:ctrlPr>
                              <a:rPr lang="en-US" i="1" dirty="0" smtClean="0">
                                <a:latin typeface="Cambria Math" panose="02040503050406030204" pitchFamily="18" charset="0"/>
                              </a:rPr>
                            </m:ctrlPr>
                          </m:dPr>
                          <m:e>
                            <m:f>
                              <m:fPr>
                                <m:type m:val="noBar"/>
                                <m:ctrlPr>
                                  <a:rPr lang="en-US" i="1" dirty="0" smtClean="0">
                                    <a:latin typeface="Cambria Math" panose="02040503050406030204" pitchFamily="18" charset="0"/>
                                  </a:rPr>
                                </m:ctrlPr>
                              </m:fPr>
                              <m:num>
                                <m:r>
                                  <a:rPr lang="en-US" b="0" i="1" dirty="0" smtClean="0">
                                    <a:latin typeface="Cambria Math" panose="02040503050406030204" pitchFamily="18" charset="0"/>
                                  </a:rPr>
                                  <m:t>𝑁</m:t>
                                </m:r>
                                <m:r>
                                  <a:rPr lang="en-US" b="0" i="1" dirty="0" smtClean="0">
                                    <a:latin typeface="Cambria Math" panose="02040503050406030204" pitchFamily="18" charset="0"/>
                                  </a:rPr>
                                  <m:t>−</m:t>
                                </m:r>
                                <m:r>
                                  <a:rPr lang="en-US" b="0" i="1" dirty="0" smtClean="0">
                                    <a:latin typeface="Cambria Math" panose="02040503050406030204" pitchFamily="18" charset="0"/>
                                  </a:rPr>
                                  <m:t>𝑀</m:t>
                                </m:r>
                              </m:num>
                              <m:den>
                                <m:r>
                                  <a:rPr lang="en-US" b="0" i="1" dirty="0" smtClean="0">
                                    <a:latin typeface="Cambria Math" panose="02040503050406030204" pitchFamily="18" charset="0"/>
                                  </a:rPr>
                                  <m:t>𝑛</m:t>
                                </m:r>
                                <m:r>
                                  <a:rPr lang="en-US" b="0" i="1" dirty="0" smtClean="0">
                                    <a:latin typeface="Cambria Math" panose="02040503050406030204" pitchFamily="18" charset="0"/>
                                  </a:rPr>
                                  <m:t>−</m:t>
                                </m:r>
                                <m:r>
                                  <a:rPr lang="en-US" b="0" i="1" dirty="0" smtClean="0">
                                    <a:latin typeface="Cambria Math" panose="02040503050406030204" pitchFamily="18" charset="0"/>
                                  </a:rPr>
                                  <m:t>𝑥</m:t>
                                </m:r>
                              </m:den>
                            </m:f>
                          </m:e>
                        </m:d>
                      </m:num>
                      <m:den>
                        <m:d>
                          <m:dPr>
                            <m:ctrlPr>
                              <a:rPr lang="en-US" i="1" dirty="0" smtClean="0">
                                <a:latin typeface="Cambria Math" panose="02040503050406030204" pitchFamily="18" charset="0"/>
                              </a:rPr>
                            </m:ctrlPr>
                          </m:dPr>
                          <m:e>
                            <m:f>
                              <m:fPr>
                                <m:type m:val="noBar"/>
                                <m:ctrlPr>
                                  <a:rPr lang="en-US" i="1" dirty="0" smtClean="0">
                                    <a:latin typeface="Cambria Math" panose="02040503050406030204" pitchFamily="18" charset="0"/>
                                  </a:rPr>
                                </m:ctrlPr>
                              </m:fPr>
                              <m:num>
                                <m:r>
                                  <a:rPr lang="en-US" b="0" i="1" dirty="0" smtClean="0">
                                    <a:latin typeface="Cambria Math" panose="02040503050406030204" pitchFamily="18" charset="0"/>
                                  </a:rPr>
                                  <m:t>𝑁</m:t>
                                </m:r>
                              </m:num>
                              <m:den>
                                <m:r>
                                  <a:rPr lang="en-US" b="0" i="1" dirty="0" smtClean="0">
                                    <a:latin typeface="Cambria Math" panose="02040503050406030204" pitchFamily="18" charset="0"/>
                                  </a:rPr>
                                  <m:t>𝑛</m:t>
                                </m:r>
                              </m:den>
                            </m:f>
                          </m:e>
                        </m:d>
                      </m:den>
                    </m:f>
                  </m:oMath>
                </a14:m>
                <a:endParaRPr lang="en-US" dirty="0" smtClean="0"/>
              </a:p>
              <a:p>
                <a:pPr marL="0" indent="0">
                  <a:buNone/>
                </a:pPr>
                <a14:m>
                  <m:oMathPara xmlns:m="http://schemas.openxmlformats.org/officeDocument/2006/math">
                    <m:oMathParaPr>
                      <m:jc m:val="left"/>
                    </m:oMathParaPr>
                    <m:oMath xmlns:m="http://schemas.openxmlformats.org/officeDocument/2006/math">
                      <m:r>
                        <a:rPr lang="en-US" i="1" dirty="0" smtClean="0">
                          <a:latin typeface="Cambria Math"/>
                          <a:ea typeface="Cambria Math"/>
                        </a:rPr>
                        <m:t>𝔼</m:t>
                      </m:r>
                      <m:d>
                        <m:dPr>
                          <m:ctrlPr>
                            <a:rPr lang="en-US" b="0" i="1" dirty="0" smtClean="0">
                              <a:latin typeface="Cambria Math" panose="02040503050406030204" pitchFamily="18" charset="0"/>
                              <a:ea typeface="Cambria Math"/>
                            </a:rPr>
                          </m:ctrlPr>
                        </m:dPr>
                        <m:e>
                          <m:r>
                            <a:rPr lang="en-US" b="0" i="1" dirty="0" smtClean="0">
                              <a:latin typeface="Cambria Math" panose="02040503050406030204" pitchFamily="18" charset="0"/>
                              <a:ea typeface="Cambria Math"/>
                            </a:rPr>
                            <m:t>𝑋</m:t>
                          </m:r>
                        </m:e>
                      </m:d>
                      <m:r>
                        <a:rPr lang="en-US" b="0" i="1" dirty="0" smtClean="0">
                          <a:latin typeface="Cambria Math" panose="02040503050406030204" pitchFamily="18" charset="0"/>
                          <a:ea typeface="Cambria Math"/>
                        </a:rPr>
                        <m:t>=</m:t>
                      </m:r>
                      <m:r>
                        <a:rPr lang="en-US" b="0" i="1" dirty="0" smtClean="0">
                          <a:latin typeface="Cambria Math" panose="02040503050406030204" pitchFamily="18" charset="0"/>
                          <a:ea typeface="Cambria Math"/>
                        </a:rPr>
                        <m:t>𝑛</m:t>
                      </m:r>
                      <m:f>
                        <m:fPr>
                          <m:ctrlPr>
                            <a:rPr lang="en-US" b="0" i="1" dirty="0" smtClean="0">
                              <a:latin typeface="Cambria Math" panose="02040503050406030204" pitchFamily="18" charset="0"/>
                              <a:ea typeface="Cambria Math"/>
                            </a:rPr>
                          </m:ctrlPr>
                        </m:fPr>
                        <m:num>
                          <m:r>
                            <a:rPr lang="en-US" b="0" i="1" dirty="0" smtClean="0">
                              <a:latin typeface="Cambria Math" panose="02040503050406030204" pitchFamily="18" charset="0"/>
                              <a:ea typeface="Cambria Math"/>
                            </a:rPr>
                            <m:t>𝑀</m:t>
                          </m:r>
                        </m:num>
                        <m:den>
                          <m:r>
                            <a:rPr lang="en-US" b="0" i="1" dirty="0" smtClean="0">
                              <a:latin typeface="Cambria Math" panose="02040503050406030204" pitchFamily="18" charset="0"/>
                              <a:ea typeface="Cambria Math"/>
                            </a:rPr>
                            <m:t>𝑁</m:t>
                          </m:r>
                        </m:den>
                      </m:f>
                    </m:oMath>
                  </m:oMathPara>
                </a14:m>
                <a:endParaRPr lang="en-US" dirty="0" smtClean="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𝑉𝑎𝑟</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𝑛</m:t>
                      </m:r>
                      <m:f>
                        <m:fPr>
                          <m:ctrlPr>
                            <a:rPr lang="en-US" b="0" i="1" smtClean="0">
                              <a:latin typeface="Cambria Math" panose="02040503050406030204" pitchFamily="18" charset="0"/>
                            </a:rPr>
                          </m:ctrlPr>
                        </m:fPr>
                        <m:num>
                          <m:r>
                            <a:rPr lang="en-US" b="0" i="1" smtClean="0">
                              <a:latin typeface="Cambria Math" panose="02040503050406030204" pitchFamily="18" charset="0"/>
                            </a:rPr>
                            <m:t>𝑀</m:t>
                          </m:r>
                        </m:num>
                        <m:den>
                          <m:r>
                            <a:rPr lang="en-US" b="0" i="1" smtClean="0">
                              <a:latin typeface="Cambria Math" panose="02040503050406030204" pitchFamily="18" charset="0"/>
                            </a:rPr>
                            <m:t>𝑁</m:t>
                          </m:r>
                        </m:den>
                      </m:f>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𝑀</m:t>
                              </m:r>
                            </m:num>
                            <m:den>
                              <m:r>
                                <a:rPr lang="en-US" b="0" i="1" smtClean="0">
                                  <a:latin typeface="Cambria Math" panose="02040503050406030204" pitchFamily="18" charset="0"/>
                                </a:rPr>
                                <m:t>𝑁</m:t>
                              </m:r>
                            </m:den>
                          </m:f>
                        </m:e>
                      </m:d>
                      <m:f>
                        <m:fPr>
                          <m:ctrlPr>
                            <a:rPr lang="en-US" b="0" i="1" smtClean="0">
                              <a:latin typeface="Cambria Math" panose="02040503050406030204" pitchFamily="18" charset="0"/>
                            </a:rPr>
                          </m:ctrlPr>
                        </m:fPr>
                        <m:num>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𝑁</m:t>
                          </m:r>
                          <m:r>
                            <a:rPr lang="en-US" b="0" i="1" smtClean="0">
                              <a:latin typeface="Cambria Math" panose="02040503050406030204" pitchFamily="18" charset="0"/>
                            </a:rPr>
                            <m:t>−1</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867400"/>
              </a:xfrm>
              <a:blipFill rotWithShape="0">
                <a:blip r:embed="rId2"/>
                <a:stretch>
                  <a:fillRect l="-1407" t="-2183"/>
                </a:stretch>
              </a:blipFill>
            </p:spPr>
            <p:txBody>
              <a:bodyPr/>
              <a:lstStyle/>
              <a:p>
                <a:r>
                  <a:rPr lang="en-US">
                    <a:noFill/>
                  </a:rPr>
                  <a:t> </a:t>
                </a:r>
              </a:p>
            </p:txBody>
          </p:sp>
        </mc:Fallback>
      </mc:AlternateContent>
      <p:sp>
        <p:nvSpPr>
          <p:cNvPr id="4" name="TextBox 3"/>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1574413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Hypergeometric Distribution</a:t>
            </a:r>
            <a:endParaRPr lang="en-US" dirty="0"/>
          </a:p>
        </p:txBody>
      </p:sp>
      <p:sp>
        <p:nvSpPr>
          <p:cNvPr id="3" name="Content Placeholder 2"/>
          <p:cNvSpPr>
            <a:spLocks noGrp="1"/>
          </p:cNvSpPr>
          <p:nvPr>
            <p:ph idx="1"/>
          </p:nvPr>
        </p:nvSpPr>
        <p:spPr/>
        <p:txBody>
          <a:bodyPr/>
          <a:lstStyle/>
          <a:p>
            <a:pPr>
              <a:buNone/>
            </a:pPr>
            <a:r>
              <a:rPr lang="en-US" dirty="0"/>
              <a:t>A quality assurance engineer of a company that manufactures TV sets inspects finished products in lots of 100. He selects 5 of the 100 TV’s at random and inspects them thoroughly. Let X denote the number of defective TV’s obtained. If, in fact 6 of the 100 TVs in the current lot are actually defective, find the mass of the random variable X.</a:t>
            </a:r>
          </a:p>
        </p:txBody>
      </p:sp>
      <p:sp>
        <p:nvSpPr>
          <p:cNvPr id="4" name="TextBox 3"/>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2836994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149" y="4354"/>
            <a:ext cx="8229600" cy="910046"/>
          </a:xfrm>
        </p:spPr>
        <p:txBody>
          <a:bodyPr/>
          <a:lstStyle/>
          <a:p>
            <a:r>
              <a:rPr lang="en-US" dirty="0" smtClean="0"/>
              <a:t>Bernoulli distribution: Summary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14400"/>
                <a:ext cx="8229600" cy="5943600"/>
              </a:xfrm>
            </p:spPr>
            <p:txBody>
              <a:bodyPr>
                <a:normAutofit fontScale="92500" lnSpcReduction="10000"/>
              </a:bodyPr>
              <a:lstStyle/>
              <a:p>
                <a:pPr marL="0" indent="0">
                  <a:buNone/>
                </a:pPr>
                <a:r>
                  <a:rPr lang="en-US" dirty="0" smtClean="0"/>
                  <a:t>Things to look for: one trial, success or failure</a:t>
                </a:r>
              </a:p>
              <a:p>
                <a:pPr marL="0" indent="0">
                  <a:buNone/>
                </a:pPr>
                <a:r>
                  <a:rPr lang="en-US" dirty="0" smtClean="0"/>
                  <a:t>Variable: </a:t>
                </a:r>
                <a14:m>
                  <m:oMath xmlns:m="http://schemas.openxmlformats.org/officeDocument/2006/math">
                    <m:r>
                      <a:rPr lang="en-US" b="0" i="1" smtClean="0">
                        <a:latin typeface="Cambria Math"/>
                      </a:rPr>
                      <m:t>𝑋</m:t>
                    </m:r>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𝑜𝑢𝑡𝑐𝑜𝑚𝑒</m:t>
                              </m:r>
                              <m:r>
                                <a:rPr lang="en-US" b="0" i="1" smtClean="0">
                                  <a:latin typeface="Cambria Math"/>
                                </a:rPr>
                                <m:t> </m:t>
                              </m:r>
                              <m:r>
                                <a:rPr lang="en-US" b="0" i="1" smtClean="0">
                                  <a:latin typeface="Cambria Math"/>
                                </a:rPr>
                                <m:t>𝑖𝑠</m:t>
                              </m:r>
                              <m:r>
                                <a:rPr lang="en-US" b="0" i="1" smtClean="0">
                                  <a:latin typeface="Cambria Math"/>
                                </a:rPr>
                                <m:t> </m:t>
                              </m:r>
                              <m:r>
                                <a:rPr lang="en-US" b="0" i="1" smtClean="0">
                                  <a:latin typeface="Cambria Math"/>
                                </a:rPr>
                                <m:t>𝑎</m:t>
                              </m:r>
                              <m:r>
                                <a:rPr lang="en-US" b="0" i="1" smtClean="0">
                                  <a:latin typeface="Cambria Math"/>
                                </a:rPr>
                                <m:t> </m:t>
                              </m:r>
                              <m:r>
                                <a:rPr lang="en-US" b="0" i="1" smtClean="0">
                                  <a:latin typeface="Cambria Math"/>
                                </a:rPr>
                                <m:t>𝑓𝑎𝑖𝑙𝑢𝑟𝑒</m:t>
                              </m:r>
                            </m:e>
                          </m:mr>
                          <m:mr>
                            <m:e>
                              <m:r>
                                <a:rPr lang="en-US" b="0" i="1" smtClean="0">
                                  <a:latin typeface="Cambria Math"/>
                                </a:rPr>
                                <m:t>1</m:t>
                              </m:r>
                            </m:e>
                            <m:e>
                              <m:r>
                                <a:rPr lang="en-US" b="0" i="1" smtClean="0">
                                  <a:latin typeface="Cambria Math"/>
                                </a:rPr>
                                <m:t>𝑜𝑢𝑡𝑐𝑜𝑚𝑒</m:t>
                              </m:r>
                              <m:r>
                                <a:rPr lang="en-US" b="0" i="1" smtClean="0">
                                  <a:latin typeface="Cambria Math"/>
                                </a:rPr>
                                <m:t> </m:t>
                              </m:r>
                              <m:r>
                                <a:rPr lang="en-US" b="0" i="1" smtClean="0">
                                  <a:latin typeface="Cambria Math"/>
                                </a:rPr>
                                <m:t>𝑖𝑠</m:t>
                              </m:r>
                              <m:r>
                                <a:rPr lang="en-US" b="0" i="1" smtClean="0">
                                  <a:latin typeface="Cambria Math"/>
                                </a:rPr>
                                <m:t> </m:t>
                              </m:r>
                              <m:r>
                                <a:rPr lang="en-US" b="0" i="1" smtClean="0">
                                  <a:latin typeface="Cambria Math"/>
                                </a:rPr>
                                <m:t>𝑎</m:t>
                              </m:r>
                              <m:r>
                                <a:rPr lang="en-US" b="0" i="1" smtClean="0">
                                  <a:latin typeface="Cambria Math"/>
                                </a:rPr>
                                <m:t> </m:t>
                              </m:r>
                              <m:r>
                                <a:rPr lang="en-US" b="0" i="1" smtClean="0">
                                  <a:latin typeface="Cambria Math"/>
                                </a:rPr>
                                <m:t>𝑠𝑢𝑐𝑐𝑒𝑠𝑠</m:t>
                              </m:r>
                            </m:e>
                          </m:mr>
                        </m:m>
                      </m:e>
                    </m:d>
                  </m:oMath>
                </a14:m>
                <a:endParaRPr lang="en-US" dirty="0" smtClean="0"/>
              </a:p>
              <a:p>
                <a:pPr marL="0" indent="0">
                  <a:buNone/>
                </a:pPr>
                <a:r>
                  <a:rPr lang="en-US" dirty="0" smtClean="0"/>
                  <a:t>Parameter: </a:t>
                </a:r>
              </a:p>
              <a:p>
                <a:pPr marL="0" indent="0">
                  <a:buNone/>
                </a:pPr>
                <a:r>
                  <a:rPr lang="en-US" dirty="0"/>
                  <a:t>	</a:t>
                </a:r>
                <a:r>
                  <a:rPr lang="en-US" dirty="0" smtClean="0"/>
                  <a:t>p = P(S), q = P(F) = 1 – p</a:t>
                </a:r>
              </a:p>
              <a:p>
                <a:pPr marL="0" indent="0">
                  <a:buNone/>
                </a:pPr>
                <a:r>
                  <a:rPr lang="en-US" dirty="0"/>
                  <a:t>Notation: X ~ Bernoulli (p)</a:t>
                </a:r>
              </a:p>
              <a:p>
                <a:pPr marL="0" indent="0">
                  <a:buNone/>
                </a:pPr>
                <a:r>
                  <a:rPr lang="en-US" dirty="0" smtClean="0"/>
                  <a:t>Mass:</a:t>
                </a:r>
              </a:p>
              <a:p>
                <a:pPr marL="0" indent="0">
                  <a:buNone/>
                </a:pPr>
                <a:r>
                  <a:rPr lang="en-US" dirty="0"/>
                  <a:t>	</a:t>
                </a:r>
                <a:r>
                  <a:rPr lang="en-US" dirty="0" smtClean="0"/>
                  <a:t>P(X = 1) = p, P(X = 0) = q</a:t>
                </a:r>
              </a:p>
              <a:p>
                <a:pPr marL="0" indent="0">
                  <a:buNone/>
                </a:pPr>
                <a:endParaRPr lang="en-US" dirty="0" smtClean="0"/>
              </a:p>
              <a:p>
                <a:pPr marL="0" indent="0">
                  <a:buNone/>
                </a:pPr>
                <a14:m>
                  <m:oMath xmlns:m="http://schemas.openxmlformats.org/officeDocument/2006/math">
                    <m:r>
                      <a:rPr lang="en-US" i="1" dirty="0" smtClean="0">
                        <a:latin typeface="Cambria Math"/>
                        <a:ea typeface="Cambria Math"/>
                      </a:rPr>
                      <m:t>𝔼</m:t>
                    </m:r>
                  </m:oMath>
                </a14:m>
                <a:r>
                  <a:rPr lang="en-US" dirty="0" smtClean="0"/>
                  <a:t>(X) = p</a:t>
                </a:r>
              </a:p>
              <a:p>
                <a:pPr marL="0" indent="0">
                  <a:buNone/>
                </a:pPr>
                <a:r>
                  <a:rPr lang="en-US" dirty="0" err="1" smtClean="0"/>
                  <a:t>Var</a:t>
                </a:r>
                <a:r>
                  <a:rPr lang="en-US" dirty="0" smtClean="0"/>
                  <a:t>(X) = </a:t>
                </a:r>
                <a:r>
                  <a:rPr lang="en-US" dirty="0" err="1" smtClean="0"/>
                  <a:t>pq</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14400"/>
                <a:ext cx="8229600" cy="5943600"/>
              </a:xfrm>
              <a:blipFill rotWithShape="0">
                <a:blip r:embed="rId2"/>
                <a:stretch>
                  <a:fillRect l="-1704" t="-2051"/>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2743406409"/>
              </p:ext>
            </p:extLst>
          </p:nvPr>
        </p:nvGraphicFramePr>
        <p:xfrm>
          <a:off x="3276600" y="5181600"/>
          <a:ext cx="5200110" cy="914400"/>
        </p:xfrm>
        <a:graphic>
          <a:graphicData uri="http://schemas.openxmlformats.org/drawingml/2006/table">
            <a:tbl>
              <a:tblPr firstRow="1" firstCol="1" bandRow="1"/>
              <a:tblGrid>
                <a:gridCol w="1839403"/>
                <a:gridCol w="1702818"/>
                <a:gridCol w="1657889"/>
              </a:tblGrid>
              <a:tr h="0">
                <a:tc>
                  <a:txBody>
                    <a:bodyPr/>
                    <a:lstStyle/>
                    <a:p>
                      <a:pPr marL="0" marR="0" indent="0">
                        <a:spcBef>
                          <a:spcPts val="0"/>
                        </a:spcBef>
                        <a:spcAft>
                          <a:spcPts val="0"/>
                        </a:spcAft>
                        <a:tabLst>
                          <a:tab pos="2011680" algn="l"/>
                          <a:tab pos="685800" algn="l"/>
                        </a:tabLst>
                      </a:pPr>
                      <a:r>
                        <a:rPr lang="en-US" sz="3000" dirty="0">
                          <a:effectLst/>
                          <a:latin typeface="Arial" panose="020B0604020202020204" pitchFamily="34" charset="0"/>
                          <a:ea typeface="Times New Roman" panose="02020603050405020304" pitchFamily="18"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r>
                        <a:rPr lang="en-US" sz="3000" dirty="0">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r>
                        <a:rPr lang="en-US" sz="3000">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spcBef>
                          <a:spcPts val="0"/>
                        </a:spcBef>
                        <a:spcAft>
                          <a:spcPts val="0"/>
                        </a:spcAft>
                        <a:tabLst>
                          <a:tab pos="2011680" algn="l"/>
                          <a:tab pos="685800" algn="l"/>
                        </a:tabLst>
                      </a:pPr>
                      <a:r>
                        <a:rPr lang="en-US" sz="3000">
                          <a:effectLst/>
                          <a:latin typeface="Arial" panose="020B0604020202020204" pitchFamily="34" charset="0"/>
                          <a:ea typeface="Times New Roman" panose="02020603050405020304" pitchFamily="18" charset="0"/>
                          <a:cs typeface="Times New Roman" panose="02020603050405020304" pitchFamily="18" charset="0"/>
                        </a:rPr>
                        <a:t>p</a:t>
                      </a:r>
                      <a:r>
                        <a:rPr lang="en-US" sz="3000" baseline="-25000">
                          <a:effectLst/>
                          <a:latin typeface="Arial" panose="020B0604020202020204" pitchFamily="34" charset="0"/>
                          <a:ea typeface="Times New Roman" panose="02020603050405020304" pitchFamily="18" charset="0"/>
                          <a:cs typeface="Times New Roman" panose="02020603050405020304" pitchFamily="18" charset="0"/>
                        </a:rPr>
                        <a:t>X</a:t>
                      </a:r>
                      <a:r>
                        <a:rPr lang="en-US" sz="3000">
                          <a:effectLst/>
                          <a:latin typeface="Arial" panose="020B0604020202020204" pitchFamily="34" charset="0"/>
                          <a:ea typeface="Times New Roman" panose="02020603050405020304" pitchFamily="18" charset="0"/>
                          <a:cs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r>
                        <a:rPr lang="en-US" sz="3000" dirty="0">
                          <a:effectLst/>
                          <a:latin typeface="Arial" panose="020B0604020202020204" pitchFamily="34" charset="0"/>
                          <a:ea typeface="Times New Roman" panose="02020603050405020304" pitchFamily="18" charset="0"/>
                          <a:cs typeface="Times New Roman" panose="02020603050405020304" pitchFamily="18" charset="0"/>
                        </a:rPr>
                        <a:t>q = 1 - 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011680" algn="l"/>
                          <a:tab pos="685800" algn="l"/>
                        </a:tabLst>
                      </a:pPr>
                      <a:r>
                        <a:rPr lang="en-US" sz="3000" dirty="0">
                          <a:effectLst/>
                          <a:latin typeface="Arial" panose="020B0604020202020204" pitchFamily="34" charset="0"/>
                          <a:ea typeface="Times New Roman" panose="02020603050405020304" pitchFamily="18" charset="0"/>
                          <a:cs typeface="Times New Roman" panose="02020603050405020304" pitchFamily="18" charset="0"/>
                        </a:rPr>
                        <a:t>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403251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0"/>
            <a:ext cx="9144000" cy="533400"/>
          </a:xfrm>
        </p:spPr>
        <p:txBody>
          <a:bodyPr>
            <a:normAutofit fontScale="90000"/>
          </a:bodyPr>
          <a:lstStyle/>
          <a:p>
            <a:r>
              <a:rPr lang="en-US" sz="3800" dirty="0" smtClean="0"/>
              <a:t>Example: Hypergeometric Distribution (2) - class</a:t>
            </a:r>
            <a:endParaRPr lang="en-US" sz="3800" dirty="0"/>
          </a:p>
        </p:txBody>
      </p:sp>
      <p:sp>
        <p:nvSpPr>
          <p:cNvPr id="3" name="Content Placeholder 2"/>
          <p:cNvSpPr>
            <a:spLocks noGrp="1"/>
          </p:cNvSpPr>
          <p:nvPr>
            <p:ph idx="1"/>
          </p:nvPr>
        </p:nvSpPr>
        <p:spPr>
          <a:xfrm>
            <a:off x="19050" y="533400"/>
            <a:ext cx="9004430" cy="6324600"/>
          </a:xfrm>
        </p:spPr>
        <p:txBody>
          <a:bodyPr>
            <a:normAutofit fontScale="85000" lnSpcReduction="20000"/>
          </a:bodyPr>
          <a:lstStyle/>
          <a:p>
            <a:pPr>
              <a:buNone/>
            </a:pPr>
            <a:r>
              <a:rPr lang="en-US" dirty="0" smtClean="0"/>
              <a:t>A textbook author is preparing an answer key for the answers in a book. In 500 problems, the author has made 25 errors. A second person checks seven of these calculations randomly. Assume that the second person will definitely find the error in an incorrect answer.</a:t>
            </a:r>
          </a:p>
          <a:p>
            <a:pPr marL="514350" indent="-514350">
              <a:buAutoNum type="alphaLcParenR"/>
            </a:pPr>
            <a:r>
              <a:rPr lang="en-US" dirty="0" smtClean="0"/>
              <a:t>Explain in words what X is in this story. What values can it take?</a:t>
            </a:r>
          </a:p>
          <a:p>
            <a:pPr marL="514350" indent="-514350">
              <a:buAutoNum type="alphaLcParenR"/>
            </a:pPr>
            <a:r>
              <a:rPr lang="en-US" dirty="0" smtClean="0"/>
              <a:t>Why is this a Hypergeometric distribution? What are the parameters?</a:t>
            </a:r>
          </a:p>
          <a:p>
            <a:pPr marL="514350" indent="-514350">
              <a:buAutoNum type="alphaLcParenR"/>
            </a:pPr>
            <a:r>
              <a:rPr lang="en-US" dirty="0" smtClean="0"/>
              <a:t>What is the probability that the second person finds exactly 1 error?</a:t>
            </a:r>
          </a:p>
          <a:p>
            <a:pPr marL="514350" indent="-514350">
              <a:buAutoNum type="alphaLcParenR"/>
            </a:pPr>
            <a:r>
              <a:rPr lang="en-US" dirty="0" smtClean="0"/>
              <a:t>What is the probability that the second person finds at least 2 errors?</a:t>
            </a:r>
          </a:p>
          <a:p>
            <a:pPr marL="514350" indent="-514350">
              <a:buAutoNum type="alphaLcParenR"/>
            </a:pPr>
            <a:r>
              <a:rPr lang="en-US" dirty="0" smtClean="0"/>
              <a:t>What is the expected number of errors that the second person will find?</a:t>
            </a:r>
          </a:p>
          <a:p>
            <a:pPr marL="514350" indent="-514350">
              <a:buAutoNum type="alphaLcParenR"/>
            </a:pPr>
            <a:r>
              <a:rPr lang="en-US" dirty="0" smtClean="0"/>
              <a:t>What is the standard deviation of the number or errors that the second person will find?</a:t>
            </a:r>
            <a:endParaRPr lang="en-US" dirty="0"/>
          </a:p>
        </p:txBody>
      </p:sp>
      <p:sp>
        <p:nvSpPr>
          <p:cNvPr id="4" name="TextBox 3"/>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Capture-Recapture Sampling</a:t>
            </a:r>
            <a:endParaRPr lang="en-US" dirty="0"/>
          </a:p>
        </p:txBody>
      </p:sp>
      <p:sp>
        <p:nvSpPr>
          <p:cNvPr id="3" name="Content Placeholder 2"/>
          <p:cNvSpPr>
            <a:spLocks noGrp="1"/>
          </p:cNvSpPr>
          <p:nvPr>
            <p:ph idx="1"/>
          </p:nvPr>
        </p:nvSpPr>
        <p:spPr>
          <a:xfrm>
            <a:off x="304800" y="1219200"/>
            <a:ext cx="8839200" cy="5410200"/>
          </a:xfrm>
        </p:spPr>
        <p:txBody>
          <a:bodyPr>
            <a:normAutofit fontScale="92500" lnSpcReduction="10000"/>
          </a:bodyPr>
          <a:lstStyle/>
          <a:p>
            <a:pPr>
              <a:buNone/>
            </a:pPr>
            <a:r>
              <a:rPr lang="en-US" dirty="0" smtClean="0"/>
              <a:t>Estimating the Size of a Population. Suppose that an unknown number, N, of bluegills inhabit a small lake and that we want to estimate that number. One procedure for doing so, often referred to as the capture-recapture method, is to proceed as follows:</a:t>
            </a:r>
          </a:p>
          <a:p>
            <a:pPr marL="514350" indent="-514350">
              <a:buAutoNum type="arabicPeriod"/>
            </a:pPr>
            <a:r>
              <a:rPr lang="en-US" dirty="0" smtClean="0"/>
              <a:t>Capture and tag some of the fish, say 250 and then release the fish back into the lake and give them time to disperse.</a:t>
            </a:r>
          </a:p>
          <a:p>
            <a:pPr marL="514350" indent="-514350">
              <a:buAutoNum type="arabicPeriod"/>
            </a:pPr>
            <a:r>
              <a:rPr lang="en-US" dirty="0" smtClean="0"/>
              <a:t>Capture some more of the animals, say 150, and determine the number that are tagged, say 16. These are the recaptures.</a:t>
            </a:r>
          </a:p>
          <a:p>
            <a:pPr marL="514350" indent="-514350">
              <a:buAutoNum type="arabicPeriod"/>
            </a:pPr>
            <a:r>
              <a:rPr lang="en-US" dirty="0" smtClean="0"/>
              <a:t>Use the data to estimate N.</a:t>
            </a:r>
          </a:p>
        </p:txBody>
      </p:sp>
      <p:sp>
        <p:nvSpPr>
          <p:cNvPr id="4" name="TextBox 3"/>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960438"/>
          </a:xfrm>
        </p:spPr>
        <p:txBody>
          <a:bodyPr>
            <a:normAutofit/>
          </a:bodyPr>
          <a:lstStyle/>
          <a:p>
            <a:r>
              <a:rPr lang="en-US" dirty="0" smtClean="0"/>
              <a:t>Example: Hoosier Lotto (class)</a:t>
            </a:r>
            <a:endParaRPr lang="en-US" dirty="0"/>
          </a:p>
        </p:txBody>
      </p:sp>
      <p:sp>
        <p:nvSpPr>
          <p:cNvPr id="3" name="Content Placeholder 2"/>
          <p:cNvSpPr>
            <a:spLocks noGrp="1"/>
          </p:cNvSpPr>
          <p:nvPr>
            <p:ph idx="1"/>
          </p:nvPr>
        </p:nvSpPr>
        <p:spPr>
          <a:xfrm>
            <a:off x="228600" y="838200"/>
            <a:ext cx="8915400" cy="6019800"/>
          </a:xfrm>
        </p:spPr>
        <p:txBody>
          <a:bodyPr>
            <a:normAutofit fontScale="92500" lnSpcReduction="20000"/>
          </a:bodyPr>
          <a:lstStyle/>
          <a:p>
            <a:pPr>
              <a:buNone/>
            </a:pPr>
            <a:r>
              <a:rPr lang="en-US" dirty="0"/>
              <a:t>The Lotto. In the Hoosier lotto, a player specifies six numbers of her choice from the numbers 1 – 48. In the lottery drawing, six winning numbers are chosen at random without replacement from the numbers 1 – 48. To win a prize, a lotto ticket must contain two or more of the winning numbers.</a:t>
            </a:r>
          </a:p>
          <a:p>
            <a:pPr marL="514350" indent="-514350">
              <a:buAutoNum type="alphaLcParenR"/>
            </a:pPr>
            <a:r>
              <a:rPr lang="en-US" dirty="0" smtClean="0"/>
              <a:t>Confirm the mass of X from the Hoosier lottery web site which is on the next page.  </a:t>
            </a:r>
            <a:r>
              <a:rPr lang="en-US" smtClean="0"/>
              <a:t>(Homework)</a:t>
            </a:r>
            <a:endParaRPr lang="en-US" dirty="0"/>
          </a:p>
          <a:p>
            <a:pPr marL="514350" indent="-514350">
              <a:buAutoNum type="alphaLcParenR"/>
            </a:pPr>
            <a:r>
              <a:rPr lang="en-US" dirty="0"/>
              <a:t>If the player buys one Lotto ticket, determine the probability that she wins a prize (at least 2 numbers correct).</a:t>
            </a:r>
          </a:p>
          <a:p>
            <a:pPr marL="514350" indent="-514350">
              <a:buAutoNum type="alphaLcParenR"/>
            </a:pPr>
            <a:r>
              <a:rPr lang="en-US" dirty="0"/>
              <a:t>If the player buys one Lotto ticket per week for a year, determine the probability that she wins a prize at least once in the 52 tries</a:t>
            </a:r>
            <a:r>
              <a:rPr lang="en-US" dirty="0" smtClean="0"/>
              <a:t>. (Hint: What is this distribution?)</a:t>
            </a:r>
            <a:endParaRPr lang="en-US" dirty="0"/>
          </a:p>
        </p:txBody>
      </p:sp>
      <p:sp>
        <p:nvSpPr>
          <p:cNvPr id="4" name="TextBox 3"/>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a:t>Example: Hoosier Lotto (</a:t>
            </a:r>
            <a:r>
              <a:rPr lang="en-US" dirty="0" err="1" smtClean="0"/>
              <a:t>cont</a:t>
            </a:r>
            <a:r>
              <a:rPr lang="en-US" dirty="0" smtClean="0"/>
              <a:t>)</a:t>
            </a:r>
            <a:endParaRPr lang="en-US" dirty="0"/>
          </a:p>
        </p:txBody>
      </p:sp>
      <p:sp>
        <p:nvSpPr>
          <p:cNvPr id="3" name="Content Placeholder 2"/>
          <p:cNvSpPr>
            <a:spLocks noGrp="1"/>
          </p:cNvSpPr>
          <p:nvPr>
            <p:ph idx="1"/>
          </p:nvPr>
        </p:nvSpPr>
        <p:spPr>
          <a:xfrm>
            <a:off x="228600" y="1600200"/>
            <a:ext cx="8763000" cy="5257800"/>
          </a:xfrm>
        </p:spPr>
        <p:txBody>
          <a:bodyPr>
            <a:normAutofit/>
          </a:bodyPr>
          <a:lstStyle/>
          <a:p>
            <a:pPr marL="0" indent="0">
              <a:buNone/>
            </a:pPr>
            <a:r>
              <a:rPr lang="en-US" dirty="0" smtClean="0"/>
              <a:t>These are the odds from the Hoosier </a:t>
            </a:r>
            <a:r>
              <a:rPr lang="en-US" dirty="0"/>
              <a:t>lottery </a:t>
            </a:r>
            <a:r>
              <a:rPr lang="en-US" sz="3000" dirty="0"/>
              <a:t>(https://</a:t>
            </a:r>
            <a:r>
              <a:rPr lang="en-US" sz="3000" dirty="0" smtClean="0"/>
              <a:t>www.hoosierlottery.com/games/hoosier-lotto)</a:t>
            </a:r>
          </a:p>
          <a:p>
            <a:pPr>
              <a:buNone/>
            </a:pPr>
            <a:r>
              <a:rPr lang="en-US" dirty="0" smtClean="0"/>
              <a:t>	6 OF 6    1:12,271,512	5 OF 6    1:48,696 </a:t>
            </a:r>
          </a:p>
          <a:p>
            <a:pPr>
              <a:buNone/>
            </a:pPr>
            <a:r>
              <a:rPr lang="en-US" dirty="0" smtClean="0"/>
              <a:t>	4 OF 6    1:950			3 OF 6    1:53</a:t>
            </a:r>
          </a:p>
          <a:p>
            <a:pPr>
              <a:buNone/>
            </a:pPr>
            <a:r>
              <a:rPr lang="en-US" dirty="0" smtClean="0"/>
              <a:t>	2 OF 6    1:7</a:t>
            </a:r>
            <a:endParaRPr lang="en-US" dirty="0"/>
          </a:p>
        </p:txBody>
      </p:sp>
      <p:sp>
        <p:nvSpPr>
          <p:cNvPr id="4" name="TextBox 3"/>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960438"/>
          </a:xfrm>
        </p:spPr>
        <p:txBody>
          <a:bodyPr>
            <a:normAutofit/>
          </a:bodyPr>
          <a:lstStyle/>
          <a:p>
            <a:r>
              <a:rPr lang="en-US" dirty="0" smtClean="0"/>
              <a:t>Example: Powerball (BONUS)</a:t>
            </a:r>
            <a:endParaRPr lang="en-US" dirty="0"/>
          </a:p>
        </p:txBody>
      </p:sp>
      <p:sp>
        <p:nvSpPr>
          <p:cNvPr id="3" name="Content Placeholder 2"/>
          <p:cNvSpPr>
            <a:spLocks noGrp="1"/>
          </p:cNvSpPr>
          <p:nvPr>
            <p:ph idx="1"/>
          </p:nvPr>
        </p:nvSpPr>
        <p:spPr>
          <a:xfrm>
            <a:off x="228600" y="838200"/>
            <a:ext cx="3657600" cy="5610225"/>
          </a:xfrm>
        </p:spPr>
        <p:txBody>
          <a:bodyPr>
            <a:normAutofit/>
          </a:bodyPr>
          <a:lstStyle/>
          <a:p>
            <a:pPr marL="0" indent="0">
              <a:buNone/>
            </a:pPr>
            <a:r>
              <a:rPr lang="en-US" dirty="0" smtClean="0"/>
              <a:t>When playing Powerball, you receive a ticket with five (5) numbers from 1 – 59 and one (1) Powerball number from 1 – 35. Confirm the following odds (including the overall odds of winning):</a:t>
            </a:r>
          </a:p>
          <a:p>
            <a:pPr>
              <a:buNone/>
            </a:pPr>
            <a:endParaRPr lang="en-US" dirty="0"/>
          </a:p>
        </p:txBody>
      </p:sp>
      <p:pic>
        <p:nvPicPr>
          <p:cNvPr id="4" name="Picture 3"/>
          <p:cNvPicPr/>
          <p:nvPr/>
        </p:nvPicPr>
        <p:blipFill>
          <a:blip r:embed="rId3"/>
          <a:stretch>
            <a:fillRect/>
          </a:stretch>
        </p:blipFill>
        <p:spPr>
          <a:xfrm>
            <a:off x="3905250" y="998538"/>
            <a:ext cx="4933950" cy="5449887"/>
          </a:xfrm>
          <a:prstGeom prst="rect">
            <a:avLst/>
          </a:prstGeom>
        </p:spPr>
      </p:pic>
      <p:cxnSp>
        <p:nvCxnSpPr>
          <p:cNvPr id="6" name="Straight Connector 5"/>
          <p:cNvCxnSpPr/>
          <p:nvPr/>
        </p:nvCxnSpPr>
        <p:spPr>
          <a:xfrm>
            <a:off x="5562600" y="2247900"/>
            <a:ext cx="3276600" cy="37719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562600" y="2286000"/>
            <a:ext cx="3276600" cy="35814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92762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Binomial Approximation to the Hypergeometric</a:t>
            </a:r>
            <a:endParaRPr lang="en-US" dirty="0"/>
          </a:p>
        </p:txBody>
      </p:sp>
      <p:pic>
        <p:nvPicPr>
          <p:cNvPr id="4" name="Content Placeholder 3" descr="Table 5.15.tif"/>
          <p:cNvPicPr>
            <a:picLocks noGrp="1" noChangeAspect="1"/>
          </p:cNvPicPr>
          <p:nvPr>
            <p:ph idx="1"/>
          </p:nvPr>
        </p:nvPicPr>
        <p:blipFill>
          <a:blip r:embed="rId2" cstate="print"/>
          <a:srcRect l="32998" t="52834" r="24082" b="23715"/>
          <a:stretch>
            <a:fillRect/>
          </a:stretch>
        </p:blipFill>
        <p:spPr>
          <a:xfrm>
            <a:off x="914400" y="1524000"/>
            <a:ext cx="7549331" cy="5334000"/>
          </a:xfrm>
        </p:spPr>
      </p:pic>
      <p:sp>
        <p:nvSpPr>
          <p:cNvPr id="5" name="TextBox 4"/>
          <p:cNvSpPr txBox="1"/>
          <p:nvPr/>
        </p:nvSpPr>
        <p:spPr>
          <a:xfrm>
            <a:off x="6248400" y="1976735"/>
            <a:ext cx="1205779" cy="461665"/>
          </a:xfrm>
          <a:prstGeom prst="rect">
            <a:avLst/>
          </a:prstGeom>
          <a:noFill/>
        </p:spPr>
        <p:txBody>
          <a:bodyPr wrap="none" rtlCol="0">
            <a:spAutoFit/>
          </a:bodyPr>
          <a:lstStyle/>
          <a:p>
            <a:r>
              <a:rPr lang="en-US" sz="2400" dirty="0" smtClean="0"/>
              <a:t>M = 200</a:t>
            </a:r>
            <a:endParaRPr lang="en-US" sz="2400" dirty="0"/>
          </a:p>
        </p:txBody>
      </p:sp>
      <p:sp>
        <p:nvSpPr>
          <p:cNvPr id="6" name="TextBox 5"/>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19: Discrete Uniform Random Variables</a:t>
            </a:r>
            <a:endParaRPr lang="en-US" dirty="0"/>
          </a:p>
        </p:txBody>
      </p:sp>
      <p:pic>
        <p:nvPicPr>
          <p:cNvPr id="11265" name="Picture 1" descr="http://www.milefoot.com/math/stat/images/polydice.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79827"/>
            <a:ext cx="7162800" cy="32930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14883" y="5476732"/>
            <a:ext cx="5761834" cy="369332"/>
          </a:xfrm>
          <a:prstGeom prst="rect">
            <a:avLst/>
          </a:prstGeom>
          <a:noFill/>
        </p:spPr>
        <p:txBody>
          <a:bodyPr wrap="none" rtlCol="0">
            <a:spAutoFit/>
          </a:bodyPr>
          <a:lstStyle/>
          <a:p>
            <a:r>
              <a:rPr lang="en-US" dirty="0"/>
              <a:t>http://www.milefoot.com/math/stat/pdfd-uniformdisc.htm</a:t>
            </a:r>
          </a:p>
        </p:txBody>
      </p:sp>
      <p:sp>
        <p:nvSpPr>
          <p:cNvPr id="6" name="TextBox 5"/>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2445601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 y="0"/>
            <a:ext cx="8991600" cy="1143000"/>
          </a:xfrm>
        </p:spPr>
        <p:txBody>
          <a:bodyPr>
            <a:normAutofit fontScale="90000"/>
          </a:bodyPr>
          <a:lstStyle/>
          <a:p>
            <a:r>
              <a:rPr lang="en-US" dirty="0" smtClean="0"/>
              <a:t>Discrete Uniform distribution: Summary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229600" cy="5867400"/>
              </a:xfrm>
            </p:spPr>
            <p:txBody>
              <a:bodyPr>
                <a:normAutofit/>
              </a:bodyPr>
              <a:lstStyle/>
              <a:p>
                <a:pPr marL="0" indent="0">
                  <a:buNone/>
                </a:pPr>
                <a:r>
                  <a:rPr lang="en-US" dirty="0" smtClean="0"/>
                  <a:t>Things to look for: equally likelihood situation</a:t>
                </a:r>
              </a:p>
              <a:p>
                <a:pPr marL="0" indent="0">
                  <a:buNone/>
                </a:pPr>
                <a:r>
                  <a:rPr lang="en-US" dirty="0" smtClean="0"/>
                  <a:t>Variable: X = the choice of the outcome</a:t>
                </a:r>
              </a:p>
              <a:p>
                <a:pPr marL="0" indent="0">
                  <a:buNone/>
                </a:pPr>
                <a:r>
                  <a:rPr lang="en-US" dirty="0" smtClean="0"/>
                  <a:t>Parameters: </a:t>
                </a:r>
              </a:p>
              <a:p>
                <a:pPr marL="0" indent="0">
                  <a:buNone/>
                </a:pPr>
                <a:r>
                  <a:rPr lang="en-US" dirty="0"/>
                  <a:t>	</a:t>
                </a:r>
                <a:r>
                  <a:rPr lang="en-US" dirty="0" smtClean="0"/>
                  <a:t>N = total number of possible outcomes</a:t>
                </a:r>
              </a:p>
              <a:p>
                <a:pPr marL="0" indent="0">
                  <a:buNone/>
                </a:pPr>
                <a:r>
                  <a:rPr lang="en-US" dirty="0" smtClean="0"/>
                  <a:t>Mass:</a:t>
                </a:r>
              </a:p>
              <a:p>
                <a:pPr marL="0" indent="0">
                  <a:buNone/>
                </a:pPr>
                <a:r>
                  <a:rPr lang="en-US" dirty="0"/>
                  <a:t>	</a:t>
                </a:r>
                <a14:m>
                  <m:oMath xmlns:m="http://schemas.openxmlformats.org/officeDocument/2006/math">
                    <m:r>
                      <a:rPr lang="en-US" i="1" dirty="0" smtClean="0">
                        <a:latin typeface="Cambria Math"/>
                      </a:rPr>
                      <m:t>𝑃</m:t>
                    </m:r>
                    <m:d>
                      <m:dPr>
                        <m:ctrlPr>
                          <a:rPr lang="en-US" i="1" dirty="0" smtClean="0">
                            <a:latin typeface="Cambria Math" panose="02040503050406030204" pitchFamily="18" charset="0"/>
                          </a:rPr>
                        </m:ctrlPr>
                      </m:dPr>
                      <m:e>
                        <m:r>
                          <a:rPr lang="en-US" i="1" dirty="0" smtClean="0">
                            <a:latin typeface="Cambria Math"/>
                          </a:rPr>
                          <m:t>𝑋</m:t>
                        </m:r>
                        <m:r>
                          <a:rPr lang="en-US" i="1" dirty="0" smtClean="0">
                            <a:latin typeface="Cambria Math"/>
                          </a:rPr>
                          <m:t> = </m:t>
                        </m:r>
                        <m:r>
                          <a:rPr lang="en-US" i="1" dirty="0" smtClean="0">
                            <a:latin typeface="Cambria Math"/>
                          </a:rPr>
                          <m:t>𝑥</m:t>
                        </m:r>
                      </m:e>
                    </m:d>
                    <m:r>
                      <a:rPr lang="en-US" i="1" dirty="0" smtClean="0">
                        <a:latin typeface="Cambria Math"/>
                      </a:rPr>
                      <m:t>=</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𝑁</m:t>
                        </m:r>
                      </m:den>
                    </m:f>
                    <m:r>
                      <a:rPr lang="en-US" b="0" i="1" dirty="0" smtClean="0">
                        <a:latin typeface="Cambria Math" panose="02040503050406030204" pitchFamily="18" charset="0"/>
                      </a:rPr>
                      <m:t>, </m:t>
                    </m:r>
                    <m:r>
                      <a:rPr lang="en-US" b="0" i="1" dirty="0" smtClean="0">
                        <a:latin typeface="Cambria Math" panose="02040503050406030204" pitchFamily="18" charset="0"/>
                      </a:rPr>
                      <m:t>𝑥</m:t>
                    </m:r>
                    <m:r>
                      <a:rPr lang="en-US" b="0" i="1" dirty="0" smtClean="0">
                        <a:latin typeface="Cambria Math" panose="02040503050406030204" pitchFamily="18" charset="0"/>
                      </a:rPr>
                      <m:t>=1, 2, …, </m:t>
                    </m:r>
                    <m:r>
                      <a:rPr lang="en-US" b="0" i="1" dirty="0" smtClean="0">
                        <a:latin typeface="Cambria Math" panose="02040503050406030204" pitchFamily="18" charset="0"/>
                      </a:rPr>
                      <m:t>𝑁</m:t>
                    </m:r>
                  </m:oMath>
                </a14:m>
                <a:endParaRPr lang="en-US" dirty="0" smtClean="0"/>
              </a:p>
              <a:p>
                <a:pPr marL="0" indent="0">
                  <a:buNone/>
                </a:pPr>
                <a14:m>
                  <m:oMathPara xmlns:m="http://schemas.openxmlformats.org/officeDocument/2006/math">
                    <m:oMathParaPr>
                      <m:jc m:val="left"/>
                    </m:oMathParaPr>
                    <m:oMath xmlns:m="http://schemas.openxmlformats.org/officeDocument/2006/math">
                      <m:r>
                        <a:rPr lang="en-US" i="1" dirty="0" smtClean="0">
                          <a:latin typeface="Cambria Math"/>
                          <a:ea typeface="Cambria Math"/>
                        </a:rPr>
                        <m:t>𝔼</m:t>
                      </m:r>
                      <m:d>
                        <m:dPr>
                          <m:ctrlPr>
                            <a:rPr lang="en-US" b="0" i="1" dirty="0" smtClean="0">
                              <a:latin typeface="Cambria Math" panose="02040503050406030204" pitchFamily="18" charset="0"/>
                              <a:ea typeface="Cambria Math"/>
                            </a:rPr>
                          </m:ctrlPr>
                        </m:dPr>
                        <m:e>
                          <m:r>
                            <a:rPr lang="en-US" b="0" i="1" dirty="0" smtClean="0">
                              <a:latin typeface="Cambria Math" panose="02040503050406030204" pitchFamily="18" charset="0"/>
                              <a:ea typeface="Cambria Math"/>
                            </a:rPr>
                            <m:t>𝑋</m:t>
                          </m:r>
                        </m:e>
                      </m:d>
                      <m:r>
                        <a:rPr lang="en-US" b="0" i="1" dirty="0" smtClean="0">
                          <a:latin typeface="Cambria Math" panose="02040503050406030204" pitchFamily="18" charset="0"/>
                          <a:ea typeface="Cambria Math"/>
                        </a:rPr>
                        <m:t>=</m:t>
                      </m:r>
                      <m:f>
                        <m:fPr>
                          <m:ctrlPr>
                            <a:rPr lang="en-US" b="0" i="1" dirty="0" smtClean="0">
                              <a:latin typeface="Cambria Math" panose="02040503050406030204" pitchFamily="18" charset="0"/>
                              <a:ea typeface="Cambria Math"/>
                            </a:rPr>
                          </m:ctrlPr>
                        </m:fPr>
                        <m:num>
                          <m:r>
                            <a:rPr lang="en-US" b="0" i="1" dirty="0" smtClean="0">
                              <a:latin typeface="Cambria Math" panose="02040503050406030204" pitchFamily="18" charset="0"/>
                              <a:ea typeface="Cambria Math"/>
                            </a:rPr>
                            <m:t>𝑁</m:t>
                          </m:r>
                          <m:r>
                            <a:rPr lang="en-US" b="0" i="1" dirty="0" smtClean="0">
                              <a:latin typeface="Cambria Math" panose="02040503050406030204" pitchFamily="18" charset="0"/>
                              <a:ea typeface="Cambria Math"/>
                            </a:rPr>
                            <m:t>+1</m:t>
                          </m:r>
                        </m:num>
                        <m:den>
                          <m:r>
                            <a:rPr lang="en-US" b="0" i="1" dirty="0" smtClean="0">
                              <a:latin typeface="Cambria Math" panose="02040503050406030204" pitchFamily="18" charset="0"/>
                              <a:ea typeface="Cambria Math"/>
                            </a:rPr>
                            <m:t>2</m:t>
                          </m:r>
                        </m:den>
                      </m:f>
                    </m:oMath>
                  </m:oMathPara>
                </a14:m>
                <a:endParaRPr lang="en-US" dirty="0" smtClean="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𝑉𝑎𝑟</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rPr>
                                <m:t>2</m:t>
                              </m:r>
                            </m:sup>
                          </m:sSup>
                          <m:r>
                            <a:rPr lang="en-US" b="0" i="1" smtClean="0">
                              <a:latin typeface="Cambria Math" panose="02040503050406030204" pitchFamily="18" charset="0"/>
                            </a:rPr>
                            <m:t>−1</m:t>
                          </m:r>
                        </m:num>
                        <m:den>
                          <m:r>
                            <a:rPr lang="en-US" b="0" i="1" smtClean="0">
                              <a:latin typeface="Cambria Math" panose="02040503050406030204" pitchFamily="18" charset="0"/>
                            </a:rPr>
                            <m:t>12</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867400"/>
              </a:xfrm>
              <a:blipFill rotWithShape="0">
                <a:blip r:embed="rId2"/>
                <a:stretch>
                  <a:fillRect l="-1852" t="-1351"/>
                </a:stretch>
              </a:blipFill>
            </p:spPr>
            <p:txBody>
              <a:bodyPr/>
              <a:lstStyle/>
              <a:p>
                <a:r>
                  <a:rPr lang="en-US">
                    <a:noFill/>
                  </a:rPr>
                  <a:t> </a:t>
                </a:r>
              </a:p>
            </p:txBody>
          </p:sp>
        </mc:Fallback>
      </mc:AlternateContent>
      <p:sp>
        <p:nvSpPr>
          <p:cNvPr id="4" name="TextBox 3"/>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36700772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600" dirty="0" smtClean="0"/>
              <a:t>Example: Discrete Uniform (class)</a:t>
            </a:r>
            <a:endParaRPr lang="en-US" sz="3600" dirty="0"/>
          </a:p>
        </p:txBody>
      </p:sp>
      <p:sp>
        <p:nvSpPr>
          <p:cNvPr id="3" name="Content Placeholder 2"/>
          <p:cNvSpPr>
            <a:spLocks noGrp="1"/>
          </p:cNvSpPr>
          <p:nvPr>
            <p:ph idx="1"/>
          </p:nvPr>
        </p:nvSpPr>
        <p:spPr>
          <a:xfrm>
            <a:off x="457200" y="914400"/>
            <a:ext cx="8229600" cy="5791200"/>
          </a:xfrm>
        </p:spPr>
        <p:txBody>
          <a:bodyPr>
            <a:normAutofit fontScale="85000" lnSpcReduction="20000"/>
          </a:bodyPr>
          <a:lstStyle/>
          <a:p>
            <a:pPr marL="514350" indent="-514350">
              <a:buNone/>
            </a:pPr>
            <a:r>
              <a:rPr lang="en-US" dirty="0" smtClean="0"/>
              <a:t>A charitable organization is conducting a raffle in which the grand prize is a new car. Five thousand tickets, numbered 0001, 0002, …, 5000 are sold at $10 each. At the grand-prize drawing, one ticket stub will be selected at random from the 5000 ticket stubs</a:t>
            </a:r>
          </a:p>
          <a:p>
            <a:pPr marL="514350" indent="-514350">
              <a:buNone/>
            </a:pPr>
            <a:r>
              <a:rPr lang="en-US" dirty="0" smtClean="0"/>
              <a:t>a) Why is this a Discrete Uniform distribution, and what is the parameter?</a:t>
            </a:r>
          </a:p>
          <a:p>
            <a:pPr marL="514350" indent="-514350">
              <a:buNone/>
            </a:pPr>
            <a:r>
              <a:rPr lang="en-US" dirty="0"/>
              <a:t>b</a:t>
            </a:r>
            <a:r>
              <a:rPr lang="en-US" dirty="0" smtClean="0"/>
              <a:t>) Explain in words what X is terms of the story? What values can it take on?</a:t>
            </a:r>
          </a:p>
          <a:p>
            <a:pPr marL="571500" indent="-571500">
              <a:buNone/>
            </a:pPr>
            <a:r>
              <a:rPr lang="en-US" dirty="0" smtClean="0"/>
              <a:t>c) Suppose that you hold tickets numbered 1003 – 1025. What is the probability that you win the grand prize?</a:t>
            </a:r>
          </a:p>
          <a:p>
            <a:pPr marL="571500" indent="-571500">
              <a:buNone/>
            </a:pPr>
            <a:r>
              <a:rPr lang="en-US" dirty="0" smtClean="0"/>
              <a:t>Calculate the following even though they don’t really mean anything.</a:t>
            </a:r>
          </a:p>
          <a:p>
            <a:pPr marL="571500" indent="-571500">
              <a:buNone/>
            </a:pPr>
            <a:r>
              <a:rPr lang="en-US" dirty="0" smtClean="0"/>
              <a:t>d) What is the expected value of the winning number?</a:t>
            </a:r>
          </a:p>
          <a:p>
            <a:pPr marL="571500" indent="-571500">
              <a:buNone/>
            </a:pPr>
            <a:r>
              <a:rPr lang="en-US" dirty="0" smtClean="0"/>
              <a:t>e) What is the standard deviation?</a:t>
            </a:r>
          </a:p>
        </p:txBody>
      </p:sp>
      <p:sp>
        <p:nvSpPr>
          <p:cNvPr id="4" name="TextBox 3"/>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95350"/>
          </a:xfrm>
        </p:spPr>
        <p:txBody>
          <a:bodyPr>
            <a:normAutofit/>
          </a:bodyPr>
          <a:lstStyle/>
          <a:p>
            <a:r>
              <a:rPr lang="en-US" dirty="0" smtClean="0"/>
              <a:t>Chapter 20: Summary of Part III</a:t>
            </a:r>
            <a:endParaRPr lang="en-US" dirty="0"/>
          </a:p>
        </p:txBody>
      </p:sp>
      <p:pic>
        <p:nvPicPr>
          <p:cNvPr id="12290" name="Picture 2" descr="http://www.wolfram.com/mathematica/new-in-8/parametric-probability-distributions/HTMLImages.en/univariate-discrete-distributions/O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800100"/>
            <a:ext cx="4853414" cy="5372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7426" y="6248400"/>
            <a:ext cx="8287974" cy="646331"/>
          </a:xfrm>
          <a:prstGeom prst="rect">
            <a:avLst/>
          </a:prstGeom>
          <a:noFill/>
        </p:spPr>
        <p:txBody>
          <a:bodyPr wrap="none" rtlCol="0">
            <a:spAutoFit/>
          </a:bodyPr>
          <a:lstStyle/>
          <a:p>
            <a:r>
              <a:rPr lang="en-US" dirty="0"/>
              <a:t>http://</a:t>
            </a:r>
            <a:r>
              <a:rPr lang="en-US" dirty="0" smtClean="0"/>
              <a:t>www.wolfram.com/mathematica/new-in-8/parametric-probability-distributions</a:t>
            </a:r>
          </a:p>
          <a:p>
            <a:r>
              <a:rPr lang="en-US" dirty="0" smtClean="0"/>
              <a:t>/univariate-discrete-distributions.html</a:t>
            </a:r>
            <a:endParaRPr lang="en-US" dirty="0"/>
          </a:p>
        </p:txBody>
      </p:sp>
      <p:sp>
        <p:nvSpPr>
          <p:cNvPr id="5" name="TextBox 4"/>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2465691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Chapter </a:t>
            </a:r>
            <a:r>
              <a:rPr lang="en-US" dirty="0" smtClean="0"/>
              <a:t>15: </a:t>
            </a:r>
            <a:r>
              <a:rPr lang="en-US" dirty="0" smtClean="0"/>
              <a:t>Binomial Random Variables</a:t>
            </a:r>
            <a:endParaRPr lang="en-US" dirty="0"/>
          </a:p>
        </p:txBody>
      </p:sp>
      <p:pic>
        <p:nvPicPr>
          <p:cNvPr id="6146" name="Picture 2" descr="image18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399" y="1402443"/>
            <a:ext cx="7146377" cy="39041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27281" y="5629772"/>
            <a:ext cx="6920612" cy="646331"/>
          </a:xfrm>
          <a:prstGeom prst="rect">
            <a:avLst/>
          </a:prstGeom>
          <a:noFill/>
        </p:spPr>
        <p:txBody>
          <a:bodyPr wrap="none" rtlCol="0">
            <a:spAutoFit/>
          </a:bodyPr>
          <a:lstStyle/>
          <a:p>
            <a:r>
              <a:rPr lang="en-US" dirty="0"/>
              <a:t>http://</a:t>
            </a:r>
            <a:r>
              <a:rPr lang="en-US" dirty="0" smtClean="0"/>
              <a:t>www.vosesoftware.com/ModelRiskHelp/index.htm#Distributions</a:t>
            </a:r>
          </a:p>
          <a:p>
            <a:r>
              <a:rPr lang="en-US" dirty="0" smtClean="0"/>
              <a:t>/</a:t>
            </a:r>
            <a:r>
              <a:rPr lang="en-US" dirty="0" err="1"/>
              <a:t>Discrete_distributions</a:t>
            </a:r>
            <a:r>
              <a:rPr lang="en-US" dirty="0"/>
              <a:t>/Binomial_distribution.htm</a:t>
            </a:r>
          </a:p>
        </p:txBody>
      </p:sp>
    </p:spTree>
    <p:extLst>
      <p:ext uri="{BB962C8B-B14F-4D97-AF65-F5344CB8AC3E}">
        <p14:creationId xmlns:p14="http://schemas.microsoft.com/office/powerpoint/2010/main" val="11218345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Discrete Distributions</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596" t="54356" r="2587" b="7279"/>
          <a:stretch/>
        </p:blipFill>
        <p:spPr>
          <a:xfrm>
            <a:off x="222369" y="1600200"/>
            <a:ext cx="8763000" cy="5007429"/>
          </a:xfrm>
          <a:prstGeom prst="rect">
            <a:avLst/>
          </a:prstGeom>
        </p:spPr>
      </p:pic>
      <p:sp>
        <p:nvSpPr>
          <p:cNvPr id="5" name="TextBox 4"/>
          <p:cNvSpPr txBox="1"/>
          <p:nvPr/>
        </p:nvSpPr>
        <p:spPr>
          <a:xfrm>
            <a:off x="8288934" y="1135570"/>
            <a:ext cx="397866" cy="584775"/>
          </a:xfrm>
          <a:prstGeom prst="rect">
            <a:avLst/>
          </a:prstGeom>
          <a:noFill/>
        </p:spPr>
        <p:txBody>
          <a:bodyPr wrap="none" rtlCol="0">
            <a:spAutoFit/>
          </a:bodyPr>
          <a:lstStyle/>
          <a:p>
            <a:r>
              <a:rPr lang="en-US" sz="3200" dirty="0" smtClean="0"/>
              <a:t>X</a:t>
            </a:r>
            <a:endParaRPr lang="en-US" sz="3200" dirty="0"/>
          </a:p>
        </p:txBody>
      </p:sp>
      <p:sp>
        <p:nvSpPr>
          <p:cNvPr id="6" name="TextBox 5"/>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2330003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lnSpc>
                <a:spcPts val="4000"/>
              </a:lnSpc>
            </a:pPr>
            <a:r>
              <a:rPr lang="en-US" dirty="0" smtClean="0"/>
              <a:t>Expected values and Variances for selected families of discrete random variables.</a:t>
            </a:r>
            <a:endParaRPr lang="en-US" dirty="0"/>
          </a:p>
        </p:txBody>
      </p:sp>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2514960726"/>
                  </p:ext>
                </p:extLst>
              </p:nvPr>
            </p:nvGraphicFramePr>
            <p:xfrm>
              <a:off x="0" y="1143000"/>
              <a:ext cx="9144000" cy="5468509"/>
            </p:xfrm>
            <a:graphic>
              <a:graphicData uri="http://schemas.openxmlformats.org/drawingml/2006/table">
                <a:tbl>
                  <a:tblPr firstRow="1" bandRow="1">
                    <a:tableStyleId>{5940675A-B579-460E-94D1-54222C63F5DA}</a:tableStyleId>
                  </a:tblPr>
                  <a:tblGrid>
                    <a:gridCol w="2667000"/>
                    <a:gridCol w="1524000"/>
                    <a:gridCol w="1600200"/>
                    <a:gridCol w="3352800"/>
                  </a:tblGrid>
                  <a:tr h="636462">
                    <a:tc>
                      <a:txBody>
                        <a:bodyPr/>
                        <a:lstStyle/>
                        <a:p>
                          <a:r>
                            <a:rPr lang="en-US" sz="2800" b="1" dirty="0" smtClean="0"/>
                            <a:t>Family</a:t>
                          </a:r>
                          <a:endParaRPr lang="en-US" sz="2800" b="1" dirty="0"/>
                        </a:p>
                      </a:txBody>
                      <a:tcPr/>
                    </a:tc>
                    <a:tc>
                      <a:txBody>
                        <a:bodyPr/>
                        <a:lstStyle/>
                        <a:p>
                          <a:pPr algn="ctr"/>
                          <a:r>
                            <a:rPr lang="en-US" sz="2800" b="1" dirty="0" err="1" smtClean="0"/>
                            <a:t>Param</a:t>
                          </a:r>
                          <a:r>
                            <a:rPr lang="en-US" sz="2800" b="1" dirty="0" smtClean="0"/>
                            <a:t>(s)</a:t>
                          </a:r>
                          <a:endParaRPr lang="en-US" sz="2800" b="1" dirty="0"/>
                        </a:p>
                      </a:txBody>
                      <a:tcPr/>
                    </a:tc>
                    <a:tc>
                      <a:txBody>
                        <a:bodyPr/>
                        <a:lstStyle/>
                        <a:p>
                          <a:pPr algn="ctr"/>
                          <a:r>
                            <a:rPr lang="en-US" sz="2800" b="1" dirty="0" smtClean="0"/>
                            <a:t>Expected</a:t>
                          </a:r>
                          <a:r>
                            <a:rPr lang="en-US" sz="2800" b="1" baseline="0" dirty="0" smtClean="0"/>
                            <a:t> Value</a:t>
                          </a:r>
                          <a:endParaRPr lang="en-US" sz="2800" b="1" dirty="0"/>
                        </a:p>
                      </a:txBody>
                      <a:tcPr/>
                    </a:tc>
                    <a:tc>
                      <a:txBody>
                        <a:bodyPr/>
                        <a:lstStyle/>
                        <a:p>
                          <a:pPr algn="ctr"/>
                          <a:r>
                            <a:rPr lang="en-US" sz="2800" b="1" dirty="0" smtClean="0"/>
                            <a:t>Variance</a:t>
                          </a:r>
                          <a:endParaRPr lang="en-US" sz="2800" b="1" dirty="0"/>
                        </a:p>
                      </a:txBody>
                      <a:tcPr/>
                    </a:tc>
                  </a:tr>
                  <a:tr h="606822">
                    <a:tc>
                      <a:txBody>
                        <a:bodyPr/>
                        <a:lstStyle/>
                        <a:p>
                          <a:r>
                            <a:rPr lang="en-US" sz="2800" dirty="0" smtClean="0"/>
                            <a:t>Bernoulli</a:t>
                          </a:r>
                          <a:endParaRPr lang="en-US" sz="2800" dirty="0"/>
                        </a:p>
                      </a:txBody>
                      <a:tcPr/>
                    </a:tc>
                    <a:tc>
                      <a:txBody>
                        <a:bodyPr/>
                        <a:lstStyle/>
                        <a:p>
                          <a:pPr algn="ctr"/>
                          <a:r>
                            <a:rPr lang="en-US" sz="2800" dirty="0" smtClean="0"/>
                            <a:t>p</a:t>
                          </a:r>
                          <a:endParaRPr lang="en-US" sz="2800" dirty="0"/>
                        </a:p>
                      </a:txBody>
                      <a:tcPr/>
                    </a:tc>
                    <a:tc>
                      <a:txBody>
                        <a:bodyPr/>
                        <a:lstStyle/>
                        <a:p>
                          <a:pPr algn="ctr"/>
                          <a:r>
                            <a:rPr lang="en-US" sz="2800" dirty="0" smtClean="0"/>
                            <a:t>p</a:t>
                          </a:r>
                          <a:endParaRPr lang="en-US" sz="2800" dirty="0"/>
                        </a:p>
                      </a:txBody>
                      <a:tcPr/>
                    </a:tc>
                    <a:tc>
                      <a:txBody>
                        <a:bodyPr/>
                        <a:lstStyle/>
                        <a:p>
                          <a:pPr algn="ctr"/>
                          <a:r>
                            <a:rPr lang="en-US" sz="2800" dirty="0" smtClean="0"/>
                            <a:t>q</a:t>
                          </a:r>
                          <a:endParaRPr lang="en-US" sz="2800" dirty="0"/>
                        </a:p>
                      </a:txBody>
                      <a:tcPr/>
                    </a:tc>
                  </a:tr>
                  <a:tr h="204516">
                    <a:tc>
                      <a:txBody>
                        <a:bodyPr/>
                        <a:lstStyle/>
                        <a:p>
                          <a:r>
                            <a:rPr lang="en-US" sz="2800" dirty="0" smtClean="0"/>
                            <a:t>Binomial</a:t>
                          </a:r>
                          <a:endParaRPr lang="en-US" sz="2800" dirty="0"/>
                        </a:p>
                      </a:txBody>
                      <a:tcPr/>
                    </a:tc>
                    <a:tc>
                      <a:txBody>
                        <a:bodyPr/>
                        <a:lstStyle/>
                        <a:p>
                          <a:pPr algn="ctr"/>
                          <a:r>
                            <a:rPr lang="en-US" sz="2800" dirty="0" err="1" smtClean="0"/>
                            <a:t>n,p</a:t>
                          </a:r>
                          <a:endParaRPr lang="en-US" sz="2800" dirty="0"/>
                        </a:p>
                      </a:txBody>
                      <a:tcPr/>
                    </a:tc>
                    <a:tc>
                      <a:txBody>
                        <a:bodyPr/>
                        <a:lstStyle/>
                        <a:p>
                          <a:pPr algn="ctr"/>
                          <a:r>
                            <a:rPr lang="en-US" sz="2800" dirty="0" err="1" smtClean="0"/>
                            <a:t>np</a:t>
                          </a:r>
                          <a:endParaRPr lang="en-US" sz="2800" dirty="0"/>
                        </a:p>
                      </a:txBody>
                      <a:tcPr/>
                    </a:tc>
                    <a:tc>
                      <a:txBody>
                        <a:bodyPr/>
                        <a:lstStyle/>
                        <a:p>
                          <a:pPr algn="ctr"/>
                          <a:r>
                            <a:rPr lang="en-US" sz="2800" dirty="0" err="1" smtClean="0"/>
                            <a:t>npq</a:t>
                          </a:r>
                          <a:endParaRPr lang="en-US" sz="2800" dirty="0"/>
                        </a:p>
                      </a:txBody>
                      <a:tcPr/>
                    </a:tc>
                  </a:tr>
                  <a:tr h="295956">
                    <a:tc>
                      <a:txBody>
                        <a:bodyPr/>
                        <a:lstStyle/>
                        <a:p>
                          <a:r>
                            <a:rPr lang="en-US" sz="2800" dirty="0" smtClean="0"/>
                            <a:t>Geometric</a:t>
                          </a:r>
                          <a:endParaRPr lang="en-US" sz="2800" dirty="0"/>
                        </a:p>
                      </a:txBody>
                      <a:tcPr/>
                    </a:tc>
                    <a:tc>
                      <a:txBody>
                        <a:bodyPr/>
                        <a:lstStyle/>
                        <a:p>
                          <a:pPr algn="ctr"/>
                          <a:r>
                            <a:rPr lang="en-US" sz="2800" dirty="0" smtClean="0"/>
                            <a:t>p</a:t>
                          </a:r>
                          <a:endParaRPr lang="en-US" sz="2800" dirty="0"/>
                        </a:p>
                      </a:txBody>
                      <a:tcPr/>
                    </a:tc>
                    <a:tc>
                      <a:txBody>
                        <a:bodyPr/>
                        <a:lstStyle/>
                        <a:p>
                          <a:pPr algn="ctr"/>
                          <a:r>
                            <a:rPr lang="en-US" sz="2800" dirty="0" smtClean="0"/>
                            <a:t>1/p</a:t>
                          </a:r>
                          <a:endParaRPr lang="en-US" sz="2800" dirty="0"/>
                        </a:p>
                      </a:txBody>
                      <a:tcPr/>
                    </a:tc>
                    <a:tc>
                      <a:txBody>
                        <a:bodyPr/>
                        <a:lstStyle/>
                        <a:p>
                          <a:pPr algn="ctr"/>
                          <a:r>
                            <a:rPr lang="en-US" sz="2800" dirty="0" smtClean="0"/>
                            <a:t>q/p</a:t>
                          </a:r>
                          <a:r>
                            <a:rPr lang="en-US" sz="2800" baseline="30000" dirty="0" smtClean="0"/>
                            <a:t>2</a:t>
                          </a:r>
                          <a:endParaRPr lang="en-US" sz="2800" dirty="0"/>
                        </a:p>
                      </a:txBody>
                      <a:tcPr/>
                    </a:tc>
                  </a:tr>
                  <a:tr h="307578">
                    <a:tc>
                      <a:txBody>
                        <a:bodyPr/>
                        <a:lstStyle/>
                        <a:p>
                          <a:r>
                            <a:rPr lang="en-US" sz="2800" dirty="0" smtClean="0"/>
                            <a:t>Neg. Binomial</a:t>
                          </a:r>
                          <a:endParaRPr lang="en-US" sz="2800" dirty="0"/>
                        </a:p>
                      </a:txBody>
                      <a:tcPr/>
                    </a:tc>
                    <a:tc>
                      <a:txBody>
                        <a:bodyPr/>
                        <a:lstStyle/>
                        <a:p>
                          <a:pPr algn="ctr"/>
                          <a:r>
                            <a:rPr lang="en-US" sz="2800" dirty="0" err="1" smtClean="0"/>
                            <a:t>r,p</a:t>
                          </a:r>
                          <a:endParaRPr lang="en-US" sz="2800" dirty="0"/>
                        </a:p>
                      </a:txBody>
                      <a:tcPr/>
                    </a:tc>
                    <a:tc>
                      <a:txBody>
                        <a:bodyPr/>
                        <a:lstStyle/>
                        <a:p>
                          <a:pPr algn="ctr"/>
                          <a:r>
                            <a:rPr lang="en-US" sz="2800" dirty="0" smtClean="0"/>
                            <a:t>r/p</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smtClean="0"/>
                            <a:t>qr</a:t>
                          </a:r>
                          <a:r>
                            <a:rPr lang="en-US" sz="2800" dirty="0" smtClean="0"/>
                            <a:t>/p</a:t>
                          </a:r>
                          <a:r>
                            <a:rPr lang="en-US" sz="2800" baseline="30000" dirty="0" smtClean="0"/>
                            <a:t>2</a:t>
                          </a:r>
                          <a:endParaRPr lang="en-US" sz="2800" dirty="0" smtClean="0"/>
                        </a:p>
                      </a:txBody>
                      <a:tcPr/>
                    </a:tc>
                  </a:tr>
                  <a:tr h="265793">
                    <a:tc>
                      <a:txBody>
                        <a:bodyPr/>
                        <a:lstStyle/>
                        <a:p>
                          <a:r>
                            <a:rPr lang="en-US" sz="2800" dirty="0" smtClean="0"/>
                            <a:t>Poisson</a:t>
                          </a:r>
                          <a:endParaRPr lang="en-US" sz="2800" dirty="0"/>
                        </a:p>
                      </a:txBody>
                      <a:tcPr/>
                    </a:tc>
                    <a:tc>
                      <a:txBody>
                        <a:bodyPr/>
                        <a:lstStyle/>
                        <a:p>
                          <a:pPr algn="ctr"/>
                          <a:r>
                            <a:rPr lang="en-US" sz="2800" dirty="0" smtClean="0">
                              <a:latin typeface="Symbol" pitchFamily="18" charset="2"/>
                            </a:rPr>
                            <a:t>l</a:t>
                          </a:r>
                          <a:endParaRPr lang="en-US" sz="2800" dirty="0">
                            <a:latin typeface="Symbol" pitchFamily="18" charset="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Symbol" pitchFamily="18" charset="2"/>
                            </a:rPr>
                            <a:t>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Symbol" pitchFamily="18" charset="2"/>
                            </a:rPr>
                            <a:t>l</a:t>
                          </a:r>
                        </a:p>
                      </a:txBody>
                      <a:tcPr/>
                    </a:tc>
                  </a:tr>
                  <a:tr h="838737">
                    <a:tc>
                      <a:txBody>
                        <a:bodyPr/>
                        <a:lstStyle/>
                        <a:p>
                          <a:r>
                            <a:rPr lang="en-US" sz="2800" dirty="0" smtClean="0"/>
                            <a:t>Hypergeometric</a:t>
                          </a:r>
                          <a:endParaRPr lang="en-US" sz="2800" dirty="0"/>
                        </a:p>
                      </a:txBody>
                      <a:tcPr anchor="ctr"/>
                    </a:tc>
                    <a:tc>
                      <a:txBody>
                        <a:bodyPr/>
                        <a:lstStyle/>
                        <a:p>
                          <a:pPr algn="ctr"/>
                          <a:r>
                            <a:rPr lang="en-US" sz="2800" dirty="0" err="1" smtClean="0"/>
                            <a:t>N,n,p</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i="1" smtClean="0">
                                    <a:effectLst/>
                                    <a:latin typeface="Cambria Math" panose="02040503050406030204" pitchFamily="18" charset="0"/>
                                    <a:ea typeface="Times New Roman" panose="02020603050405020304" pitchFamily="18" charset="0"/>
                                    <a:cs typeface="Times New Roman" panose="02020603050405020304" pitchFamily="18" charset="0"/>
                                  </a:rPr>
                                  <m:t>𝑛</m:t>
                                </m:r>
                                <m:f>
                                  <m:fPr>
                                    <m:ctrlPr>
                                      <a:rPr lang="en-US" sz="2800" i="1">
                                        <a:effectLst/>
                                        <a:latin typeface="Cambria Math" panose="020405030504060302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𝑀</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𝑁</m:t>
                                    </m:r>
                                  </m:den>
                                </m:f>
                              </m:oMath>
                            </m:oMathPara>
                          </a14:m>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i="1" smtClean="0">
                                    <a:effectLst/>
                                    <a:latin typeface="Cambria Math" panose="02040503050406030204" pitchFamily="18" charset="0"/>
                                    <a:ea typeface="Times New Roman" panose="02020603050405020304" pitchFamily="18" charset="0"/>
                                    <a:cs typeface="Times New Roman" panose="02020603050405020304" pitchFamily="18" charset="0"/>
                                  </a:rPr>
                                  <m:t>𝑛</m:t>
                                </m:r>
                                <m:f>
                                  <m:fPr>
                                    <m:ctrlPr>
                                      <a:rPr lang="en-US" sz="2800" i="1">
                                        <a:effectLst/>
                                        <a:latin typeface="Cambria Math" panose="020405030504060302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𝑀</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𝑁</m:t>
                                    </m:r>
                                  </m:den>
                                </m:f>
                                <m:d>
                                  <m:dPr>
                                    <m:ctrlPr>
                                      <a:rPr lang="en-US" sz="2800" i="1">
                                        <a:effectLst/>
                                        <a:latin typeface="Cambria Math" panose="02040503050406030204" pitchFamily="18" charset="0"/>
                                      </a:rPr>
                                    </m:ctrlPr>
                                  </m:d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US" sz="2800" i="1">
                                            <a:effectLst/>
                                            <a:latin typeface="Cambria Math" panose="020405030504060302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𝑀</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𝑁</m:t>
                                        </m:r>
                                      </m:den>
                                    </m:f>
                                  </m:e>
                                </m:d>
                                <m:f>
                                  <m:fPr>
                                    <m:ctrlPr>
                                      <a:rPr lang="en-US" sz="2800" i="1">
                                        <a:effectLst/>
                                        <a:latin typeface="Cambria Math" panose="020405030504060302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𝑛</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m:t>
                                    </m:r>
                                  </m:den>
                                </m:f>
                              </m:oMath>
                            </m:oMathPara>
                          </a14:m>
                          <a:endParaRPr lang="en-US" sz="2800" dirty="0"/>
                        </a:p>
                      </a:txBody>
                      <a:tcPr anchor="ctr"/>
                    </a:tc>
                  </a:tr>
                  <a:tr h="606822">
                    <a:tc>
                      <a:txBody>
                        <a:bodyPr/>
                        <a:lstStyle/>
                        <a:p>
                          <a:r>
                            <a:rPr lang="en-US" sz="2800" dirty="0" smtClean="0"/>
                            <a:t>Uniform discrete</a:t>
                          </a:r>
                          <a:endParaRPr lang="en-US" sz="2800" dirty="0"/>
                        </a:p>
                      </a:txBody>
                      <a:tcPr/>
                    </a:tc>
                    <a:tc>
                      <a:txBody>
                        <a:bodyPr/>
                        <a:lstStyle/>
                        <a:p>
                          <a:pPr algn="ctr"/>
                          <a:r>
                            <a:rPr lang="en-US" sz="2800" dirty="0" smtClean="0"/>
                            <a:t>N</a:t>
                          </a:r>
                          <a:endParaRPr lang="en-US" sz="28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2800" i="1" smtClean="0">
                                        <a:effectLst/>
                                        <a:latin typeface="Cambria Math" panose="020405030504060302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en-US" sz="2800" dirty="0"/>
                        </a:p>
                      </a:txBody>
                      <a:tcPr>
                        <a:noFill/>
                      </a:tcPr>
                    </a:tc>
                    <a:tc>
                      <a:txBody>
                        <a:bodyPr/>
                        <a:lstStyle/>
                        <a:p>
                          <a:pPr algn="ctr"/>
                          <a14:m>
                            <m:oMathPara xmlns:m="http://schemas.openxmlformats.org/officeDocument/2006/math">
                              <m:oMathParaPr>
                                <m:jc m:val="centerGroup"/>
                              </m:oMathParaPr>
                              <m:oMath xmlns:m="http://schemas.openxmlformats.org/officeDocument/2006/math">
                                <m:f>
                                  <m:fPr>
                                    <m:ctrlPr>
                                      <a:rPr lang="en-US" sz="2800" i="1" smtClean="0">
                                        <a:effectLst/>
                                        <a:latin typeface="Cambria Math" panose="02040503050406030204" pitchFamily="18" charset="0"/>
                                      </a:rPr>
                                    </m:ctrlPr>
                                  </m:fPr>
                                  <m:num>
                                    <m:sSup>
                                      <m:sSupPr>
                                        <m:ctrlPr>
                                          <a:rPr lang="en-US" sz="2800" i="1">
                                            <a:effectLst/>
                                            <a:latin typeface="Cambria Math" panose="020405030504060302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𝑁</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12</m:t>
                                    </m:r>
                                  </m:den>
                                </m:f>
                              </m:oMath>
                            </m:oMathPara>
                          </a14:m>
                          <a:endParaRPr lang="en-US" sz="2800" dirty="0"/>
                        </a:p>
                      </a:txBody>
                      <a:tcPr>
                        <a:noFill/>
                      </a:tcPr>
                    </a:tc>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2514960726"/>
                  </p:ext>
                </p:extLst>
              </p:nvPr>
            </p:nvGraphicFramePr>
            <p:xfrm>
              <a:off x="0" y="1143000"/>
              <a:ext cx="9144000" cy="5468509"/>
            </p:xfrm>
            <a:graphic>
              <a:graphicData uri="http://schemas.openxmlformats.org/drawingml/2006/table">
                <a:tbl>
                  <a:tblPr firstRow="1" bandRow="1">
                    <a:tableStyleId>{5940675A-B579-460E-94D1-54222C63F5DA}</a:tableStyleId>
                  </a:tblPr>
                  <a:tblGrid>
                    <a:gridCol w="2667000"/>
                    <a:gridCol w="1524000"/>
                    <a:gridCol w="1600200"/>
                    <a:gridCol w="3352800"/>
                  </a:tblGrid>
                  <a:tr h="944880">
                    <a:tc>
                      <a:txBody>
                        <a:bodyPr/>
                        <a:lstStyle/>
                        <a:p>
                          <a:r>
                            <a:rPr lang="en-US" sz="2800" b="1" dirty="0" smtClean="0"/>
                            <a:t>Family</a:t>
                          </a:r>
                          <a:endParaRPr lang="en-US" sz="2800" b="1" dirty="0"/>
                        </a:p>
                      </a:txBody>
                      <a:tcPr/>
                    </a:tc>
                    <a:tc>
                      <a:txBody>
                        <a:bodyPr/>
                        <a:lstStyle/>
                        <a:p>
                          <a:pPr algn="ctr"/>
                          <a:r>
                            <a:rPr lang="en-US" sz="2800" b="1" dirty="0" err="1" smtClean="0"/>
                            <a:t>Param</a:t>
                          </a:r>
                          <a:r>
                            <a:rPr lang="en-US" sz="2800" b="1" dirty="0" smtClean="0"/>
                            <a:t>(s</a:t>
                          </a:r>
                          <a:r>
                            <a:rPr lang="en-US" sz="2800" b="1" dirty="0" smtClean="0"/>
                            <a:t>)</a:t>
                          </a:r>
                          <a:endParaRPr lang="en-US" sz="2800" b="1" dirty="0"/>
                        </a:p>
                      </a:txBody>
                      <a:tcPr/>
                    </a:tc>
                    <a:tc>
                      <a:txBody>
                        <a:bodyPr/>
                        <a:lstStyle/>
                        <a:p>
                          <a:pPr algn="ctr"/>
                          <a:r>
                            <a:rPr lang="en-US" sz="2800" b="1" dirty="0" smtClean="0"/>
                            <a:t>Expected</a:t>
                          </a:r>
                          <a:r>
                            <a:rPr lang="en-US" sz="2800" b="1" baseline="0" dirty="0" smtClean="0"/>
                            <a:t> Value</a:t>
                          </a:r>
                          <a:endParaRPr lang="en-US" sz="2800" b="1" dirty="0"/>
                        </a:p>
                      </a:txBody>
                      <a:tcPr/>
                    </a:tc>
                    <a:tc>
                      <a:txBody>
                        <a:bodyPr/>
                        <a:lstStyle/>
                        <a:p>
                          <a:pPr algn="ctr"/>
                          <a:r>
                            <a:rPr lang="en-US" sz="2800" b="1" dirty="0" smtClean="0"/>
                            <a:t>Variance</a:t>
                          </a:r>
                          <a:endParaRPr lang="en-US" sz="2800" b="1" dirty="0"/>
                        </a:p>
                      </a:txBody>
                      <a:tcPr/>
                    </a:tc>
                  </a:tr>
                  <a:tr h="606822">
                    <a:tc>
                      <a:txBody>
                        <a:bodyPr/>
                        <a:lstStyle/>
                        <a:p>
                          <a:r>
                            <a:rPr lang="en-US" sz="2800" dirty="0" smtClean="0"/>
                            <a:t>Bernoulli</a:t>
                          </a:r>
                          <a:endParaRPr lang="en-US" sz="2800" dirty="0"/>
                        </a:p>
                      </a:txBody>
                      <a:tcPr/>
                    </a:tc>
                    <a:tc>
                      <a:txBody>
                        <a:bodyPr/>
                        <a:lstStyle/>
                        <a:p>
                          <a:pPr algn="ctr"/>
                          <a:r>
                            <a:rPr lang="en-US" sz="2800" dirty="0" smtClean="0"/>
                            <a:t>p</a:t>
                          </a:r>
                          <a:endParaRPr lang="en-US" sz="2800" dirty="0"/>
                        </a:p>
                      </a:txBody>
                      <a:tcPr/>
                    </a:tc>
                    <a:tc>
                      <a:txBody>
                        <a:bodyPr/>
                        <a:lstStyle/>
                        <a:p>
                          <a:pPr algn="ctr"/>
                          <a:r>
                            <a:rPr lang="en-US" sz="2800" dirty="0" smtClean="0"/>
                            <a:t>p</a:t>
                          </a:r>
                          <a:endParaRPr lang="en-US" sz="2800" dirty="0"/>
                        </a:p>
                      </a:txBody>
                      <a:tcPr/>
                    </a:tc>
                    <a:tc>
                      <a:txBody>
                        <a:bodyPr/>
                        <a:lstStyle/>
                        <a:p>
                          <a:pPr algn="ctr"/>
                          <a:r>
                            <a:rPr lang="en-US" sz="2800" dirty="0" smtClean="0"/>
                            <a:t>q</a:t>
                          </a:r>
                          <a:endParaRPr lang="en-US" sz="2800" dirty="0"/>
                        </a:p>
                      </a:txBody>
                      <a:tcPr/>
                    </a:tc>
                  </a:tr>
                  <a:tr h="518160">
                    <a:tc>
                      <a:txBody>
                        <a:bodyPr/>
                        <a:lstStyle/>
                        <a:p>
                          <a:r>
                            <a:rPr lang="en-US" sz="2800" dirty="0" smtClean="0"/>
                            <a:t>Binomial</a:t>
                          </a:r>
                          <a:endParaRPr lang="en-US" sz="2800" dirty="0"/>
                        </a:p>
                      </a:txBody>
                      <a:tcPr/>
                    </a:tc>
                    <a:tc>
                      <a:txBody>
                        <a:bodyPr/>
                        <a:lstStyle/>
                        <a:p>
                          <a:pPr algn="ctr"/>
                          <a:r>
                            <a:rPr lang="en-US" sz="2800" dirty="0" err="1" smtClean="0"/>
                            <a:t>n,p</a:t>
                          </a:r>
                          <a:endParaRPr lang="en-US" sz="2800" dirty="0"/>
                        </a:p>
                      </a:txBody>
                      <a:tcPr/>
                    </a:tc>
                    <a:tc>
                      <a:txBody>
                        <a:bodyPr/>
                        <a:lstStyle/>
                        <a:p>
                          <a:pPr algn="ctr"/>
                          <a:r>
                            <a:rPr lang="en-US" sz="2800" dirty="0" err="1" smtClean="0"/>
                            <a:t>np</a:t>
                          </a:r>
                          <a:endParaRPr lang="en-US" sz="2800" dirty="0"/>
                        </a:p>
                      </a:txBody>
                      <a:tcPr/>
                    </a:tc>
                    <a:tc>
                      <a:txBody>
                        <a:bodyPr/>
                        <a:lstStyle/>
                        <a:p>
                          <a:pPr algn="ctr"/>
                          <a:r>
                            <a:rPr lang="en-US" sz="2800" dirty="0" err="1" smtClean="0"/>
                            <a:t>npq</a:t>
                          </a:r>
                          <a:endParaRPr lang="en-US" sz="2800" dirty="0"/>
                        </a:p>
                      </a:txBody>
                      <a:tcPr/>
                    </a:tc>
                  </a:tr>
                  <a:tr h="518160">
                    <a:tc>
                      <a:txBody>
                        <a:bodyPr/>
                        <a:lstStyle/>
                        <a:p>
                          <a:r>
                            <a:rPr lang="en-US" sz="2800" dirty="0" smtClean="0"/>
                            <a:t>Geometric</a:t>
                          </a:r>
                          <a:endParaRPr lang="en-US" sz="2800" dirty="0"/>
                        </a:p>
                      </a:txBody>
                      <a:tcPr/>
                    </a:tc>
                    <a:tc>
                      <a:txBody>
                        <a:bodyPr/>
                        <a:lstStyle/>
                        <a:p>
                          <a:pPr algn="ctr"/>
                          <a:r>
                            <a:rPr lang="en-US" sz="2800" dirty="0" smtClean="0"/>
                            <a:t>p</a:t>
                          </a:r>
                          <a:endParaRPr lang="en-US" sz="2800" dirty="0"/>
                        </a:p>
                      </a:txBody>
                      <a:tcPr/>
                    </a:tc>
                    <a:tc>
                      <a:txBody>
                        <a:bodyPr/>
                        <a:lstStyle/>
                        <a:p>
                          <a:pPr algn="ctr"/>
                          <a:r>
                            <a:rPr lang="en-US" sz="2800" dirty="0" smtClean="0"/>
                            <a:t>1/p</a:t>
                          </a:r>
                          <a:endParaRPr lang="en-US" sz="2800" dirty="0"/>
                        </a:p>
                      </a:txBody>
                      <a:tcPr/>
                    </a:tc>
                    <a:tc>
                      <a:txBody>
                        <a:bodyPr/>
                        <a:lstStyle/>
                        <a:p>
                          <a:pPr algn="ctr"/>
                          <a:r>
                            <a:rPr lang="en-US" sz="2800" dirty="0" smtClean="0"/>
                            <a:t>q/p</a:t>
                          </a:r>
                          <a:r>
                            <a:rPr lang="en-US" sz="2800" baseline="30000" dirty="0" smtClean="0"/>
                            <a:t>2</a:t>
                          </a:r>
                          <a:endParaRPr lang="en-US" sz="2800" dirty="0"/>
                        </a:p>
                      </a:txBody>
                      <a:tcPr/>
                    </a:tc>
                  </a:tr>
                  <a:tr h="518160">
                    <a:tc>
                      <a:txBody>
                        <a:bodyPr/>
                        <a:lstStyle/>
                        <a:p>
                          <a:r>
                            <a:rPr lang="en-US" sz="2800" dirty="0" smtClean="0"/>
                            <a:t>Neg. Binomial</a:t>
                          </a:r>
                          <a:endParaRPr lang="en-US" sz="2800" dirty="0"/>
                        </a:p>
                      </a:txBody>
                      <a:tcPr/>
                    </a:tc>
                    <a:tc>
                      <a:txBody>
                        <a:bodyPr/>
                        <a:lstStyle/>
                        <a:p>
                          <a:pPr algn="ctr"/>
                          <a:r>
                            <a:rPr lang="en-US" sz="2800" dirty="0" err="1" smtClean="0"/>
                            <a:t>r,p</a:t>
                          </a:r>
                          <a:endParaRPr lang="en-US" sz="2800" dirty="0"/>
                        </a:p>
                      </a:txBody>
                      <a:tcPr/>
                    </a:tc>
                    <a:tc>
                      <a:txBody>
                        <a:bodyPr/>
                        <a:lstStyle/>
                        <a:p>
                          <a:pPr algn="ctr"/>
                          <a:r>
                            <a:rPr lang="en-US" sz="2800" dirty="0" smtClean="0"/>
                            <a:t>r/p</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smtClean="0"/>
                            <a:t>qr</a:t>
                          </a:r>
                          <a:r>
                            <a:rPr lang="en-US" sz="2800" dirty="0" smtClean="0"/>
                            <a:t>/p</a:t>
                          </a:r>
                          <a:r>
                            <a:rPr lang="en-US" sz="2800" baseline="30000" dirty="0" smtClean="0"/>
                            <a:t>2</a:t>
                          </a:r>
                          <a:endParaRPr lang="en-US" sz="2800" dirty="0" smtClean="0"/>
                        </a:p>
                      </a:txBody>
                      <a:tcPr/>
                    </a:tc>
                  </a:tr>
                  <a:tr h="518160">
                    <a:tc>
                      <a:txBody>
                        <a:bodyPr/>
                        <a:lstStyle/>
                        <a:p>
                          <a:r>
                            <a:rPr lang="en-US" sz="2800" dirty="0" smtClean="0"/>
                            <a:t>Poisson</a:t>
                          </a:r>
                          <a:endParaRPr lang="en-US" sz="2800" dirty="0"/>
                        </a:p>
                      </a:txBody>
                      <a:tcPr/>
                    </a:tc>
                    <a:tc>
                      <a:txBody>
                        <a:bodyPr/>
                        <a:lstStyle/>
                        <a:p>
                          <a:pPr algn="ctr"/>
                          <a:r>
                            <a:rPr lang="en-US" sz="2800" dirty="0" smtClean="0">
                              <a:latin typeface="Symbol" pitchFamily="18" charset="2"/>
                            </a:rPr>
                            <a:t>l</a:t>
                          </a:r>
                          <a:endParaRPr lang="en-US" sz="2800" dirty="0">
                            <a:latin typeface="Symbol" pitchFamily="18" charset="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Symbol" pitchFamily="18" charset="2"/>
                            </a:rPr>
                            <a:t>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Symbol" pitchFamily="18" charset="2"/>
                            </a:rPr>
                            <a:t>l</a:t>
                          </a:r>
                        </a:p>
                      </a:txBody>
                      <a:tcPr/>
                    </a:tc>
                  </a:tr>
                  <a:tr h="899287">
                    <a:tc>
                      <a:txBody>
                        <a:bodyPr/>
                        <a:lstStyle/>
                        <a:p>
                          <a:r>
                            <a:rPr lang="en-US" sz="2800" dirty="0" smtClean="0"/>
                            <a:t>Hypergeometric</a:t>
                          </a:r>
                          <a:endParaRPr lang="en-US" sz="2800" dirty="0"/>
                        </a:p>
                      </a:txBody>
                      <a:tcPr anchor="ctr"/>
                    </a:tc>
                    <a:tc>
                      <a:txBody>
                        <a:bodyPr/>
                        <a:lstStyle/>
                        <a:p>
                          <a:pPr algn="ctr"/>
                          <a:r>
                            <a:rPr lang="en-US" sz="2800" dirty="0" err="1" smtClean="0"/>
                            <a:t>N,n,p</a:t>
                          </a:r>
                          <a:endParaRPr lang="en-US" sz="2800" dirty="0"/>
                        </a:p>
                      </a:txBody>
                      <a:tcPr anchor="ctr"/>
                    </a:tc>
                    <a:tc>
                      <a:txBody>
                        <a:bodyPr/>
                        <a:lstStyle/>
                        <a:p>
                          <a:endParaRPr lang="en-US"/>
                        </a:p>
                      </a:txBody>
                      <a:tcPr anchor="ctr">
                        <a:blipFill rotWithShape="0">
                          <a:blip r:embed="rId3"/>
                          <a:stretch>
                            <a:fillRect l="-263359" t="-408108" r="-211069" b="-106081"/>
                          </a:stretch>
                        </a:blipFill>
                      </a:tcPr>
                    </a:tc>
                    <a:tc>
                      <a:txBody>
                        <a:bodyPr/>
                        <a:lstStyle/>
                        <a:p>
                          <a:endParaRPr lang="en-US"/>
                        </a:p>
                      </a:txBody>
                      <a:tcPr anchor="ctr">
                        <a:blipFill rotWithShape="0">
                          <a:blip r:embed="rId3"/>
                          <a:stretch>
                            <a:fillRect l="-173091" t="-408108" r="-545" b="-106081"/>
                          </a:stretch>
                        </a:blipFill>
                      </a:tcPr>
                    </a:tc>
                  </a:tr>
                  <a:tr h="944880">
                    <a:tc>
                      <a:txBody>
                        <a:bodyPr/>
                        <a:lstStyle/>
                        <a:p>
                          <a:r>
                            <a:rPr lang="en-US" sz="2800" dirty="0" smtClean="0"/>
                            <a:t>Uniform discrete</a:t>
                          </a:r>
                          <a:endParaRPr lang="en-US" sz="2800" dirty="0"/>
                        </a:p>
                      </a:txBody>
                      <a:tcPr/>
                    </a:tc>
                    <a:tc>
                      <a:txBody>
                        <a:bodyPr/>
                        <a:lstStyle/>
                        <a:p>
                          <a:pPr algn="ctr"/>
                          <a:r>
                            <a:rPr lang="en-US" sz="2800" dirty="0" smtClean="0"/>
                            <a:t>N</a:t>
                          </a:r>
                          <a:endParaRPr lang="en-US" sz="2800" dirty="0"/>
                        </a:p>
                      </a:txBody>
                      <a:tcPr/>
                    </a:tc>
                    <a:tc>
                      <a:txBody>
                        <a:bodyPr/>
                        <a:lstStyle/>
                        <a:p>
                          <a:endParaRPr lang="en-US"/>
                        </a:p>
                      </a:txBody>
                      <a:tcPr>
                        <a:blipFill rotWithShape="0">
                          <a:blip r:embed="rId3"/>
                          <a:stretch>
                            <a:fillRect l="-263359" t="-485161" r="-211069" b="-1290"/>
                          </a:stretch>
                        </a:blipFill>
                      </a:tcPr>
                    </a:tc>
                    <a:tc>
                      <a:txBody>
                        <a:bodyPr/>
                        <a:lstStyle/>
                        <a:p>
                          <a:endParaRPr lang="en-US"/>
                        </a:p>
                      </a:txBody>
                      <a:tcPr>
                        <a:blipFill rotWithShape="0">
                          <a:blip r:embed="rId3"/>
                          <a:stretch>
                            <a:fillRect l="-173091" t="-485161" r="-545" b="-1290"/>
                          </a:stretch>
                        </a:blipFill>
                      </a:tcPr>
                    </a:tc>
                  </a:tr>
                </a:tbl>
              </a:graphicData>
            </a:graphic>
          </p:graphicFrame>
        </mc:Fallback>
      </mc:AlternateContent>
      <p:sp>
        <p:nvSpPr>
          <p:cNvPr id="4" name="TextBox 3"/>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3224098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9144000" cy="628650"/>
          </a:xfrm>
        </p:spPr>
        <p:txBody>
          <a:bodyPr>
            <a:normAutofit fontScale="90000"/>
          </a:bodyPr>
          <a:lstStyle/>
          <a:p>
            <a:r>
              <a:rPr lang="en-US" dirty="0" smtClean="0"/>
              <a:t>Example: Determine the Distribution (class)</a:t>
            </a:r>
            <a:endParaRPr lang="en-US" dirty="0"/>
          </a:p>
        </p:txBody>
      </p:sp>
      <p:sp>
        <p:nvSpPr>
          <p:cNvPr id="3" name="Content Placeholder 2"/>
          <p:cNvSpPr>
            <a:spLocks noGrp="1"/>
          </p:cNvSpPr>
          <p:nvPr>
            <p:ph idx="1"/>
          </p:nvPr>
        </p:nvSpPr>
        <p:spPr>
          <a:xfrm>
            <a:off x="0" y="914400"/>
            <a:ext cx="9144000" cy="5943600"/>
          </a:xfrm>
        </p:spPr>
        <p:txBody>
          <a:bodyPr>
            <a:normAutofit fontScale="77500" lnSpcReduction="20000"/>
          </a:bodyPr>
          <a:lstStyle/>
          <a:p>
            <a:pPr marL="228600" indent="-228600">
              <a:spcBef>
                <a:spcPts val="0"/>
              </a:spcBef>
              <a:buNone/>
            </a:pPr>
            <a:r>
              <a:rPr lang="en-US" dirty="0" smtClean="0"/>
              <a:t>For each of the following situations, state which distribution (and approximation distribution if applicable) would be appropriate and why. Also please state all parameters. Note: A possible answer is ‘none’.</a:t>
            </a:r>
          </a:p>
          <a:p>
            <a:pPr marL="0" indent="0">
              <a:spcBef>
                <a:spcPts val="0"/>
              </a:spcBef>
              <a:buNone/>
            </a:pPr>
            <a:r>
              <a:rPr lang="en-US" dirty="0" smtClean="0"/>
              <a:t>Exercises 20.1 – 20.9 (pp. 271 – 272)</a:t>
            </a:r>
          </a:p>
          <a:p>
            <a:pPr marL="0" indent="285750">
              <a:spcBef>
                <a:spcPts val="0"/>
              </a:spcBef>
              <a:buNone/>
            </a:pPr>
            <a:r>
              <a:rPr lang="en-US" dirty="0" smtClean="0"/>
              <a:t>Typo is 20.6 Let X be the number of </a:t>
            </a:r>
            <a:r>
              <a:rPr lang="en-US" strike="sngStrike" dirty="0" smtClean="0">
                <a:solidFill>
                  <a:srgbClr val="FF0000"/>
                </a:solidFill>
              </a:rPr>
              <a:t>broken</a:t>
            </a:r>
            <a:r>
              <a:rPr lang="en-US" dirty="0" smtClean="0"/>
              <a:t> ice cream cones….</a:t>
            </a:r>
          </a:p>
          <a:p>
            <a:pPr marL="171450" indent="-171450">
              <a:spcBef>
                <a:spcPts val="0"/>
              </a:spcBef>
              <a:buNone/>
            </a:pPr>
            <a:r>
              <a:rPr lang="en-US" dirty="0" smtClean="0"/>
              <a:t>20.a: </a:t>
            </a:r>
            <a:r>
              <a:rPr lang="en-US" dirty="0"/>
              <a:t>Let X be the number of ice cream cones that you need to sample to find the 2</a:t>
            </a:r>
            <a:r>
              <a:rPr lang="en-US" baseline="30000" dirty="0"/>
              <a:t>nd</a:t>
            </a:r>
            <a:r>
              <a:rPr lang="en-US" dirty="0"/>
              <a:t> waffle cone and the 3</a:t>
            </a:r>
            <a:r>
              <a:rPr lang="en-US" baseline="30000" dirty="0"/>
              <a:t>rd</a:t>
            </a:r>
            <a:r>
              <a:rPr lang="en-US" dirty="0"/>
              <a:t> regular cone if they come from a large, independent population and 10% of the waffle cones are broken and 15% of the regular cones are broken</a:t>
            </a:r>
            <a:r>
              <a:rPr lang="en-US" dirty="0" smtClean="0"/>
              <a:t>.</a:t>
            </a:r>
          </a:p>
          <a:p>
            <a:pPr marL="171450" indent="-171450">
              <a:spcBef>
                <a:spcPts val="0"/>
              </a:spcBef>
              <a:buNone/>
            </a:pPr>
            <a:r>
              <a:rPr lang="en-US" dirty="0" smtClean="0"/>
              <a:t>20.b: </a:t>
            </a:r>
            <a:r>
              <a:rPr lang="en-US" dirty="0"/>
              <a:t>Let X be the number of ice cream cones in your sample which are broken if you sample 50 of them from 2 boxes, one of which was roughly handled and the other was handled normally. Assume that 12% of the cones from the plant are broken and handling the box roughly breaks an additional 2</a:t>
            </a:r>
            <a:r>
              <a:rPr lang="en-US" dirty="0" smtClean="0"/>
              <a:t>%.</a:t>
            </a:r>
          </a:p>
          <a:p>
            <a:pPr marL="171450" indent="-171450">
              <a:spcBef>
                <a:spcPts val="0"/>
              </a:spcBef>
              <a:buNone/>
            </a:pPr>
            <a:r>
              <a:rPr lang="en-US" dirty="0" smtClean="0"/>
              <a:t>20.c: </a:t>
            </a:r>
            <a:r>
              <a:rPr lang="en-US" dirty="0"/>
              <a:t>Let X be the number of broken ice cream cones that you give to your class of 20 if originally 12 of the 100 ice cream cones in the box are broken. To avoid jealousy, you give one ice cream cone per person whether they are broken or not.</a:t>
            </a:r>
          </a:p>
        </p:txBody>
      </p:sp>
      <p:sp>
        <p:nvSpPr>
          <p:cNvPr id="4" name="TextBox 3"/>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3206923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distribution: Summary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562600"/>
              </a:xfrm>
            </p:spPr>
            <p:txBody>
              <a:bodyPr/>
              <a:lstStyle/>
              <a:p>
                <a:pPr marL="0" indent="0">
                  <a:buNone/>
                </a:pPr>
                <a:r>
                  <a:rPr lang="en-US" dirty="0" smtClean="0"/>
                  <a:t>Things to look for: </a:t>
                </a:r>
                <a:r>
                  <a:rPr lang="en-US" dirty="0" err="1" smtClean="0"/>
                  <a:t>BInS</a:t>
                </a:r>
                <a:endParaRPr lang="en-US" dirty="0" smtClean="0"/>
              </a:p>
              <a:p>
                <a:pPr marL="0" indent="0">
                  <a:buNone/>
                </a:pPr>
                <a:r>
                  <a:rPr lang="en-US" dirty="0" smtClean="0"/>
                  <a:t>Variable: X = # of success in n trials (0 ≤ X ≤ n)</a:t>
                </a:r>
              </a:p>
              <a:p>
                <a:pPr marL="0" indent="0">
                  <a:buNone/>
                </a:pPr>
                <a:r>
                  <a:rPr lang="en-US" dirty="0" smtClean="0"/>
                  <a:t>Parameters: </a:t>
                </a:r>
              </a:p>
              <a:p>
                <a:pPr marL="0" indent="0">
                  <a:buNone/>
                </a:pPr>
                <a:r>
                  <a:rPr lang="en-US" dirty="0"/>
                  <a:t>	</a:t>
                </a:r>
                <a:r>
                  <a:rPr lang="en-US" dirty="0" smtClean="0"/>
                  <a:t>n: number of trials (n = 1 </a:t>
                </a:r>
                <a:r>
                  <a:rPr lang="en-US" dirty="0" smtClean="0">
                    <a:sym typeface="Symbol" panose="05050102010706020507" pitchFamily="18" charset="2"/>
                  </a:rPr>
                  <a:t> Bernoulli)</a:t>
                </a:r>
                <a:endParaRPr lang="en-US" dirty="0" smtClean="0"/>
              </a:p>
              <a:p>
                <a:pPr marL="0" indent="0">
                  <a:buNone/>
                </a:pPr>
                <a:r>
                  <a:rPr lang="en-US" dirty="0"/>
                  <a:t>	</a:t>
                </a:r>
                <a:r>
                  <a:rPr lang="en-US" dirty="0" smtClean="0"/>
                  <a:t>p = P(S) = constant, q = P(F) = 1 – p</a:t>
                </a:r>
              </a:p>
              <a:p>
                <a:pPr marL="0" indent="0">
                  <a:buNone/>
                </a:pPr>
                <a:r>
                  <a:rPr lang="en-US" dirty="0" smtClean="0"/>
                  <a:t>Mass:</a:t>
                </a:r>
              </a:p>
              <a:p>
                <a:pPr marL="0" indent="0">
                  <a:buNone/>
                </a:pPr>
                <a:r>
                  <a:rPr lang="en-US" dirty="0"/>
                  <a: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𝑥</m:t>
                            </m:r>
                          </m:den>
                        </m:f>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𝑥</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𝑥</m:t>
                        </m:r>
                      </m:sup>
                    </m:sSup>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=0, 1, ⋯, </m:t>
                    </m:r>
                    <m:r>
                      <a:rPr lang="en-US" b="0" i="1" smtClean="0">
                        <a:latin typeface="Cambria Math" panose="02040503050406030204" pitchFamily="18" charset="0"/>
                        <a:ea typeface="Cambria Math" panose="02040503050406030204" pitchFamily="18" charset="0"/>
                      </a:rPr>
                      <m:t>𝑛</m:t>
                    </m:r>
                  </m:oMath>
                </a14:m>
                <a:endParaRPr lang="en-US" dirty="0" smtClean="0"/>
              </a:p>
              <a:p>
                <a:pPr marL="0" indent="0">
                  <a:buNone/>
                </a:pPr>
                <a14:m>
                  <m:oMath xmlns:m="http://schemas.openxmlformats.org/officeDocument/2006/math">
                    <m:r>
                      <a:rPr lang="en-US" i="1" dirty="0" smtClean="0">
                        <a:latin typeface="Cambria Math"/>
                        <a:ea typeface="Cambria Math"/>
                      </a:rPr>
                      <m:t>𝔼</m:t>
                    </m:r>
                  </m:oMath>
                </a14:m>
                <a:r>
                  <a:rPr lang="en-US" dirty="0" smtClean="0"/>
                  <a:t>(X) = np</a:t>
                </a:r>
              </a:p>
              <a:p>
                <a:pPr marL="0" indent="0">
                  <a:buNone/>
                </a:pPr>
                <a:r>
                  <a:rPr lang="en-US" dirty="0" err="1" smtClean="0"/>
                  <a:t>Var</a:t>
                </a:r>
                <a:r>
                  <a:rPr lang="en-US" dirty="0" smtClean="0"/>
                  <a:t>(X) = </a:t>
                </a:r>
                <a:r>
                  <a:rPr lang="en-US" dirty="0" err="1" smtClean="0"/>
                  <a:t>npq</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562600"/>
              </a:xfrm>
              <a:blipFill rotWithShape="0">
                <a:blip r:embed="rId2" cstate="print"/>
                <a:stretch>
                  <a:fillRect l="-1852" t="-1425" b="-110"/>
                </a:stretch>
              </a:blipFill>
            </p:spPr>
            <p:txBody>
              <a:bodyPr/>
              <a:lstStyle/>
              <a:p>
                <a:r>
                  <a:rPr lang="en-US">
                    <a:noFill/>
                  </a:rPr>
                  <a:t> </a:t>
                </a:r>
              </a:p>
            </p:txBody>
          </p:sp>
        </mc:Fallback>
      </mc:AlternateContent>
    </p:spTree>
    <p:extLst>
      <p:ext uri="{BB962C8B-B14F-4D97-AF65-F5344CB8AC3E}">
        <p14:creationId xmlns:p14="http://schemas.microsoft.com/office/powerpoint/2010/main" val="1333349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Shapes </a:t>
            </a:r>
            <a:r>
              <a:rPr lang="en-US" smtClean="0"/>
              <a:t>of Histograms</a:t>
            </a:r>
            <a:endParaRPr lang="en-US" dirty="0"/>
          </a:p>
        </p:txBody>
      </p:sp>
      <p:pic>
        <p:nvPicPr>
          <p:cNvPr id="7" name="Picture 8" descr="F02_02_14a"/>
          <p:cNvPicPr>
            <a:picLocks noGrp="1" noChangeAspect="1" noChangeArrowheads="1"/>
          </p:cNvPicPr>
          <p:nvPr>
            <p:ph idx="1"/>
          </p:nvPr>
        </p:nvPicPr>
        <p:blipFill>
          <a:blip r:embed="rId2" cstate="print"/>
          <a:srcRect t="25771" b="54099"/>
          <a:stretch>
            <a:fillRect/>
          </a:stretch>
        </p:blipFill>
        <p:spPr bwMode="auto">
          <a:xfrm>
            <a:off x="0" y="3733800"/>
            <a:ext cx="8770715" cy="1447800"/>
          </a:xfrm>
          <a:prstGeom prst="rect">
            <a:avLst/>
          </a:prstGeom>
          <a:noFill/>
        </p:spPr>
      </p:pic>
      <p:sp>
        <p:nvSpPr>
          <p:cNvPr id="4" name="TextBox 3"/>
          <p:cNvSpPr txBox="1"/>
          <p:nvPr/>
        </p:nvSpPr>
        <p:spPr>
          <a:xfrm>
            <a:off x="609600" y="5334000"/>
            <a:ext cx="2107756" cy="523220"/>
          </a:xfrm>
          <a:prstGeom prst="rect">
            <a:avLst/>
          </a:prstGeom>
          <a:noFill/>
        </p:spPr>
        <p:txBody>
          <a:bodyPr wrap="none" rtlCol="0">
            <a:spAutoFit/>
          </a:bodyPr>
          <a:lstStyle/>
          <a:p>
            <a:r>
              <a:rPr lang="en-US" sz="2800" dirty="0" smtClean="0"/>
              <a:t>Right skewed</a:t>
            </a:r>
            <a:endParaRPr lang="en-US" sz="2800" dirty="0"/>
          </a:p>
        </p:txBody>
      </p:sp>
      <p:sp>
        <p:nvSpPr>
          <p:cNvPr id="5" name="TextBox 4"/>
          <p:cNvSpPr txBox="1"/>
          <p:nvPr/>
        </p:nvSpPr>
        <p:spPr>
          <a:xfrm>
            <a:off x="6019800" y="5334000"/>
            <a:ext cx="1910779" cy="523220"/>
          </a:xfrm>
          <a:prstGeom prst="rect">
            <a:avLst/>
          </a:prstGeom>
          <a:noFill/>
        </p:spPr>
        <p:txBody>
          <a:bodyPr wrap="none" rtlCol="0">
            <a:spAutoFit/>
          </a:bodyPr>
          <a:lstStyle/>
          <a:p>
            <a:r>
              <a:rPr lang="en-US" sz="2800" dirty="0" smtClean="0"/>
              <a:t>Left skewed</a:t>
            </a:r>
            <a:endParaRPr lang="en-US" sz="2800" dirty="0"/>
          </a:p>
        </p:txBody>
      </p:sp>
      <p:pic>
        <p:nvPicPr>
          <p:cNvPr id="6" name="Picture 8" descr="F02_02_14a"/>
          <p:cNvPicPr>
            <a:picLocks noChangeAspect="1" noChangeArrowheads="1"/>
          </p:cNvPicPr>
          <p:nvPr/>
        </p:nvPicPr>
        <p:blipFill>
          <a:blip r:embed="rId2" cstate="print"/>
          <a:srcRect r="50478" b="78003"/>
          <a:stretch>
            <a:fillRect/>
          </a:stretch>
        </p:blipFill>
        <p:spPr bwMode="auto">
          <a:xfrm>
            <a:off x="2209800" y="1143000"/>
            <a:ext cx="3657600" cy="1332260"/>
          </a:xfrm>
          <a:prstGeom prst="rect">
            <a:avLst/>
          </a:prstGeom>
          <a:noFill/>
        </p:spPr>
      </p:pic>
      <p:sp>
        <p:nvSpPr>
          <p:cNvPr id="8" name="TextBox 7"/>
          <p:cNvSpPr txBox="1"/>
          <p:nvPr/>
        </p:nvSpPr>
        <p:spPr>
          <a:xfrm>
            <a:off x="3200400" y="2667000"/>
            <a:ext cx="1736501" cy="523220"/>
          </a:xfrm>
          <a:prstGeom prst="rect">
            <a:avLst/>
          </a:prstGeom>
          <a:noFill/>
        </p:spPr>
        <p:txBody>
          <a:bodyPr wrap="none" rtlCol="0">
            <a:spAutoFit/>
          </a:bodyPr>
          <a:lstStyle/>
          <a:p>
            <a:r>
              <a:rPr lang="en-US" sz="2800" dirty="0" smtClean="0"/>
              <a:t>Symmetric</a:t>
            </a:r>
          </a:p>
        </p:txBody>
      </p:sp>
    </p:spTree>
    <p:extLst>
      <p:ext uri="{BB962C8B-B14F-4D97-AF65-F5344CB8AC3E}">
        <p14:creationId xmlns:p14="http://schemas.microsoft.com/office/powerpoint/2010/main" val="2820560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Probability histograms for binomial distributions with different </a:t>
            </a:r>
            <a:r>
              <a:rPr lang="en-US" sz="3200" dirty="0" err="1" smtClean="0"/>
              <a:t>p’s</a:t>
            </a:r>
            <a:r>
              <a:rPr lang="en-US" sz="3200" dirty="0" smtClean="0"/>
              <a:t> with n = 8</a:t>
            </a:r>
            <a:endParaRPr lang="en-US" sz="3200" dirty="0"/>
          </a:p>
        </p:txBody>
      </p:sp>
      <p:graphicFrame>
        <p:nvGraphicFramePr>
          <p:cNvPr id="4" name="Content Placeholder 3"/>
          <p:cNvGraphicFramePr>
            <a:graphicFrameLocks noGrp="1"/>
          </p:cNvGraphicFramePr>
          <p:nvPr>
            <p:ph idx="1"/>
          </p:nvPr>
        </p:nvGraphicFramePr>
        <p:xfrm>
          <a:off x="-228600" y="1371600"/>
          <a:ext cx="3276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2667000" y="1371600"/>
          <a:ext cx="3352800" cy="45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5867400" y="1371600"/>
          <a:ext cx="3276600" cy="44958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335957" y="5410200"/>
            <a:ext cx="1026243" cy="461665"/>
          </a:xfrm>
          <a:prstGeom prst="rect">
            <a:avLst/>
          </a:prstGeom>
          <a:noFill/>
        </p:spPr>
        <p:txBody>
          <a:bodyPr wrap="none" rtlCol="0">
            <a:spAutoFit/>
          </a:bodyPr>
          <a:lstStyle/>
          <a:p>
            <a:r>
              <a:rPr lang="en-US" sz="2400" dirty="0" smtClean="0"/>
              <a:t>p = 0.2</a:t>
            </a:r>
            <a:endParaRPr lang="en-US" sz="2400" dirty="0"/>
          </a:p>
        </p:txBody>
      </p:sp>
      <p:sp>
        <p:nvSpPr>
          <p:cNvPr id="9" name="TextBox 8"/>
          <p:cNvSpPr txBox="1"/>
          <p:nvPr/>
        </p:nvSpPr>
        <p:spPr>
          <a:xfrm>
            <a:off x="4460157" y="5410200"/>
            <a:ext cx="1026243" cy="461665"/>
          </a:xfrm>
          <a:prstGeom prst="rect">
            <a:avLst/>
          </a:prstGeom>
          <a:noFill/>
        </p:spPr>
        <p:txBody>
          <a:bodyPr wrap="none" rtlCol="0">
            <a:spAutoFit/>
          </a:bodyPr>
          <a:lstStyle/>
          <a:p>
            <a:r>
              <a:rPr lang="en-US" sz="2400" dirty="0" smtClean="0"/>
              <a:t>p = 0.5</a:t>
            </a:r>
            <a:endParaRPr lang="en-US" sz="2400" dirty="0"/>
          </a:p>
        </p:txBody>
      </p:sp>
      <p:sp>
        <p:nvSpPr>
          <p:cNvPr id="10" name="TextBox 9"/>
          <p:cNvSpPr txBox="1"/>
          <p:nvPr/>
        </p:nvSpPr>
        <p:spPr>
          <a:xfrm>
            <a:off x="7660557" y="5410200"/>
            <a:ext cx="1026243" cy="461665"/>
          </a:xfrm>
          <a:prstGeom prst="rect">
            <a:avLst/>
          </a:prstGeom>
          <a:noFill/>
        </p:spPr>
        <p:txBody>
          <a:bodyPr wrap="none" rtlCol="0">
            <a:spAutoFit/>
          </a:bodyPr>
          <a:lstStyle/>
          <a:p>
            <a:r>
              <a:rPr lang="en-US" sz="2400" dirty="0" smtClean="0"/>
              <a:t>p = 0.8</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a:t>
            </a:r>
            <a:r>
              <a:rPr lang="en-US" dirty="0" smtClean="0"/>
              <a:t>18: </a:t>
            </a:r>
            <a:r>
              <a:rPr lang="en-US" dirty="0" smtClean="0"/>
              <a:t>Poisson Random Variables</a:t>
            </a:r>
            <a:endParaRPr lang="en-US" dirty="0"/>
          </a:p>
        </p:txBody>
      </p:sp>
      <p:pic>
        <p:nvPicPr>
          <p:cNvPr id="9218" name="Picture 2" descr="pois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199" y="1219200"/>
            <a:ext cx="5438775" cy="44100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01583" y="5925817"/>
            <a:ext cx="6998006" cy="646331"/>
          </a:xfrm>
          <a:prstGeom prst="rect">
            <a:avLst/>
          </a:prstGeom>
          <a:noFill/>
        </p:spPr>
        <p:txBody>
          <a:bodyPr wrap="none" rtlCol="0">
            <a:spAutoFit/>
          </a:bodyPr>
          <a:lstStyle/>
          <a:p>
            <a:r>
              <a:rPr lang="en-US" dirty="0"/>
              <a:t>http://</a:t>
            </a:r>
            <a:r>
              <a:rPr lang="en-US" dirty="0" smtClean="0"/>
              <a:t>www.boost.org/doc/libs/1_35_0/libs/math/doc/sf_and_dist/html</a:t>
            </a:r>
          </a:p>
          <a:p>
            <a:r>
              <a:rPr lang="en-US" dirty="0" smtClean="0"/>
              <a:t>/</a:t>
            </a:r>
            <a:r>
              <a:rPr lang="en-US" dirty="0" err="1"/>
              <a:t>math_toolkit</a:t>
            </a:r>
            <a:r>
              <a:rPr lang="en-US" dirty="0"/>
              <a:t>/</a:t>
            </a:r>
            <a:r>
              <a:rPr lang="en-US" dirty="0" err="1"/>
              <a:t>dist</a:t>
            </a:r>
            <a:r>
              <a:rPr lang="en-US" dirty="0"/>
              <a:t>/</a:t>
            </a:r>
            <a:r>
              <a:rPr lang="en-US" dirty="0" err="1"/>
              <a:t>dist_ref</a:t>
            </a:r>
            <a:r>
              <a:rPr lang="en-US" dirty="0"/>
              <a:t>/</a:t>
            </a:r>
            <a:r>
              <a:rPr lang="en-US" dirty="0" err="1"/>
              <a:t>dists</a:t>
            </a:r>
            <a:r>
              <a:rPr lang="en-US" dirty="0"/>
              <a:t>/poisson_dist.html</a:t>
            </a:r>
          </a:p>
        </p:txBody>
      </p:sp>
    </p:spTree>
    <p:extLst>
      <p:ext uri="{BB962C8B-B14F-4D97-AF65-F5344CB8AC3E}">
        <p14:creationId xmlns:p14="http://schemas.microsoft.com/office/powerpoint/2010/main" val="3854733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34" y="17417"/>
            <a:ext cx="8229600" cy="1143000"/>
          </a:xfrm>
        </p:spPr>
        <p:txBody>
          <a:bodyPr/>
          <a:lstStyle/>
          <a:p>
            <a:r>
              <a:rPr lang="en-US" dirty="0" smtClean="0"/>
              <a:t>Derivation of Poisson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60418"/>
                <a:ext cx="8229600" cy="5468982"/>
              </a:xfrm>
            </p:spPr>
            <p:txBody>
              <a:bodyPr>
                <a:normAutofit fontScale="92500"/>
              </a:bodyPr>
              <a:lstStyle/>
              <a:p>
                <a:pPr marL="0" indent="0">
                  <a:buNone/>
                </a:pPr>
                <a:r>
                  <a:rPr lang="en-US" dirty="0" smtClean="0"/>
                  <a:t>Assume, p is small, n is large and np is moderate</a:t>
                </a:r>
                <a:endParaRPr lang="en-US" b="0" dirty="0" smtClean="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sup>
                      </m:sSup>
                    </m:oMath>
                  </m:oMathPara>
                </a14:m>
                <a:endParaRPr lang="en-US" dirty="0" smtClean="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𝑛𝑝</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num>
                        <m:den>
                          <m:r>
                            <a:rPr lang="en-US" b="0" i="1" smtClean="0">
                              <a:latin typeface="Cambria Math" panose="02040503050406030204" pitchFamily="18" charset="0"/>
                              <a:ea typeface="Cambria Math" panose="02040503050406030204" pitchFamily="18" charset="0"/>
                            </a:rPr>
                            <m:t>𝑛</m:t>
                          </m:r>
                        </m:den>
                      </m:f>
                    </m:oMath>
                  </m:oMathPara>
                </a14:m>
                <a:endParaRPr lang="en-US" dirty="0" smtClean="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den>
                      </m:f>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rPr>
                                    <m:t>𝑛</m:t>
                                  </m:r>
                                </m:den>
                              </m:f>
                            </m:e>
                          </m:d>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rPr>
                                    <m:t>𝑛</m:t>
                                  </m:r>
                                </m:den>
                              </m:f>
                            </m:e>
                          </m:d>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sup>
                      </m:sSup>
                    </m:oMath>
                  </m:oMathPara>
                </a14:m>
                <a:endParaRPr lang="en-US" dirty="0" smtClean="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r>
                            <a:rPr lang="en-US" b="0" i="1" smtClean="0">
                              <a:latin typeface="Cambria Math" panose="02040503050406030204" pitchFamily="18" charset="0"/>
                            </a:rPr>
                            <m:t>𝑛</m:t>
                          </m:r>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𝑘</m:t>
                              </m:r>
                            </m:sup>
                          </m:sSup>
                        </m:den>
                      </m:f>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rPr>
                                <m:t>𝑘</m:t>
                              </m:r>
                            </m:sup>
                          </m:sSup>
                        </m:num>
                        <m:den>
                          <m:r>
                            <a:rPr lang="en-US" b="0" i="1" smtClean="0">
                              <a:latin typeface="Cambria Math" panose="02040503050406030204" pitchFamily="18" charset="0"/>
                            </a:rPr>
                            <m:t>𝑘</m:t>
                          </m:r>
                          <m:r>
                            <a:rPr lang="en-US" b="0" i="1" smtClean="0">
                              <a:latin typeface="Cambria Math" panose="02040503050406030204" pitchFamily="18" charset="0"/>
                            </a:rPr>
                            <m:t>!</m:t>
                          </m:r>
                        </m:den>
                      </m:f>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rPr>
                                        <m:t>𝑛</m:t>
                                      </m:r>
                                    </m:den>
                                  </m:f>
                                </m:e>
                              </m:d>
                            </m:e>
                            <m:sup>
                              <m:r>
                                <a:rPr lang="en-US" i="1">
                                  <a:latin typeface="Cambria Math" panose="02040503050406030204" pitchFamily="18" charset="0"/>
                                </a:rPr>
                                <m:t>𝑛</m:t>
                              </m:r>
                            </m:sup>
                          </m:sSup>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rPr>
                                        <m:t>𝑛</m:t>
                                      </m:r>
                                    </m:den>
                                  </m:f>
                                </m:e>
                              </m:d>
                            </m:e>
                            <m:sup>
                              <m:r>
                                <a:rPr lang="en-US" i="1">
                                  <a:latin typeface="Cambria Math" panose="02040503050406030204" pitchFamily="18" charset="0"/>
                                </a:rPr>
                                <m:t>𝑘</m:t>
                              </m:r>
                            </m:sup>
                          </m:sSup>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60418"/>
                <a:ext cx="8229600" cy="5468982"/>
              </a:xfrm>
              <a:blipFill rotWithShape="0">
                <a:blip r:embed="rId2"/>
                <a:stretch>
                  <a:fillRect l="-1704" t="-1336"/>
                </a:stretch>
              </a:blipFill>
            </p:spPr>
            <p:txBody>
              <a:bodyPr/>
              <a:lstStyle/>
              <a:p>
                <a:r>
                  <a:rPr lang="en-US">
                    <a:noFill/>
                  </a:rPr>
                  <a:t> </a:t>
                </a:r>
              </a:p>
            </p:txBody>
          </p:sp>
        </mc:Fallback>
      </mc:AlternateContent>
    </p:spTree>
    <p:extLst>
      <p:ext uri="{BB962C8B-B14F-4D97-AF65-F5344CB8AC3E}">
        <p14:creationId xmlns:p14="http://schemas.microsoft.com/office/powerpoint/2010/main" val="3811013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5131</TotalTime>
  <Words>2101</Words>
  <Application>Microsoft Office PowerPoint</Application>
  <PresentationFormat>On-screen Show (4:3)</PresentationFormat>
  <Paragraphs>349</Paragraphs>
  <Slides>42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Cambria Math</vt:lpstr>
      <vt:lpstr>Symbol</vt:lpstr>
      <vt:lpstr>Times New Roman</vt:lpstr>
      <vt:lpstr>Office Theme</vt:lpstr>
      <vt:lpstr>Part 3: Named Discrete Random Variables</vt:lpstr>
      <vt:lpstr>Chapter 14: Bernoulli Random Variables</vt:lpstr>
      <vt:lpstr>Bernoulli distribution: Summary</vt:lpstr>
      <vt:lpstr>Chapter 15: Binomial Random Variables</vt:lpstr>
      <vt:lpstr>Binomial distribution: Summary</vt:lpstr>
      <vt:lpstr>Shapes of Histograms</vt:lpstr>
      <vt:lpstr>Probability histograms for binomial distributions with different p’s with n = 8</vt:lpstr>
      <vt:lpstr>Chapter 18: Poisson Random Variables</vt:lpstr>
      <vt:lpstr>Derivation of Poisson (1)</vt:lpstr>
      <vt:lpstr>Derivation of Poisson (2)</vt:lpstr>
      <vt:lpstr>Derivation of Poisson (3)</vt:lpstr>
      <vt:lpstr>Poisson distribution: Summary</vt:lpstr>
      <vt:lpstr>Poisson Process Conditions</vt:lpstr>
      <vt:lpstr>Example: Poisson Distribution</vt:lpstr>
      <vt:lpstr>Poisson vs. Binomial</vt:lpstr>
      <vt:lpstr>Poisson vs. Bionomial</vt:lpstr>
      <vt:lpstr>Chapter 15: Geometric Random Variables</vt:lpstr>
      <vt:lpstr>Geometric distribution: Summary</vt:lpstr>
      <vt:lpstr>Example: Geometric Distribution</vt:lpstr>
      <vt:lpstr>Shape of Geometric PMF</vt:lpstr>
      <vt:lpstr>Example: Geometric r.v. (cont)</vt:lpstr>
      <vt:lpstr>Example: Geometric r.v. (cont)</vt:lpstr>
      <vt:lpstr>Chapter 16: Negative Binomial Random Variables</vt:lpstr>
      <vt:lpstr>Negative Binomial distribution: Summary</vt:lpstr>
      <vt:lpstr>Example: Negative Binomial r.v.</vt:lpstr>
      <vt:lpstr>Comparison: Binomial vs. Negative Binomial</vt:lpstr>
      <vt:lpstr>Chapter 18: Hypergeometric Random Variables</vt:lpstr>
      <vt:lpstr>Hypergeometric distribution: Summary</vt:lpstr>
      <vt:lpstr>Example: Hypergeometric Distribution</vt:lpstr>
      <vt:lpstr>Example: Hypergeometric Distribution (2) - class</vt:lpstr>
      <vt:lpstr>Example: Capture-Recapture Sampling</vt:lpstr>
      <vt:lpstr>Example: Hoosier Lotto (class)</vt:lpstr>
      <vt:lpstr>Example: Hoosier Lotto (cont)</vt:lpstr>
      <vt:lpstr>Example: Powerball (BONUS)</vt:lpstr>
      <vt:lpstr>Binomial Approximation to the Hypergeometric</vt:lpstr>
      <vt:lpstr>Chapter 19: Discrete Uniform Random Variables</vt:lpstr>
      <vt:lpstr>Discrete Uniform distribution: Summary</vt:lpstr>
      <vt:lpstr>Example: Discrete Uniform (class)</vt:lpstr>
      <vt:lpstr>Chapter 20: Summary of Part III</vt:lpstr>
      <vt:lpstr>Summary of Discrete Distributions</vt:lpstr>
      <vt:lpstr>Expected values and Variances for selected families of discrete random variables.</vt:lpstr>
      <vt:lpstr>Example: Determine the Distribution (class)</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1.1 De Moargan’s Laws</dc:title>
  <dc:creator>lfindsen</dc:creator>
  <cp:lastModifiedBy>Leonore Anne Findsen</cp:lastModifiedBy>
  <cp:revision>440</cp:revision>
  <cp:lastPrinted>2016-03-04T19:39:48Z</cp:lastPrinted>
  <dcterms:created xsi:type="dcterms:W3CDTF">2010-01-11T21:36:57Z</dcterms:created>
  <dcterms:modified xsi:type="dcterms:W3CDTF">2016-03-07T12:33:05Z</dcterms:modified>
</cp:coreProperties>
</file>