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15" r:id="rId2"/>
    <p:sldId id="308" r:id="rId3"/>
    <p:sldId id="309" r:id="rId4"/>
    <p:sldId id="310" r:id="rId5"/>
    <p:sldId id="312" r:id="rId6"/>
    <p:sldId id="314"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55" autoAdjust="0"/>
    <p:restoredTop sz="94660" autoAdjust="0"/>
  </p:normalViewPr>
  <p:slideViewPr>
    <p:cSldViewPr>
      <p:cViewPr varScale="1">
        <p:scale>
          <a:sx n="85" d="100"/>
          <a:sy n="85" d="100"/>
        </p:scale>
        <p:origin x="480"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D4E9E57-B026-4B5A-B3E8-8A48562FE2B8}" type="datetimeFigureOut">
              <a:rPr lang="en-US" smtClean="0"/>
              <a:pPr/>
              <a:t>1/27/2016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A995F4E-C860-47AA-8D4E-D983800C9E2A}" type="slidenum">
              <a:rPr lang="en-US" smtClean="0"/>
              <a:pPr/>
              <a:t>‹#›</a:t>
            </a:fld>
            <a:endParaRPr lang="en-US"/>
          </a:p>
        </p:txBody>
      </p:sp>
    </p:spTree>
    <p:extLst>
      <p:ext uri="{BB962C8B-B14F-4D97-AF65-F5344CB8AC3E}">
        <p14:creationId xmlns:p14="http://schemas.microsoft.com/office/powerpoint/2010/main" val="28915571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A995F4E-C860-47AA-8D4E-D983800C9E2A}" type="slidenum">
              <a:rPr lang="en-US" smtClean="0"/>
              <a:pPr/>
              <a:t>2</a:t>
            </a:fld>
            <a:endParaRPr lang="en-US"/>
          </a:p>
        </p:txBody>
      </p:sp>
    </p:spTree>
    <p:extLst>
      <p:ext uri="{BB962C8B-B14F-4D97-AF65-F5344CB8AC3E}">
        <p14:creationId xmlns:p14="http://schemas.microsoft.com/office/powerpoint/2010/main" val="28407312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A995F4E-C860-47AA-8D4E-D983800C9E2A}" type="slidenum">
              <a:rPr lang="en-US" smtClean="0"/>
              <a:pPr/>
              <a:t>4</a:t>
            </a:fld>
            <a:endParaRPr lang="en-US"/>
          </a:p>
        </p:txBody>
      </p:sp>
    </p:spTree>
    <p:extLst>
      <p:ext uri="{BB962C8B-B14F-4D97-AF65-F5344CB8AC3E}">
        <p14:creationId xmlns:p14="http://schemas.microsoft.com/office/powerpoint/2010/main" val="35658747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A995F4E-C860-47AA-8D4E-D983800C9E2A}" type="slidenum">
              <a:rPr lang="en-US" smtClean="0"/>
              <a:pPr/>
              <a:t>5</a:t>
            </a:fld>
            <a:endParaRPr lang="en-US"/>
          </a:p>
        </p:txBody>
      </p:sp>
    </p:spTree>
    <p:extLst>
      <p:ext uri="{BB962C8B-B14F-4D97-AF65-F5344CB8AC3E}">
        <p14:creationId xmlns:p14="http://schemas.microsoft.com/office/powerpoint/2010/main" val="8975146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AA13EAB-EFEA-4875-804C-911F1AE3F8D5}" type="datetime1">
              <a:rPr lang="en-US" smtClean="0"/>
              <a:t>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3C1DBC-04C1-49C2-BBEC-297130287EE7}" type="datetime1">
              <a:rPr lang="en-US" smtClean="0"/>
              <a:t>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77D498-C79B-446A-BA23-8E9B3C50A735}" type="datetime1">
              <a:rPr lang="en-US" smtClean="0"/>
              <a:t>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095AAA-1E6E-44EC-99B2-6365473E2299}" type="datetime1">
              <a:rPr lang="en-US" smtClean="0"/>
              <a:t>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244FDA5-2FE4-4C91-9B7A-A2829B0A49FC}" type="datetime1">
              <a:rPr lang="en-US" smtClean="0"/>
              <a:t>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8AB69A3-C87E-4566-9134-665EE2CEADEC}" type="datetime1">
              <a:rPr lang="en-US" smtClean="0"/>
              <a:t>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6E9C783-20A5-42FB-985A-CDB46921970B}" type="datetime1">
              <a:rPr lang="en-US" smtClean="0"/>
              <a:t>1/27/2016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048F9C2-F8FB-4F8E-91F7-2E0588A59508}" type="datetime1">
              <a:rPr lang="en-US" smtClean="0"/>
              <a:t>1/27/2016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FFBDCD-7294-4968-AEA6-1AD0CB313AE3}" type="datetime1">
              <a:rPr lang="en-US" smtClean="0"/>
              <a:t>1/27/2016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7472A52-FE5B-4175-9EB3-E6DFA59BF791}" type="datetime1">
              <a:rPr lang="en-US" smtClean="0"/>
              <a:t>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E97CA48-DD18-4C21-933B-F6A14B6F96B6}" type="datetime1">
              <a:rPr lang="en-US" smtClean="0"/>
              <a:t>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AC68C7-05EA-45B7-AA74-A94D988EF4C5}" type="datetime1">
              <a:rPr lang="en-US" smtClean="0"/>
              <a:t>1/27/2016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5D01E0-4520-4710-81AB-3D8832D7391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actiss.org/wp-content/uploads/2011/11/bayesian_evol.pn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Chapter 5: Bayes’ Theorem</a:t>
            </a:r>
            <a:br>
              <a:rPr lang="en-US" dirty="0" smtClean="0"/>
            </a:br>
            <a:r>
              <a:rPr lang="en-US" dirty="0" smtClean="0"/>
              <a:t>(And Additional Applications)</a:t>
            </a:r>
            <a:endParaRPr lang="en-US" dirty="0"/>
          </a:p>
        </p:txBody>
      </p:sp>
      <p:pic>
        <p:nvPicPr>
          <p:cNvPr id="6146" name="Picture 2" descr="http://pactiss.org/wp-content/uploads/2011/11/bayesian_evol.pn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3272" y="1698367"/>
            <a:ext cx="8060871" cy="4309198"/>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1324216" y="6288294"/>
            <a:ext cx="6642524" cy="369332"/>
          </a:xfrm>
          <a:prstGeom prst="rect">
            <a:avLst/>
          </a:prstGeom>
          <a:noFill/>
        </p:spPr>
        <p:txBody>
          <a:bodyPr wrap="none" rtlCol="0">
            <a:spAutoFit/>
          </a:bodyPr>
          <a:lstStyle/>
          <a:p>
            <a:r>
              <a:rPr lang="en-US" dirty="0"/>
              <a:t>http://pactiss.org/2011/11/02/bayesian-inference-homo-bayesianis/</a:t>
            </a:r>
          </a:p>
        </p:txBody>
      </p:sp>
      <p:sp>
        <p:nvSpPr>
          <p:cNvPr id="3" name="Slide Number Placeholder 2"/>
          <p:cNvSpPr>
            <a:spLocks noGrp="1"/>
          </p:cNvSpPr>
          <p:nvPr>
            <p:ph type="sldNum" sz="quarter" idx="12"/>
          </p:nvPr>
        </p:nvSpPr>
        <p:spPr/>
        <p:txBody>
          <a:bodyPr/>
          <a:lstStyle/>
          <a:p>
            <a:fld id="{D85D01E0-4520-4710-81AB-3D8832D73914}" type="slidenum">
              <a:rPr lang="en-US" smtClean="0"/>
              <a:pPr/>
              <a:t>1</a:t>
            </a:fld>
            <a:endParaRPr lang="en-US"/>
          </a:p>
        </p:txBody>
      </p:sp>
    </p:spTree>
    <p:extLst>
      <p:ext uri="{BB962C8B-B14F-4D97-AF65-F5344CB8AC3E}">
        <p14:creationId xmlns:p14="http://schemas.microsoft.com/office/powerpoint/2010/main" val="19887493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Example: Bayes’ Theorem</a:t>
            </a:r>
            <a:endParaRPr lang="en-US" dirty="0"/>
          </a:p>
        </p:txBody>
      </p:sp>
      <p:sp>
        <p:nvSpPr>
          <p:cNvPr id="3" name="Content Placeholder 2"/>
          <p:cNvSpPr>
            <a:spLocks noGrp="1"/>
          </p:cNvSpPr>
          <p:nvPr>
            <p:ph idx="1"/>
          </p:nvPr>
        </p:nvSpPr>
        <p:spPr>
          <a:xfrm>
            <a:off x="228600" y="1447800"/>
            <a:ext cx="8610600" cy="5105400"/>
          </a:xfrm>
        </p:spPr>
        <p:txBody>
          <a:bodyPr>
            <a:normAutofit/>
          </a:bodyPr>
          <a:lstStyle/>
          <a:p>
            <a:pPr>
              <a:buNone/>
            </a:pPr>
            <a:r>
              <a:rPr lang="en-US" dirty="0" smtClean="0"/>
              <a:t>In a bolt factory, 30, 50, and 20% of the production is manufactured by machines I, II, and III, respectively. If 4, 5, and 3% of the output of these respective machines is defective, what is the probability that a randomly selected bolt that is found to be defective is manufactured by machine III?</a:t>
            </a:r>
            <a:endParaRPr lang="en-US" dirty="0"/>
          </a:p>
        </p:txBody>
      </p:sp>
      <p:sp>
        <p:nvSpPr>
          <p:cNvPr id="5" name="Slide Number Placeholder 4"/>
          <p:cNvSpPr>
            <a:spLocks noGrp="1"/>
          </p:cNvSpPr>
          <p:nvPr>
            <p:ph type="sldNum" sz="quarter" idx="12"/>
          </p:nvPr>
        </p:nvSpPr>
        <p:spPr/>
        <p:txBody>
          <a:bodyPr/>
          <a:lstStyle/>
          <a:p>
            <a:fld id="{D85D01E0-4520-4710-81AB-3D8832D73914}" type="slidenum">
              <a:rPr lang="en-US" smtClean="0"/>
              <a:pPr/>
              <a:t>2</a:t>
            </a:fld>
            <a:endParaRPr lang="en-US"/>
          </a:p>
        </p:txBody>
      </p:sp>
    </p:spTree>
    <p:extLst>
      <p:ext uri="{BB962C8B-B14F-4D97-AF65-F5344CB8AC3E}">
        <p14:creationId xmlns:p14="http://schemas.microsoft.com/office/powerpoint/2010/main" val="33785131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fontScale="90000"/>
          </a:bodyPr>
          <a:lstStyle/>
          <a:p>
            <a:r>
              <a:rPr lang="en-US" dirty="0" smtClean="0"/>
              <a:t>Example: Bayes’ Theorem (Monty Hall Problem)</a:t>
            </a:r>
            <a:endParaRPr lang="en-US" dirty="0"/>
          </a:p>
        </p:txBody>
      </p:sp>
      <p:sp>
        <p:nvSpPr>
          <p:cNvPr id="3" name="Content Placeholder 2"/>
          <p:cNvSpPr>
            <a:spLocks noGrp="1"/>
          </p:cNvSpPr>
          <p:nvPr>
            <p:ph idx="1"/>
          </p:nvPr>
        </p:nvSpPr>
        <p:spPr>
          <a:xfrm>
            <a:off x="0" y="1600200"/>
            <a:ext cx="9144000" cy="5257800"/>
          </a:xfrm>
        </p:spPr>
        <p:txBody>
          <a:bodyPr>
            <a:normAutofit lnSpcReduction="10000"/>
          </a:bodyPr>
          <a:lstStyle/>
          <a:p>
            <a:pPr>
              <a:buNone/>
            </a:pPr>
            <a:r>
              <a:rPr lang="en-US" dirty="0" smtClean="0"/>
              <a:t>This follows the game show ‘Let’s Make a Deal’ which was hosted by Monty Hall for many years. In the game show, there are three doors, behind each of which is one prize. Two of the prizes are worthless and the other one is valuable. A contestant selects one of the doors, following which the game show host (who does know where the valuable prize is), opens one of the remaining two doors to reveal a worthless prize. The host then offers the contestant the opportunity to change his selection. Should the contestant switch doors?</a:t>
            </a:r>
            <a:endParaRPr lang="en-US" dirty="0"/>
          </a:p>
        </p:txBody>
      </p:sp>
      <p:sp>
        <p:nvSpPr>
          <p:cNvPr id="5" name="Slide Number Placeholder 4"/>
          <p:cNvSpPr>
            <a:spLocks noGrp="1"/>
          </p:cNvSpPr>
          <p:nvPr>
            <p:ph type="sldNum" sz="quarter" idx="12"/>
          </p:nvPr>
        </p:nvSpPr>
        <p:spPr/>
        <p:txBody>
          <a:bodyPr/>
          <a:lstStyle/>
          <a:p>
            <a:fld id="{D85D01E0-4520-4710-81AB-3D8832D73914}" type="slidenum">
              <a:rPr lang="en-US" smtClean="0"/>
              <a:pPr/>
              <a:t>3</a:t>
            </a:fld>
            <a:endParaRPr lang="en-US"/>
          </a:p>
        </p:txBody>
      </p:sp>
    </p:spTree>
    <p:extLst>
      <p:ext uri="{BB962C8B-B14F-4D97-AF65-F5344CB8AC3E}">
        <p14:creationId xmlns:p14="http://schemas.microsoft.com/office/powerpoint/2010/main" val="13780790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fontScale="90000"/>
          </a:bodyPr>
          <a:lstStyle/>
          <a:p>
            <a:r>
              <a:rPr lang="en-US" dirty="0" smtClean="0"/>
              <a:t>Example: Bayes’ Theorem (Diagnostic Tests)</a:t>
            </a:r>
            <a:endParaRPr lang="en-US" dirty="0"/>
          </a:p>
        </p:txBody>
      </p:sp>
      <p:sp>
        <p:nvSpPr>
          <p:cNvPr id="3" name="Content Placeholder 2"/>
          <p:cNvSpPr>
            <a:spLocks noGrp="1"/>
          </p:cNvSpPr>
          <p:nvPr>
            <p:ph idx="1"/>
          </p:nvPr>
        </p:nvSpPr>
        <p:spPr>
          <a:xfrm>
            <a:off x="228600" y="1447800"/>
            <a:ext cx="8610600" cy="5105400"/>
          </a:xfrm>
        </p:spPr>
        <p:txBody>
          <a:bodyPr>
            <a:normAutofit/>
          </a:bodyPr>
          <a:lstStyle/>
          <a:p>
            <a:pPr>
              <a:buNone/>
            </a:pPr>
            <a:r>
              <a:rPr lang="en-US" dirty="0" smtClean="0"/>
              <a:t>A diagnostic test for a certain disease has a 99% sensitivity and a 95% specificity. Only 1% of the population has the disease in question. If the diagnostic test reports that a person chosen at random from the population tests positive, what is the probability that the person does, in fact, have the disease?</a:t>
            </a:r>
            <a:endParaRPr lang="en-US" dirty="0"/>
          </a:p>
        </p:txBody>
      </p:sp>
      <p:sp>
        <p:nvSpPr>
          <p:cNvPr id="5" name="Slide Number Placeholder 4"/>
          <p:cNvSpPr>
            <a:spLocks noGrp="1"/>
          </p:cNvSpPr>
          <p:nvPr>
            <p:ph type="sldNum" sz="quarter" idx="12"/>
          </p:nvPr>
        </p:nvSpPr>
        <p:spPr/>
        <p:txBody>
          <a:bodyPr/>
          <a:lstStyle/>
          <a:p>
            <a:fld id="{D85D01E0-4520-4710-81AB-3D8832D73914}" type="slidenum">
              <a:rPr lang="en-US" smtClean="0"/>
              <a:pPr/>
              <a:t>4</a:t>
            </a:fld>
            <a:endParaRPr lang="en-US"/>
          </a:p>
        </p:txBody>
      </p:sp>
    </p:spTree>
    <p:extLst>
      <p:ext uri="{BB962C8B-B14F-4D97-AF65-F5344CB8AC3E}">
        <p14:creationId xmlns:p14="http://schemas.microsoft.com/office/powerpoint/2010/main" val="37080852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rmAutofit/>
          </a:bodyPr>
          <a:lstStyle/>
          <a:p>
            <a:r>
              <a:rPr lang="en-US" dirty="0" smtClean="0"/>
              <a:t>Examples: General Multiplication Law</a:t>
            </a:r>
            <a:endParaRPr lang="en-US" dirty="0"/>
          </a:p>
        </p:txBody>
      </p:sp>
      <p:sp>
        <p:nvSpPr>
          <p:cNvPr id="3" name="Content Placeholder 2"/>
          <p:cNvSpPr>
            <a:spLocks noGrp="1"/>
          </p:cNvSpPr>
          <p:nvPr>
            <p:ph idx="1"/>
          </p:nvPr>
        </p:nvSpPr>
        <p:spPr>
          <a:xfrm>
            <a:off x="0" y="838200"/>
            <a:ext cx="9144000" cy="6019800"/>
          </a:xfrm>
        </p:spPr>
        <p:txBody>
          <a:bodyPr>
            <a:normAutofit fontScale="92500" lnSpcReduction="20000"/>
          </a:bodyPr>
          <a:lstStyle/>
          <a:p>
            <a:pPr marL="514350" indent="-514350">
              <a:buAutoNum type="arabicParenR"/>
            </a:pPr>
            <a:r>
              <a:rPr lang="en-US" dirty="0" smtClean="0"/>
              <a:t>A consulting firm is awarded 51% of the contracts it bids on. Suppose that Melissa works for a division of the firm that gets to do 25% of the projects contracted for. If Melissa directs 41% of the projects submitted to her division, what percentage of all bids submitted by the firm will result in contracts for projects directed by Melissa?</a:t>
            </a:r>
          </a:p>
          <a:p>
            <a:pPr marL="514350" indent="-514350">
              <a:buFont typeface="Arial" pitchFamily="34" charset="0"/>
              <a:buAutoNum type="arabicParenR"/>
            </a:pPr>
            <a:r>
              <a:rPr lang="en-US" dirty="0" smtClean="0"/>
              <a:t>Supposed </a:t>
            </a:r>
            <a:r>
              <a:rPr lang="en-US" dirty="0"/>
              <a:t>that 8 good and 2 defective fuses have been mixed up. To find the defective fuses we need to test them one-by-one, at random. Once we test a fuse, we set it aside. What is the probability that we find both of the defective fuses in exactly three tests</a:t>
            </a:r>
            <a:r>
              <a:rPr lang="en-US" dirty="0" smtClean="0"/>
              <a:t>?</a:t>
            </a:r>
          </a:p>
          <a:p>
            <a:pPr marL="514350" indent="-514350">
              <a:buFont typeface="Arial" pitchFamily="34" charset="0"/>
              <a:buAutoNum type="arabicParenR"/>
            </a:pPr>
            <a:r>
              <a:rPr lang="en-US" dirty="0" smtClean="0"/>
              <a:t>Using </a:t>
            </a:r>
            <a:r>
              <a:rPr lang="en-US" dirty="0" err="1" smtClean="0"/>
              <a:t>Pólya’s</a:t>
            </a:r>
            <a:r>
              <a:rPr lang="en-US" dirty="0" smtClean="0"/>
              <a:t> Urn, with r red balls, b black balls and c, what is the probability that the first two balls are red and the last ball is black?</a:t>
            </a:r>
            <a:endParaRPr lang="en-US" dirty="0"/>
          </a:p>
          <a:p>
            <a:pPr marL="514350" indent="-514350">
              <a:buAutoNum type="arabicParenR"/>
            </a:pPr>
            <a:endParaRPr lang="en-US" dirty="0" smtClean="0"/>
          </a:p>
          <a:p>
            <a:pPr marL="514350" indent="-514350">
              <a:buAutoNum type="arabicParenR"/>
            </a:pPr>
            <a:endParaRPr lang="en-US" dirty="0"/>
          </a:p>
        </p:txBody>
      </p:sp>
      <p:sp>
        <p:nvSpPr>
          <p:cNvPr id="5" name="Slide Number Placeholder 4"/>
          <p:cNvSpPr>
            <a:spLocks noGrp="1"/>
          </p:cNvSpPr>
          <p:nvPr>
            <p:ph type="sldNum" sz="quarter" idx="12"/>
          </p:nvPr>
        </p:nvSpPr>
        <p:spPr/>
        <p:txBody>
          <a:bodyPr/>
          <a:lstStyle/>
          <a:p>
            <a:fld id="{D85D01E0-4520-4710-81AB-3D8832D73914}" type="slidenum">
              <a:rPr lang="en-US" smtClean="0"/>
              <a:pPr/>
              <a:t>5</a:t>
            </a:fld>
            <a:endParaRPr lang="en-US"/>
          </a:p>
        </p:txBody>
      </p:sp>
    </p:spTree>
    <p:extLst>
      <p:ext uri="{BB962C8B-B14F-4D97-AF65-F5344CB8AC3E}">
        <p14:creationId xmlns:p14="http://schemas.microsoft.com/office/powerpoint/2010/main" val="33274335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Example: Electrical Components</a:t>
            </a:r>
            <a:endParaRPr lang="en-US" dirty="0"/>
          </a:p>
        </p:txBody>
      </p:sp>
      <p:sp>
        <p:nvSpPr>
          <p:cNvPr id="3" name="Content Placeholder 2"/>
          <p:cNvSpPr>
            <a:spLocks noGrp="1"/>
          </p:cNvSpPr>
          <p:nvPr>
            <p:ph idx="1"/>
          </p:nvPr>
        </p:nvSpPr>
        <p:spPr>
          <a:xfrm>
            <a:off x="0" y="838200"/>
            <a:ext cx="9150504" cy="6019800"/>
          </a:xfrm>
        </p:spPr>
        <p:txBody>
          <a:bodyPr>
            <a:normAutofit fontScale="92500" lnSpcReduction="10000"/>
          </a:bodyPr>
          <a:lstStyle/>
          <a:p>
            <a:pPr marL="0" indent="0">
              <a:buNone/>
            </a:pPr>
            <a:r>
              <a:rPr lang="en-US" dirty="0" smtClean="0"/>
              <a:t>For the following problems, assume that each </a:t>
            </a:r>
            <a:r>
              <a:rPr lang="en-US" dirty="0"/>
              <a:t>switch is independently closed or open with probability p and 1 - p, respectively. </a:t>
            </a:r>
            <a:r>
              <a:rPr lang="en-US" dirty="0" smtClean="0"/>
              <a:t>Note: The answers should include ‘p’.</a:t>
            </a:r>
          </a:p>
          <a:p>
            <a:pPr marL="514350" indent="-514350">
              <a:buAutoNum type="arabicParenR"/>
            </a:pPr>
            <a:r>
              <a:rPr lang="en-US" dirty="0" smtClean="0"/>
              <a:t>In the figure below, there are 4 switches labeled 1, 2, 3 and 4. If a signal is fed to the input, what is the probability that it is transmitted to the output?</a:t>
            </a:r>
          </a:p>
          <a:p>
            <a:pPr marL="0" indent="0">
              <a:buNone/>
            </a:pPr>
            <a:endParaRPr lang="en-US" dirty="0" smtClean="0"/>
          </a:p>
          <a:p>
            <a:pPr marL="514350" indent="-514350">
              <a:buAutoNum type="arabicParenR"/>
            </a:pPr>
            <a:endParaRPr lang="en-US" dirty="0"/>
          </a:p>
          <a:p>
            <a:pPr marL="514350" indent="-514350">
              <a:buAutoNum type="arabicParenR"/>
            </a:pPr>
            <a:endParaRPr lang="en-US" dirty="0" smtClean="0"/>
          </a:p>
          <a:p>
            <a:pPr marL="514350" indent="-514350">
              <a:buAutoNum type="arabicParenR"/>
            </a:pPr>
            <a:endParaRPr lang="en-US" dirty="0" smtClean="0"/>
          </a:p>
          <a:p>
            <a:pPr marL="514350" indent="-514350">
              <a:buFont typeface="+mj-lt"/>
              <a:buAutoNum type="arabicParenR" startAt="2"/>
            </a:pPr>
            <a:r>
              <a:rPr lang="en-US" dirty="0" smtClean="0"/>
              <a:t>If </a:t>
            </a:r>
            <a:r>
              <a:rPr lang="en-US" dirty="0"/>
              <a:t>a circuit is composed only of </a:t>
            </a:r>
            <a:r>
              <a:rPr lang="en-US" dirty="0" smtClean="0"/>
              <a:t>n parallel </a:t>
            </a:r>
            <a:r>
              <a:rPr lang="en-US" dirty="0"/>
              <a:t>components, then what is the probability that, at a specified time, the system is working?</a:t>
            </a:r>
          </a:p>
          <a:p>
            <a:pPr marL="514350" indent="-514350">
              <a:buAutoNum type="arabicParenR" startAt="2"/>
            </a:pPr>
            <a:endParaRPr lang="en-US" dirty="0" smtClean="0"/>
          </a:p>
        </p:txBody>
      </p:sp>
      <p:pic>
        <p:nvPicPr>
          <p:cNvPr id="1027" name="Picture 3"/>
          <p:cNvPicPr>
            <a:picLocks noChangeAspect="1" noChangeArrowheads="1"/>
          </p:cNvPicPr>
          <p:nvPr/>
        </p:nvPicPr>
        <p:blipFill>
          <a:blip r:embed="rId2" cstate="print"/>
          <a:srcRect/>
          <a:stretch>
            <a:fillRect/>
          </a:stretch>
        </p:blipFill>
        <p:spPr bwMode="auto">
          <a:xfrm>
            <a:off x="1600200" y="3429000"/>
            <a:ext cx="5375246" cy="2115169"/>
          </a:xfrm>
          <a:prstGeom prst="rect">
            <a:avLst/>
          </a:prstGeom>
          <a:noFill/>
          <a:ln w="9525">
            <a:noFill/>
            <a:miter lim="800000"/>
            <a:headEnd/>
            <a:tailEnd/>
          </a:ln>
          <a:effectLst/>
        </p:spPr>
      </p:pic>
      <p:sp>
        <p:nvSpPr>
          <p:cNvPr id="4" name="Slide Number Placeholder 3"/>
          <p:cNvSpPr>
            <a:spLocks noGrp="1"/>
          </p:cNvSpPr>
          <p:nvPr>
            <p:ph type="sldNum" sz="quarter" idx="12"/>
          </p:nvPr>
        </p:nvSpPr>
        <p:spPr/>
        <p:txBody>
          <a:bodyPr/>
          <a:lstStyle/>
          <a:p>
            <a:fld id="{D85D01E0-4520-4710-81AB-3D8832D73914}" type="slidenum">
              <a:rPr lang="en-US" smtClean="0"/>
              <a:pPr/>
              <a:t>6</a:t>
            </a:fld>
            <a:endParaRPr lang="en-US"/>
          </a:p>
        </p:txBody>
      </p:sp>
    </p:spTree>
    <p:extLst>
      <p:ext uri="{BB962C8B-B14F-4D97-AF65-F5344CB8AC3E}">
        <p14:creationId xmlns:p14="http://schemas.microsoft.com/office/powerpoint/2010/main" val="202799435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2841</TotalTime>
  <Words>547</Words>
  <Application>Microsoft Office PowerPoint</Application>
  <PresentationFormat>On-screen Show (4:3)</PresentationFormat>
  <Paragraphs>29</Paragraphs>
  <Slides>6</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Calibri</vt:lpstr>
      <vt:lpstr>Office Theme</vt:lpstr>
      <vt:lpstr>Chapter 5: Bayes’ Theorem (And Additional Applications)</vt:lpstr>
      <vt:lpstr>Example: Bayes’ Theorem</vt:lpstr>
      <vt:lpstr>Example: Bayes’ Theorem (Monty Hall Problem)</vt:lpstr>
      <vt:lpstr>Example: Bayes’ Theorem (Diagnostic Tests)</vt:lpstr>
      <vt:lpstr>Examples: General Multiplication Law</vt:lpstr>
      <vt:lpstr>Example: Electrical Components</vt:lpstr>
    </vt:vector>
  </TitlesOfParts>
  <Company>Purdue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Proposition 1.1 De Moargan’s Laws</dc:title>
  <dc:creator>lfindsen</dc:creator>
  <cp:lastModifiedBy>Leonore Anne Findsen</cp:lastModifiedBy>
  <cp:revision>138</cp:revision>
  <dcterms:created xsi:type="dcterms:W3CDTF">2010-01-11T21:36:57Z</dcterms:created>
  <dcterms:modified xsi:type="dcterms:W3CDTF">2016-01-27T19:30:13Z</dcterms:modified>
</cp:coreProperties>
</file>