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92" r:id="rId2"/>
    <p:sldId id="293" r:id="rId3"/>
    <p:sldId id="294" r:id="rId4"/>
    <p:sldId id="295" r:id="rId5"/>
    <p:sldId id="296" r:id="rId6"/>
    <p:sldId id="297" r:id="rId7"/>
    <p:sldId id="298" r:id="rId8"/>
    <p:sldId id="299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5655" autoAdjust="0"/>
    <p:restoredTop sz="94660" autoAdjust="0"/>
  </p:normalViewPr>
  <p:slideViewPr>
    <p:cSldViewPr>
      <p:cViewPr varScale="1">
        <p:scale>
          <a:sx n="85" d="100"/>
          <a:sy n="85" d="100"/>
        </p:scale>
        <p:origin x="480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65" d="100"/>
          <a:sy n="65" d="100"/>
        </p:scale>
        <p:origin x="2094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4E9E57-B026-4B5A-B3E8-8A48562FE2B8}" type="datetimeFigureOut">
              <a:rPr lang="en-US" smtClean="0"/>
              <a:pPr/>
              <a:t>1/21/2016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995F4E-C860-47AA-8D4E-D983800C9E2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5571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995F4E-C860-47AA-8D4E-D983800C9E2A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06072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995F4E-C860-47AA-8D4E-D983800C9E2A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06730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995F4E-C860-47AA-8D4E-D983800C9E2A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60142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13EAB-EFEA-4875-804C-911F1AE3F8D5}" type="datetime1">
              <a:rPr lang="en-US" smtClean="0"/>
              <a:t>1/21/2016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C1DBC-04C1-49C2-BBEC-297130287EE7}" type="datetime1">
              <a:rPr lang="en-US" smtClean="0"/>
              <a:t>1/21/2016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7D498-C79B-446A-BA23-8E9B3C50A735}" type="datetime1">
              <a:rPr lang="en-US" smtClean="0"/>
              <a:t>1/21/2016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95AAA-1E6E-44EC-99B2-6365473E2299}" type="datetime1">
              <a:rPr lang="en-US" smtClean="0"/>
              <a:t>1/21/2016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4FDA5-2FE4-4C91-9B7A-A2829B0A49FC}" type="datetime1">
              <a:rPr lang="en-US" smtClean="0"/>
              <a:t>1/21/2016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B69A3-C87E-4566-9134-665EE2CEADEC}" type="datetime1">
              <a:rPr lang="en-US" smtClean="0"/>
              <a:t>1/21/2016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9C783-20A5-42FB-985A-CDB46921970B}" type="datetime1">
              <a:rPr lang="en-US" smtClean="0"/>
              <a:t>1/21/2016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8F9C2-F8FB-4F8E-91F7-2E0588A59508}" type="datetime1">
              <a:rPr lang="en-US" smtClean="0"/>
              <a:t>1/21/2016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FBDCD-7294-4968-AEA6-1AD0CB313AE3}" type="datetime1">
              <a:rPr lang="en-US" smtClean="0"/>
              <a:t>1/21/2016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72A52-FE5B-4175-9EB3-E6DFA59BF791}" type="datetime1">
              <a:rPr lang="en-US" smtClean="0"/>
              <a:t>1/21/2016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7CA48-DD18-4C21-933B-F6A14B6F96B6}" type="datetime1">
              <a:rPr lang="en-US" smtClean="0"/>
              <a:t>1/21/2016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AC68C7-05EA-45B7-AA74-A94D988EF4C5}" type="datetime1">
              <a:rPr lang="en-US" smtClean="0"/>
              <a:t>1/21/2016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5D01E0-4520-4710-81AB-3D8832D7391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3: Independent Events</a:t>
            </a:r>
            <a:endParaRPr lang="en-US" dirty="0"/>
          </a:p>
        </p:txBody>
      </p:sp>
      <p:pic>
        <p:nvPicPr>
          <p:cNvPr id="5122" name="Picture 2" descr="probability cartoons, probability cartoon, funny, probability picture, probability pictures, probability image, probability images, probability illustration, probability illustrations 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3172"/>
          <a:stretch/>
        </p:blipFill>
        <p:spPr bwMode="auto">
          <a:xfrm>
            <a:off x="1856537" y="1147128"/>
            <a:ext cx="5486400" cy="45970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752600" y="5758513"/>
            <a:ext cx="56483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http://www.cartoonstock.com/directory/p/probability.asp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1909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Example: Independence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Roll a red 4 sided die and a white 4 sided die.</a:t>
            </a:r>
          </a:p>
          <a:p>
            <a:pPr>
              <a:buNone/>
              <a:tabLst>
                <a:tab pos="627063" algn="l"/>
              </a:tabLst>
            </a:pPr>
            <a:r>
              <a:rPr lang="en-US" dirty="0" smtClean="0"/>
              <a:t>Let	A: event that the red die is a 1</a:t>
            </a:r>
          </a:p>
          <a:p>
            <a:pPr>
              <a:buNone/>
              <a:tabLst>
                <a:tab pos="627063" algn="l"/>
              </a:tabLst>
            </a:pPr>
            <a:r>
              <a:rPr lang="en-US" dirty="0" smtClean="0"/>
              <a:t>	 	B: event that the white die is a 1</a:t>
            </a:r>
          </a:p>
          <a:p>
            <a:pPr>
              <a:buNone/>
              <a:tabLst>
                <a:tab pos="627063" algn="l"/>
              </a:tabLst>
            </a:pPr>
            <a:r>
              <a:rPr lang="en-US" dirty="0" smtClean="0"/>
              <a:t>	  	C: event that the sum of the two dice is 4</a:t>
            </a:r>
          </a:p>
          <a:p>
            <a:pPr marL="514350" indent="-514350">
              <a:buAutoNum type="alphaLcParenR"/>
            </a:pPr>
            <a:r>
              <a:rPr lang="en-US" dirty="0" smtClean="0"/>
              <a:t>Are events A and B independent?</a:t>
            </a:r>
          </a:p>
          <a:p>
            <a:pPr marL="514350" indent="-514350">
              <a:buAutoNum type="alphaLcParenR"/>
            </a:pPr>
            <a:r>
              <a:rPr lang="en-US" dirty="0" smtClean="0"/>
              <a:t>Are events A and C independent?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3751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Disjoint and Independent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4525963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dirty="0"/>
              <a:t>Roll a red 4 sided die and a white 4 sided die</a:t>
            </a:r>
            <a:r>
              <a:rPr lang="en-US" dirty="0" smtClean="0"/>
              <a:t>. Are each of the following disjoint </a:t>
            </a:r>
            <a:r>
              <a:rPr lang="en-US" smtClean="0"/>
              <a:t>and/or independent?</a:t>
            </a:r>
            <a:endParaRPr lang="en-US" dirty="0"/>
          </a:p>
          <a:p>
            <a:pPr>
              <a:buNone/>
              <a:tabLst>
                <a:tab pos="627063" algn="l"/>
              </a:tabLst>
            </a:pPr>
            <a:r>
              <a:rPr lang="en-US" dirty="0"/>
              <a:t>1</a:t>
            </a:r>
            <a:r>
              <a:rPr lang="en-US" dirty="0" smtClean="0"/>
              <a:t>) A</a:t>
            </a:r>
            <a:r>
              <a:rPr lang="en-US" dirty="0"/>
              <a:t>: event that the red die is a 1</a:t>
            </a:r>
          </a:p>
          <a:p>
            <a:pPr>
              <a:buNone/>
              <a:tabLst>
                <a:tab pos="627063" algn="l"/>
              </a:tabLst>
            </a:pPr>
            <a:r>
              <a:rPr lang="en-US" dirty="0"/>
              <a:t>	</a:t>
            </a:r>
            <a:r>
              <a:rPr lang="en-US" dirty="0" smtClean="0"/>
              <a:t> B</a:t>
            </a:r>
            <a:r>
              <a:rPr lang="en-US" dirty="0"/>
              <a:t>: event that the </a:t>
            </a:r>
            <a:r>
              <a:rPr lang="en-US" dirty="0" smtClean="0"/>
              <a:t>red die </a:t>
            </a:r>
            <a:r>
              <a:rPr lang="en-US" dirty="0"/>
              <a:t>is a </a:t>
            </a:r>
            <a:r>
              <a:rPr lang="en-US" dirty="0" smtClean="0"/>
              <a:t>2</a:t>
            </a:r>
          </a:p>
          <a:p>
            <a:pPr>
              <a:buNone/>
              <a:tabLst>
                <a:tab pos="627063" algn="l"/>
              </a:tabLst>
            </a:pPr>
            <a:r>
              <a:rPr lang="en-US" dirty="0" smtClean="0"/>
              <a:t>2) </a:t>
            </a:r>
            <a:r>
              <a:rPr lang="en-US" dirty="0"/>
              <a:t>A: event that the red die is a 1</a:t>
            </a:r>
          </a:p>
          <a:p>
            <a:pPr>
              <a:buNone/>
              <a:tabLst>
                <a:tab pos="627063" algn="l"/>
              </a:tabLst>
            </a:pPr>
            <a:r>
              <a:rPr lang="en-US" dirty="0"/>
              <a:t>	 B: event that the </a:t>
            </a:r>
            <a:r>
              <a:rPr lang="en-US" dirty="0" smtClean="0"/>
              <a:t>white die </a:t>
            </a:r>
            <a:r>
              <a:rPr lang="en-US" dirty="0"/>
              <a:t>is a 2</a:t>
            </a:r>
          </a:p>
          <a:p>
            <a:pPr>
              <a:buNone/>
              <a:tabLst>
                <a:tab pos="627063" algn="l"/>
              </a:tabLst>
            </a:pPr>
            <a:r>
              <a:rPr lang="en-US" dirty="0" smtClean="0"/>
              <a:t>3) </a:t>
            </a:r>
            <a:r>
              <a:rPr lang="en-US" dirty="0"/>
              <a:t>A: event that the red die is a 1</a:t>
            </a:r>
          </a:p>
          <a:p>
            <a:pPr>
              <a:buNone/>
              <a:tabLst>
                <a:tab pos="627063" algn="l"/>
              </a:tabLst>
            </a:pPr>
            <a:r>
              <a:rPr lang="en-US" dirty="0"/>
              <a:t>	</a:t>
            </a:r>
            <a:r>
              <a:rPr lang="en-US" dirty="0" smtClean="0"/>
              <a:t> B</a:t>
            </a:r>
            <a:r>
              <a:rPr lang="en-US" dirty="0"/>
              <a:t>: event that the </a:t>
            </a:r>
            <a:r>
              <a:rPr lang="en-US" dirty="0" smtClean="0"/>
              <a:t>sum of the two dice is 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18437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Example: Pairwise Independence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Roll a red 4 sided die and a white 4 sided die.</a:t>
            </a:r>
          </a:p>
          <a:p>
            <a:pPr>
              <a:buNone/>
              <a:tabLst>
                <a:tab pos="627063" algn="l"/>
              </a:tabLst>
            </a:pPr>
            <a:r>
              <a:rPr lang="en-US" dirty="0" smtClean="0"/>
              <a:t>Let	A: event that the red die is even</a:t>
            </a:r>
          </a:p>
          <a:p>
            <a:pPr>
              <a:buNone/>
              <a:tabLst>
                <a:tab pos="627063" algn="l"/>
              </a:tabLst>
            </a:pPr>
            <a:r>
              <a:rPr lang="en-US" dirty="0" smtClean="0"/>
              <a:t>	 	B: event that the white die is even</a:t>
            </a:r>
          </a:p>
          <a:p>
            <a:pPr>
              <a:buNone/>
              <a:tabLst>
                <a:tab pos="627063" algn="l"/>
              </a:tabLst>
            </a:pPr>
            <a:r>
              <a:rPr lang="en-US" dirty="0" smtClean="0"/>
              <a:t>	  	C: event that the sum of the two dice is even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Show that A, B, and C are pairwise independent.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Show that A </a:t>
            </a:r>
            <a:r>
              <a:rPr lang="en-US" dirty="0" smtClean="0">
                <a:cs typeface="Arial"/>
              </a:rPr>
              <a:t>∩ B and C are NOT independent.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12463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Example: Mutual Independence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Roll a red 6 sided die and a white 6 sided die.</a:t>
            </a:r>
          </a:p>
          <a:p>
            <a:pPr>
              <a:buNone/>
              <a:tabLst>
                <a:tab pos="627063" algn="l"/>
              </a:tabLst>
            </a:pPr>
            <a:r>
              <a:rPr lang="en-US" dirty="0" smtClean="0"/>
              <a:t>Let	D: event that the red die is 1 or 2 or 3</a:t>
            </a:r>
          </a:p>
          <a:p>
            <a:pPr>
              <a:buNone/>
              <a:tabLst>
                <a:tab pos="627063" algn="l"/>
              </a:tabLst>
            </a:pPr>
            <a:r>
              <a:rPr lang="en-US" dirty="0" smtClean="0"/>
              <a:t>	 	E: event that the white die 4 or 5 or 6</a:t>
            </a:r>
          </a:p>
          <a:p>
            <a:pPr>
              <a:buNone/>
              <a:tabLst>
                <a:tab pos="627063" algn="l"/>
              </a:tabLst>
            </a:pPr>
            <a:r>
              <a:rPr lang="en-US" dirty="0" smtClean="0"/>
              <a:t>	  	F: event that the sum of the two dice is 5</a:t>
            </a:r>
          </a:p>
          <a:p>
            <a:pPr marL="514350" indent="-514350">
              <a:buNone/>
            </a:pPr>
            <a:r>
              <a:rPr lang="en-US" dirty="0" smtClean="0"/>
              <a:t>Show that P(D </a:t>
            </a:r>
            <a:r>
              <a:rPr lang="en-US" dirty="0" smtClean="0">
                <a:cs typeface="Arial"/>
              </a:rPr>
              <a:t>∩ E ∩ F) = P(D)P(E)P(F) but D, E and F are NOT (mutually) independent events.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8951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3.19: Independence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 student flips a coin until the tenth head appears. Let A denote the event that at least 3 flips are needed between the 7</a:t>
            </a:r>
            <a:r>
              <a:rPr lang="en-US" baseline="30000" dirty="0" smtClean="0"/>
              <a:t>th</a:t>
            </a:r>
            <a:r>
              <a:rPr lang="en-US" dirty="0" smtClean="0"/>
              <a:t> and 8</a:t>
            </a:r>
            <a:r>
              <a:rPr lang="en-US" baseline="30000" dirty="0" smtClean="0"/>
              <a:t>th</a:t>
            </a:r>
            <a:r>
              <a:rPr lang="en-US" dirty="0" smtClean="0"/>
              <a:t> heads; let B denote the event that at least 3 flips are needed between the 8</a:t>
            </a:r>
            <a:r>
              <a:rPr lang="en-US" baseline="30000" dirty="0" smtClean="0"/>
              <a:t>th</a:t>
            </a:r>
            <a:r>
              <a:rPr lang="en-US" dirty="0" smtClean="0"/>
              <a:t> and 9</a:t>
            </a:r>
            <a:r>
              <a:rPr lang="en-US" baseline="30000" dirty="0" smtClean="0"/>
              <a:t>th</a:t>
            </a:r>
            <a:r>
              <a:rPr lang="en-US" dirty="0" smtClean="0"/>
              <a:t> heads.</a:t>
            </a:r>
          </a:p>
          <a:p>
            <a:pPr marL="514350" indent="-514350">
              <a:buFont typeface="Arial" pitchFamily="34" charset="0"/>
              <a:buAutoNum type="arabicParenR"/>
            </a:pPr>
            <a:r>
              <a:rPr lang="en-US" dirty="0"/>
              <a:t>What would be considered the trial?</a:t>
            </a:r>
          </a:p>
          <a:p>
            <a:pPr marL="514350" indent="-514350">
              <a:buAutoNum type="arabicParenR"/>
            </a:pPr>
            <a:r>
              <a:rPr lang="en-US" dirty="0" smtClean="0"/>
              <a:t>Are A and B independent?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6908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Independence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If the probability that a fuse is good in a particular batch of fuses is 0.8 and each fuse is independent of the other fuses, what is the probability that 2 fuses are bad?</a:t>
            </a:r>
          </a:p>
          <a:p>
            <a:pPr marL="514350" indent="-514350">
              <a:buAutoNum type="alphaLcParenR"/>
            </a:pPr>
            <a:endParaRPr lang="en-US" dirty="0" smtClean="0"/>
          </a:p>
          <a:p>
            <a:pPr marL="514350" indent="-514350">
              <a:buAutoNum type="alphaLcParenR"/>
            </a:pP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8382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Theorem 3.24: Good before Bad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lvl="3" indent="0">
                  <a:buNone/>
                </a:pPr>
                <a:r>
                  <a:rPr lang="en-US" sz="3200" dirty="0" smtClean="0"/>
                  <a:t>Consider a sequence of independent trials, each of which can be classified as good, bad, or neutral, which happen (on any given trial) with probabilities p, q, and 1 – p – q. (We do not necessarily have q = 1 – p here, although that is allowed.) Then the probability that something good happens before something bad happens is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𝑝</m:t>
                        </m:r>
                      </m:num>
                      <m:den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𝑞</m:t>
                        </m:r>
                      </m:den>
                    </m:f>
                    <m:r>
                      <a:rPr lang="en-US" sz="3200" b="0" i="0" smtClean="0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en-US" sz="3200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852" t="-1752" r="-17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8546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2841</TotalTime>
  <Words>297</Words>
  <Application>Microsoft Office PowerPoint</Application>
  <PresentationFormat>On-screen Show (4:3)</PresentationFormat>
  <Paragraphs>49</Paragraphs>
  <Slides>8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Cambria Math</vt:lpstr>
      <vt:lpstr>Office Theme</vt:lpstr>
      <vt:lpstr>Chapter 3: Independent Events</vt:lpstr>
      <vt:lpstr>Example: Independence</vt:lpstr>
      <vt:lpstr>Example: Disjoint and Independent</vt:lpstr>
      <vt:lpstr>Example: Pairwise Independence</vt:lpstr>
      <vt:lpstr>Example: Mutual Independence</vt:lpstr>
      <vt:lpstr>Example 3.19: Independence</vt:lpstr>
      <vt:lpstr>Example: Independence (cont.)</vt:lpstr>
      <vt:lpstr>Theorem 3.24: Good before Bad</vt:lpstr>
    </vt:vector>
  </TitlesOfParts>
  <Company>Purdue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Proposition 1.1 De Moargan’s Laws</dc:title>
  <dc:creator>lfindsen</dc:creator>
  <cp:lastModifiedBy>Leonore Anne Findsen</cp:lastModifiedBy>
  <cp:revision>138</cp:revision>
  <dcterms:created xsi:type="dcterms:W3CDTF">2010-01-11T21:36:57Z</dcterms:created>
  <dcterms:modified xsi:type="dcterms:W3CDTF">2016-01-21T21:36:29Z</dcterms:modified>
</cp:coreProperties>
</file>