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261" r:id="rId3"/>
    <p:sldId id="279" r:id="rId4"/>
    <p:sldId id="273" r:id="rId5"/>
    <p:sldId id="268" r:id="rId6"/>
    <p:sldId id="284" r:id="rId7"/>
    <p:sldId id="270" r:id="rId8"/>
    <p:sldId id="271" r:id="rId9"/>
    <p:sldId id="274" r:id="rId10"/>
    <p:sldId id="265" r:id="rId11"/>
    <p:sldId id="266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 autoAdjust="0"/>
    <p:restoredTop sz="94660" autoAdjust="0"/>
  </p:normalViewPr>
  <p:slideViewPr>
    <p:cSldViewPr>
      <p:cViewPr varScale="1">
        <p:scale>
          <a:sx n="46" d="100"/>
          <a:sy n="46" d="100"/>
        </p:scale>
        <p:origin x="35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3EAB-EFEA-4875-804C-911F1AE3F8D5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1DBC-04C1-49C2-BBEC-297130287EE7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D498-C79B-446A-BA23-8E9B3C50A735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5AAA-1E6E-44EC-99B2-6365473E2299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FDA5-2FE4-4C91-9B7A-A2829B0A49FC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69A3-C87E-4566-9134-665EE2CEADEC}" type="datetime1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783-20A5-42FB-985A-CDB46921970B}" type="datetime1">
              <a:rPr lang="en-US" smtClean="0"/>
              <a:t>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F9C2-F8FB-4F8E-91F7-2E0588A59508}" type="datetime1">
              <a:rPr lang="en-US" smtClean="0"/>
              <a:t>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FBDCD-7294-4968-AEA6-1AD0CB313AE3}" type="datetime1">
              <a:rPr lang="en-US" smtClean="0"/>
              <a:t>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2A52-FE5B-4175-9EB3-E6DFA59BF791}" type="datetime1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CA48-DD18-4C21-933B-F6A14B6F96B6}" type="datetime1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68C7-05EA-45B7-AA74-A94D988EF4C5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ndertoons.com/math/cartoon/6490/i-wish-hadnt-learned-probability-dont-think-our-odds-are-good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 311: Introductory Probability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1720" y="5817715"/>
            <a:ext cx="86005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https://www.andertoons.com/cartoon-blog/2013/08/20-education-cartoons-for-back-to-school.html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149" name="Picture 5" descr="Education Cartoon 649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57299"/>
            <a:ext cx="5791200" cy="434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91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DeMorgan’s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Theorem 1.22 </a:t>
            </a:r>
            <a:r>
              <a:rPr lang="en-US" dirty="0" err="1" smtClean="0"/>
              <a:t>DeMorgan’s</a:t>
            </a:r>
            <a:r>
              <a:rPr lang="en-US" dirty="0" smtClean="0"/>
              <a:t> first law</a:t>
            </a:r>
          </a:p>
          <a:p>
            <a:pPr marL="0" indent="0">
              <a:buNone/>
            </a:pPr>
            <a:r>
              <a:rPr lang="en-US" dirty="0" smtClean="0"/>
              <a:t>    For a finite or infinite collection of events, 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 …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Theorem </a:t>
            </a:r>
            <a:r>
              <a:rPr lang="en-US" dirty="0" smtClean="0"/>
              <a:t>1.23 </a:t>
            </a:r>
            <a:r>
              <a:rPr lang="en-US" dirty="0" err="1"/>
              <a:t>DeMorgan’s</a:t>
            </a:r>
            <a:r>
              <a:rPr lang="en-US" dirty="0"/>
              <a:t> </a:t>
            </a:r>
            <a:r>
              <a:rPr lang="en-US" dirty="0" smtClean="0"/>
              <a:t>second law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For a finite or infinite collection of events,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</a:t>
            </a:r>
          </a:p>
          <a:p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868388"/>
              </p:ext>
            </p:extLst>
          </p:nvPr>
        </p:nvGraphicFramePr>
        <p:xfrm>
          <a:off x="609600" y="2819400"/>
          <a:ext cx="27940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Equation" r:id="rId3" imgW="2793960" imgH="1307880" progId="Equation.DSMT4">
                  <p:embed/>
                </p:oleObj>
              </mc:Choice>
              <mc:Fallback>
                <p:oleObj name="Equation" r:id="rId3" imgW="27939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2819400"/>
                        <a:ext cx="2794000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485097"/>
              </p:ext>
            </p:extLst>
          </p:nvPr>
        </p:nvGraphicFramePr>
        <p:xfrm>
          <a:off x="641131" y="5140235"/>
          <a:ext cx="27940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Equation" r:id="rId5" imgW="2793960" imgH="1307880" progId="Equation.DSMT4">
                  <p:embed/>
                </p:oleObj>
              </mc:Choice>
              <mc:Fallback>
                <p:oleObj name="Equation" r:id="rId5" imgW="27939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1131" y="5140235"/>
                        <a:ext cx="2794000" cy="130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Theory: Other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Distributive </a:t>
            </a:r>
            <a:r>
              <a:rPr lang="en-US" dirty="0"/>
              <a:t>Laws</a:t>
            </a:r>
          </a:p>
          <a:p>
            <a:pPr>
              <a:buNone/>
            </a:pPr>
            <a:r>
              <a:rPr lang="en-US" dirty="0"/>
              <a:t>	Let A, B, and C be subsets of </a:t>
            </a:r>
            <a:r>
              <a:rPr lang="en-US" i="1" dirty="0" smtClean="0"/>
              <a:t>S</a:t>
            </a:r>
            <a:r>
              <a:rPr lang="en-US" dirty="0" smtClean="0"/>
              <a:t>. </a:t>
            </a:r>
            <a:r>
              <a:rPr lang="en-US" dirty="0"/>
              <a:t>Then</a:t>
            </a:r>
          </a:p>
          <a:p>
            <a:pPr>
              <a:buNone/>
            </a:pPr>
            <a:r>
              <a:rPr lang="en-US" dirty="0"/>
              <a:t>	a) A ∩ (B U C) = (A ∩ B) U (A ∩ C)</a:t>
            </a:r>
          </a:p>
          <a:p>
            <a:pPr>
              <a:buNone/>
            </a:pPr>
            <a:r>
              <a:rPr lang="en-US" dirty="0"/>
              <a:t>	b) A U (B ∩ C) = (A U B) ∩ (A U 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Associative and Commutative Laws</a:t>
            </a:r>
          </a:p>
          <a:p>
            <a:pPr>
              <a:buNone/>
            </a:pPr>
            <a:r>
              <a:rPr lang="en-US" dirty="0" smtClean="0"/>
              <a:t>	Let A, B, and C be subsets of </a:t>
            </a:r>
            <a:r>
              <a:rPr lang="en-US" i="1" dirty="0" smtClean="0"/>
              <a:t>S</a:t>
            </a:r>
            <a:r>
              <a:rPr lang="en-US" dirty="0" smtClean="0"/>
              <a:t>, Then</a:t>
            </a:r>
          </a:p>
          <a:p>
            <a:pPr>
              <a:buNone/>
            </a:pPr>
            <a:r>
              <a:rPr lang="en-US" dirty="0" smtClean="0"/>
              <a:t>		a) A ∩ B = B ∩ A</a:t>
            </a:r>
          </a:p>
          <a:p>
            <a:pPr>
              <a:buNone/>
            </a:pPr>
            <a:r>
              <a:rPr lang="en-US" dirty="0" smtClean="0"/>
              <a:t>		b) A U B = B U A</a:t>
            </a:r>
          </a:p>
          <a:p>
            <a:pPr>
              <a:buNone/>
            </a:pPr>
            <a:r>
              <a:rPr lang="en-US" dirty="0" smtClean="0"/>
              <a:t>		c) A ∩ (B ∩ C) = (A ∩ B) ∩ C</a:t>
            </a:r>
          </a:p>
          <a:p>
            <a:pPr>
              <a:buNone/>
            </a:pPr>
            <a:r>
              <a:rPr lang="en-US" dirty="0" smtClean="0"/>
              <a:t>		d) A U (B U C) = (A U B) U 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Subsets,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Write down the set of events for each of the following:</a:t>
            </a:r>
          </a:p>
          <a:p>
            <a:pPr>
              <a:buNone/>
            </a:pPr>
            <a:r>
              <a:rPr lang="en-US" dirty="0" smtClean="0"/>
              <a:t>Rolling 2 4-sided dice:</a:t>
            </a:r>
          </a:p>
          <a:p>
            <a:pPr>
              <a:buNone/>
            </a:pPr>
            <a:r>
              <a:rPr lang="en-US" dirty="0" smtClean="0"/>
              <a:t>	A: the red die is a 4	B: the white die is a 2</a:t>
            </a:r>
          </a:p>
          <a:p>
            <a:pPr>
              <a:buNone/>
            </a:pPr>
            <a:r>
              <a:rPr lang="en-US" dirty="0" smtClean="0"/>
              <a:t>	C: The sum of the two dice is 4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D: the red die is a 3</a:t>
            </a:r>
          </a:p>
          <a:p>
            <a:pPr marL="514350" indent="-514350">
              <a:buAutoNum type="alphaLcParenR"/>
            </a:pPr>
            <a:r>
              <a:rPr lang="en-US" dirty="0" smtClean="0"/>
              <a:t>A</a:t>
            </a:r>
            <a:r>
              <a:rPr lang="en-US" baseline="30000" dirty="0" smtClean="0"/>
              <a:t>C	</a:t>
            </a:r>
            <a:r>
              <a:rPr lang="en-US" dirty="0" smtClean="0"/>
              <a:t>			f) A</a:t>
            </a:r>
            <a:r>
              <a:rPr lang="en-US" baseline="30000" dirty="0" smtClean="0"/>
              <a:t>c</a:t>
            </a:r>
            <a:r>
              <a:rPr lang="en-US" dirty="0" smtClean="0"/>
              <a:t>\C</a:t>
            </a:r>
          </a:p>
          <a:p>
            <a:pPr marL="514350" indent="-514350">
              <a:buAutoNum type="alphaLcParenR"/>
            </a:pPr>
            <a:r>
              <a:rPr lang="en-US" dirty="0" smtClean="0"/>
              <a:t>A ∩ C			g) D U (</a:t>
            </a:r>
            <a:r>
              <a:rPr lang="en-US" dirty="0"/>
              <a:t>B </a:t>
            </a:r>
            <a:r>
              <a:rPr lang="en-US" dirty="0" smtClean="0"/>
              <a:t>∩ C)</a:t>
            </a:r>
          </a:p>
          <a:p>
            <a:pPr marL="514350" indent="-514350">
              <a:buAutoNum type="alphaLcParenR"/>
            </a:pPr>
            <a:r>
              <a:rPr lang="en-US" dirty="0" smtClean="0"/>
              <a:t>A U C	</a:t>
            </a:r>
            <a:r>
              <a:rPr lang="en-US" dirty="0"/>
              <a:t>		h) </a:t>
            </a:r>
            <a:r>
              <a:rPr lang="en-US" dirty="0" smtClean="0"/>
              <a:t>(D U B) </a:t>
            </a:r>
            <a:r>
              <a:rPr lang="en-US" dirty="0"/>
              <a:t>∩</a:t>
            </a:r>
            <a:r>
              <a:rPr lang="en-US" dirty="0" smtClean="0"/>
              <a:t> (D U C)</a:t>
            </a:r>
          </a:p>
          <a:p>
            <a:pPr marL="514350" indent="-514350">
              <a:buAutoNum type="alphaLcParenR"/>
            </a:pPr>
            <a:r>
              <a:rPr lang="en-US" dirty="0" smtClean="0"/>
              <a:t>A</a:t>
            </a:r>
            <a:r>
              <a:rPr lang="en-US" baseline="30000" dirty="0" smtClean="0"/>
              <a:t>C</a:t>
            </a:r>
            <a:r>
              <a:rPr lang="en-US" dirty="0" smtClean="0"/>
              <a:t> ∩ C</a:t>
            </a:r>
          </a:p>
          <a:p>
            <a:pPr marL="514350" indent="-514350">
              <a:buAutoNum type="alphaLcParenR"/>
            </a:pPr>
            <a:r>
              <a:rPr lang="en-US" dirty="0" smtClean="0"/>
              <a:t>A</a:t>
            </a:r>
            <a:r>
              <a:rPr lang="en-US" baseline="30000" dirty="0" smtClean="0"/>
              <a:t>C</a:t>
            </a:r>
            <a:r>
              <a:rPr lang="en-US" dirty="0" smtClean="0"/>
              <a:t> U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Part 1: Randomness</a:t>
            </a:r>
            <a:endParaRPr lang="en-US" dirty="0"/>
          </a:p>
        </p:txBody>
      </p:sp>
      <p:pic>
        <p:nvPicPr>
          <p:cNvPr id="4098" name="Picture 2" descr="http://3.bp.blogspot.com/-QMXXFqoEj2E/Tei9s3mTtXI/AAAAAAAACmw/-nQq5tYr0A4/s1600/lasvega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2819399" y="963333"/>
            <a:ext cx="3886200" cy="526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54423" y="6263669"/>
            <a:ext cx="5616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http://mikeess-trip.blogspot.com/2011/06/gambling.html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</a:t>
            </a:r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5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</a:t>
            </a:r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Games of Chance</a:t>
            </a:r>
          </a:p>
          <a:p>
            <a:r>
              <a:rPr lang="en-US" dirty="0" smtClean="0"/>
              <a:t>Diagnosis of Diseases</a:t>
            </a:r>
          </a:p>
          <a:p>
            <a:r>
              <a:rPr lang="en-US" dirty="0" smtClean="0"/>
              <a:t>Engineering</a:t>
            </a:r>
          </a:p>
          <a:p>
            <a:r>
              <a:rPr lang="en-US" dirty="0" smtClean="0"/>
              <a:t>Biology/agriculture</a:t>
            </a:r>
          </a:p>
          <a:p>
            <a:r>
              <a:rPr lang="en-US" dirty="0" smtClean="0"/>
              <a:t>Physics/Chemistry</a:t>
            </a:r>
          </a:p>
          <a:p>
            <a:r>
              <a:rPr lang="en-US" dirty="0" smtClean="0"/>
              <a:t>Business Management</a:t>
            </a:r>
          </a:p>
          <a:p>
            <a:r>
              <a:rPr lang="en-US" dirty="0" smtClean="0"/>
              <a:t>Computer Science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6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1: Outcomes, Events, and Sample Spaces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1430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971800" y="6324600"/>
            <a:ext cx="468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http://www.thescientificcartoonist.com/?p=102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886200" y="25908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5800" y="3612931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35814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72304" y="32882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78424" y="3243599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5300" y="2219575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Without Replacement</a:t>
            </a:r>
          </a:p>
          <a:p>
            <a:pPr lvl="1"/>
            <a:r>
              <a:rPr lang="en-US" sz="3200" dirty="0" smtClean="0"/>
              <a:t>Draw a card and do not put it back in the deck</a:t>
            </a:r>
          </a:p>
          <a:p>
            <a:r>
              <a:rPr lang="en-US" dirty="0" smtClean="0"/>
              <a:t>With Replacement</a:t>
            </a:r>
          </a:p>
          <a:p>
            <a:pPr lvl="1"/>
            <a:r>
              <a:rPr lang="en-US" sz="3200" dirty="0" smtClean="0"/>
              <a:t>Draw a card and put it back in the deck</a:t>
            </a:r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36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Sample Spaces: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867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For each of the following examples, determine the sample set and state the possible values for the elements of the sample set.</a:t>
            </a:r>
          </a:p>
          <a:p>
            <a:pPr marL="514350" indent="-514350">
              <a:buAutoNum type="arabicPeriod"/>
            </a:pPr>
            <a:r>
              <a:rPr lang="en-US" dirty="0" smtClean="0"/>
              <a:t>Tossing Coins: We toss a coin 3 times</a:t>
            </a:r>
          </a:p>
          <a:p>
            <a:pPr marL="514350" indent="-514350">
              <a:buAutoNum type="arabicPeriod"/>
            </a:pPr>
            <a:r>
              <a:rPr lang="en-US" dirty="0" smtClean="0"/>
              <a:t>Rolling two 4-sided dies</a:t>
            </a:r>
          </a:p>
          <a:p>
            <a:pPr marL="514350" indent="-514350">
              <a:buAutoNum type="arabicPeriod"/>
            </a:pPr>
            <a:r>
              <a:rPr lang="en-US" dirty="0" smtClean="0"/>
              <a:t>Lifetime of a light bulb</a:t>
            </a:r>
          </a:p>
          <a:p>
            <a:pPr marL="514350" indent="-514350">
              <a:buAutoNum type="arabicPeriod"/>
            </a:pPr>
            <a:r>
              <a:rPr lang="en-US" dirty="0" smtClean="0"/>
              <a:t>Genetics: Dominant (A=black hair) or recessive (a = red hair)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8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/>
          <a:lstStyle/>
          <a:p>
            <a:r>
              <a:rPr lang="en-US" dirty="0" smtClean="0"/>
              <a:t>Events: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839200" cy="61722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600" dirty="0" smtClean="0"/>
              <a:t>Tossing Coins: 3 times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Determine the event that there is only one Head.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Identify in words the event: {HHH,TTT}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600" dirty="0" smtClean="0"/>
              <a:t>Rolling two 4-sided dies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Determine the event that the sum of the two dice is 9.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Determine the event that  the difference between the numbers of the white and red dies is 1.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Identify in words the event: {(x, x+1): x </a:t>
            </a:r>
            <a:r>
              <a:rPr lang="en-US" sz="2600" dirty="0" smtClean="0">
                <a:sym typeface="Symbol"/>
              </a:rPr>
              <a:t> {1,2,3} }</a:t>
            </a:r>
            <a:endParaRPr lang="en-US" sz="2600" dirty="0" smtClean="0"/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600" dirty="0" smtClean="0"/>
              <a:t>Lifetime of a light bulb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Determine the event that the light bulb lasts between 100 and 110 hours.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Identify in words the event: {x </a:t>
            </a:r>
            <a:r>
              <a:rPr lang="en-US" sz="2600" dirty="0" smtClean="0">
                <a:sym typeface="Symbol"/>
              </a:rPr>
              <a:t>| x &lt; 200}</a:t>
            </a:r>
            <a:endParaRPr lang="en-US" sz="2600" dirty="0" smtClean="0"/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600" dirty="0" smtClean="0"/>
              <a:t>Genetics: Dominant (A=black hair) or recessive (a = red hair)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Determine the event that the hair color is black.</a:t>
            </a:r>
          </a:p>
          <a:p>
            <a:pPr marL="914400" lvl="1" indent="-514350">
              <a:spcBef>
                <a:spcPts val="0"/>
              </a:spcBef>
              <a:buAutoNum type="alphaLcParenR"/>
            </a:pPr>
            <a:r>
              <a:rPr lang="en-US" sz="2600" dirty="0" smtClean="0"/>
              <a:t>Identify in words the event: {</a:t>
            </a:r>
            <a:r>
              <a:rPr lang="en-US" sz="2600" dirty="0" err="1" smtClean="0"/>
              <a:t>aa</a:t>
            </a:r>
            <a:r>
              <a:rPr lang="en-US" sz="2600" dirty="0" smtClean="0"/>
              <a:t>, </a:t>
            </a:r>
            <a:r>
              <a:rPr lang="en-US" sz="2600" dirty="0" err="1" smtClean="0"/>
              <a:t>aA</a:t>
            </a:r>
            <a:r>
              <a:rPr lang="en-US" sz="2600" dirty="0" smtClean="0"/>
              <a:t>, </a:t>
            </a:r>
            <a:r>
              <a:rPr lang="en-US" sz="2600" dirty="0" err="1" smtClean="0"/>
              <a:t>Aa</a:t>
            </a:r>
            <a:r>
              <a:rPr lang="en-US" sz="26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1.17: Pick ten songs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867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A student hears 10 songs (in a random shuffle mode) on her music player, noting how many of these songs belong to her favorite type of music.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sample space?</a:t>
            </a:r>
          </a:p>
          <a:p>
            <a:pPr marL="514350" indent="-514350">
              <a:buAutoNum type="alphaLcParenR"/>
            </a:pPr>
            <a:r>
              <a:rPr lang="en-US" dirty="0" smtClean="0"/>
              <a:t>How many different events are there?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event, A, that none of the first three songs are her favorite type of music? How many outcomes are there?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event, B,  that the even-numbered songs are from her favorite type of music? </a:t>
            </a:r>
            <a:r>
              <a:rPr lang="en-US" dirty="0"/>
              <a:t>How many outcomes are there?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What is the event of A ∩ B? </a:t>
            </a:r>
            <a:r>
              <a:rPr lang="en-US" dirty="0"/>
              <a:t>How many outcomes are there?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What is the event, C</a:t>
            </a:r>
            <a:r>
              <a:rPr lang="en-US" smtClean="0"/>
              <a:t>, that </a:t>
            </a:r>
            <a:r>
              <a:rPr lang="en-US" dirty="0" smtClean="0"/>
              <a:t>the last 5 songs are from her favorite type of music? </a:t>
            </a:r>
            <a:r>
              <a:rPr lang="en-US" dirty="0"/>
              <a:t>How many outcomes are there?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What is the event B ∩ C? </a:t>
            </a:r>
            <a:r>
              <a:rPr lang="en-US" dirty="0"/>
              <a:t>How many outcomes are there?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6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510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Equation</vt:lpstr>
      <vt:lpstr>STAT 311: Introductory Probability</vt:lpstr>
      <vt:lpstr>Part 1: Randomness</vt:lpstr>
      <vt:lpstr>Applications of Probability</vt:lpstr>
      <vt:lpstr>Applications of Probability</vt:lpstr>
      <vt:lpstr>Chapter 1: Outcomes, Events, and Sample Spaces</vt:lpstr>
      <vt:lpstr>Replacement</vt:lpstr>
      <vt:lpstr>Sample Spaces: Examples</vt:lpstr>
      <vt:lpstr>Events: Examples</vt:lpstr>
      <vt:lpstr>Example 1.17: Pick ten songs</vt:lpstr>
      <vt:lpstr>DeMorgan’s Laws</vt:lpstr>
      <vt:lpstr>Set Theory: Other Laws</vt:lpstr>
      <vt:lpstr>Example: Subsets, etc.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Findsen</cp:lastModifiedBy>
  <cp:revision>144</cp:revision>
  <dcterms:created xsi:type="dcterms:W3CDTF">2010-01-11T21:36:57Z</dcterms:created>
  <dcterms:modified xsi:type="dcterms:W3CDTF">2016-01-11T00:14:34Z</dcterms:modified>
</cp:coreProperties>
</file>