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62" r:id="rId6"/>
    <p:sldId id="267" r:id="rId7"/>
    <p:sldId id="268" r:id="rId8"/>
    <p:sldId id="270" r:id="rId9"/>
    <p:sldId id="271" r:id="rId10"/>
    <p:sldId id="265" r:id="rId11"/>
    <p:sldId id="260" r:id="rId12"/>
    <p:sldId id="266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D1CDC-6DCE-4F5A-A03A-C5699AD40088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C5A0A-2477-4024-AE80-32EBE96C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9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C5A0A-2477-4024-AE80-32EBE96CAC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3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7024-5F9E-41B5-8F0B-CA3E5A8A9A35}" type="datetime1">
              <a:rPr lang="en-US" smtClean="0"/>
              <a:t>1/25/2017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A0A-1C82-41D5-BBF0-30D7E364B8D0}" type="datetime1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4734-0AC2-4563-AF3D-FA5A08CCB706}" type="datetime1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9EC38-89E3-4E09-8696-3DE9E934046E}" type="datetime1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ACBE4-0A49-4163-823C-3A3E9B6ADEA1}" type="datetime1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12DB-FB31-4122-8591-A29260D97B90}" type="datetime1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3A7E-A7B8-40EC-B907-C293EA4829A3}" type="datetime1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9152-A4C5-463D-9432-53E677A7ABB8}" type="datetime1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26C-DB18-4876-A771-6E03B14E5D36}" type="datetime1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94C9-C7B6-4501-9737-DA7D41661C89}" type="datetime1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505F-40A4-4C29-9902-78981F2182BF}" type="datetime1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F64C14-E58E-4F69-B8AA-46243C33CD02}" type="datetime1">
              <a:rPr lang="en-US" smtClean="0"/>
              <a:t>1/25/2017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1C07D8-B3DC-4E21-BF7C-7A59ABBA22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X-bar and R charts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Example 3.1 </a:t>
            </a:r>
            <a:r>
              <a:rPr lang="en-US" smtClean="0"/>
              <a:t>from </a:t>
            </a:r>
            <a:r>
              <a:rPr lang="en-US" smtClean="0"/>
              <a:t>older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R-chart and Common Cause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data in each subgroup was collected under “homogeneous conditions”, then the Ranges should reflect only Common Cause. The chart should not indicate the presence of Special Cause.</a:t>
            </a:r>
          </a:p>
          <a:p>
            <a:r>
              <a:rPr lang="en-US" dirty="0" smtClean="0"/>
              <a:t>If no signal of Special Cause is indicated, this is </a:t>
            </a:r>
            <a:r>
              <a:rPr lang="en-US" b="1" dirty="0" smtClean="0"/>
              <a:t>not</a:t>
            </a:r>
            <a:r>
              <a:rPr lang="en-US" dirty="0" smtClean="0"/>
              <a:t> proof that within subgroup variation is only due to Common Cause. (More on this later in Rational </a:t>
            </a:r>
            <a:r>
              <a:rPr lang="en-US" dirty="0" err="1" smtClean="0"/>
              <a:t>Subgrouping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 chart</a:t>
            </a:r>
            <a:endParaRPr lang="en-US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867259"/>
            <a:ext cx="6024332" cy="4152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X-bar chart and Special Cause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If the R-chart is in control, i.e., stable and predictable, then any shifts in the mean of the process come from Special Cause. If the X-bar chart indicates the process is “out of control”, i.e., that Special Cause is present. We then use a fishbone diagram (or detailed Cause and Effect Matrix) to try to identify and remove the source of Special Cause.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X-bar chart</a:t>
            </a:r>
            <a:endParaRPr lang="en-US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1922555"/>
            <a:ext cx="6400800" cy="440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on part thickness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Thickness of parts recorded as amount by which</a:t>
            </a:r>
          </a:p>
          <a:p>
            <a:pPr>
              <a:buNone/>
            </a:pPr>
            <a:r>
              <a:rPr lang="en-US" dirty="0" smtClean="0"/>
              <a:t>   thickness exceeded 0.300 in. (everyone else has gone metric but……..)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Sample  Value</a:t>
            </a:r>
          </a:p>
          <a:p>
            <a:pPr>
              <a:buNone/>
            </a:pPr>
            <a:r>
              <a:rPr lang="en-US" dirty="0" smtClean="0"/>
              <a:t>1	   1</a:t>
            </a:r>
          </a:p>
          <a:p>
            <a:pPr>
              <a:buNone/>
            </a:pPr>
            <a:r>
              <a:rPr lang="en-US" dirty="0" smtClean="0"/>
              <a:t>1	   4</a:t>
            </a:r>
          </a:p>
          <a:p>
            <a:pPr>
              <a:buNone/>
            </a:pPr>
            <a:r>
              <a:rPr lang="en-US" dirty="0" smtClean="0"/>
              <a:t>1	   6</a:t>
            </a:r>
          </a:p>
          <a:p>
            <a:pPr>
              <a:buNone/>
            </a:pPr>
            <a:r>
              <a:rPr lang="en-US" dirty="0" smtClean="0"/>
              <a:t>1	   4</a:t>
            </a:r>
          </a:p>
          <a:p>
            <a:pPr>
              <a:buNone/>
            </a:pPr>
            <a:r>
              <a:rPr lang="en-US" dirty="0" smtClean="0"/>
              <a:t>2	   3</a:t>
            </a:r>
          </a:p>
          <a:p>
            <a:pPr>
              <a:buNone/>
            </a:pPr>
            <a:r>
              <a:rPr lang="en-US" dirty="0" smtClean="0"/>
              <a:t>2	   7</a:t>
            </a:r>
          </a:p>
          <a:p>
            <a:pPr>
              <a:buNone/>
            </a:pPr>
            <a:r>
              <a:rPr lang="en-US" dirty="0" smtClean="0"/>
              <a:t>2	   5</a:t>
            </a:r>
          </a:p>
          <a:p>
            <a:pPr>
              <a:buNone/>
            </a:pPr>
            <a:r>
              <a:rPr lang="en-US" dirty="0" smtClean="0"/>
              <a:t>2	   5</a:t>
            </a:r>
          </a:p>
          <a:p>
            <a:pPr>
              <a:buNone/>
            </a:pPr>
            <a:r>
              <a:rPr lang="en-US" dirty="0" smtClean="0"/>
              <a:t>3	   4</a:t>
            </a:r>
          </a:p>
          <a:p>
            <a:pPr>
              <a:buNone/>
            </a:pPr>
            <a:r>
              <a:rPr lang="en-US" dirty="0" smtClean="0"/>
              <a:t>3	   5</a:t>
            </a:r>
          </a:p>
          <a:p>
            <a:pPr>
              <a:buNone/>
            </a:pPr>
            <a:r>
              <a:rPr lang="en-US" dirty="0" smtClean="0"/>
              <a:t>3	   5</a:t>
            </a:r>
          </a:p>
          <a:p>
            <a:pPr>
              <a:buNone/>
            </a:pPr>
            <a:r>
              <a:rPr lang="en-US" dirty="0" smtClean="0"/>
              <a:t>3	   7,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Raw data plot, thickness </a:t>
            </a:r>
            <a:r>
              <a:rPr lang="en-US" sz="4000" dirty="0" err="1" smtClean="0"/>
              <a:t>vs</a:t>
            </a:r>
            <a:r>
              <a:rPr lang="en-US" sz="4000" dirty="0" smtClean="0"/>
              <a:t> sample number</a:t>
            </a:r>
            <a:endParaRPr lang="en-US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30253" y="1935163"/>
            <a:ext cx="508349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400" dirty="0" smtClean="0"/>
              <a:t>Table 3.2 constants for X-bar and R charts</a:t>
            </a:r>
            <a:endParaRPr lang="en-US" sz="4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209800"/>
            <a:ext cx="3352799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Rules for creating charts</a:t>
            </a:r>
            <a:endParaRPr lang="en-US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799" y="2113280"/>
            <a:ext cx="5239473" cy="344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Rules, etc.</a:t>
            </a:r>
            <a:endParaRPr lang="en-US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8229600" cy="263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Limits are designed to ….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that the operator </a:t>
            </a:r>
            <a:r>
              <a:rPr lang="en-US" i="1" dirty="0" smtClean="0"/>
              <a:t>does not </a:t>
            </a:r>
            <a:r>
              <a:rPr lang="en-US" dirty="0" smtClean="0"/>
              <a:t>react to Common cause.</a:t>
            </a:r>
          </a:p>
          <a:p>
            <a:r>
              <a:rPr lang="en-US" dirty="0" smtClean="0"/>
              <a:t>Indicate when you are reasonably sure that Special Cause is present.</a:t>
            </a:r>
          </a:p>
          <a:p>
            <a:r>
              <a:rPr lang="en-US" dirty="0" smtClean="0"/>
              <a:t>If only Common Cause is present in the process, then the chance of a false signal is about 1%, i.e. the probability that the chart will falsely indicate the presence of Special Cause is about 0.01.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Similar to Hypothesis Testing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hypothesis testing we say there is a treatment difference if p&lt;alpha=0.05 (usually).</a:t>
            </a:r>
          </a:p>
          <a:p>
            <a:r>
              <a:rPr lang="en-US" dirty="0" smtClean="0"/>
              <a:t>The chance of falsely declaring a treatment difference exists is then about 1 out of 20.</a:t>
            </a:r>
          </a:p>
          <a:p>
            <a:r>
              <a:rPr lang="en-US" dirty="0" smtClean="0"/>
              <a:t>In Quality Control, we use the “1 out of 100” criteria to say that our process has more variation than just Common Cause (idea due to </a:t>
            </a:r>
            <a:r>
              <a:rPr lang="en-US" dirty="0" err="1" smtClean="0"/>
              <a:t>Shewhart</a:t>
            </a:r>
            <a:r>
              <a:rPr lang="en-US" dirty="0" smtClean="0"/>
              <a:t>, it is simple but effective in practice).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07D8-B3DC-4E21-BF7C-7A59ABBA22F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370</Words>
  <Application>Microsoft Office PowerPoint</Application>
  <PresentationFormat>On-screen Show (4:3)</PresentationFormat>
  <Paragraphs>52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Flow</vt:lpstr>
      <vt:lpstr>X-bar and R charts</vt:lpstr>
      <vt:lpstr>Data on part thickness</vt:lpstr>
      <vt:lpstr>Data structure</vt:lpstr>
      <vt:lpstr>Raw data plot, thickness vs sample number</vt:lpstr>
      <vt:lpstr>   Table 3.2 constants for X-bar and R charts</vt:lpstr>
      <vt:lpstr>Rules for creating charts</vt:lpstr>
      <vt:lpstr>Rules, etc.</vt:lpstr>
      <vt:lpstr>Limits are designed to ….</vt:lpstr>
      <vt:lpstr>Similar to Hypothesis Testing</vt:lpstr>
      <vt:lpstr>R-chart and Common Cause</vt:lpstr>
      <vt:lpstr>R chart</vt:lpstr>
      <vt:lpstr>X-bar chart and Special Cause</vt:lpstr>
      <vt:lpstr>X-bar chart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X-bar and R charts</dc:title>
  <dc:creator>TheMan</dc:creator>
  <cp:lastModifiedBy>Thomas Kuczek</cp:lastModifiedBy>
  <cp:revision>34</cp:revision>
  <dcterms:created xsi:type="dcterms:W3CDTF">2012-01-24T00:52:01Z</dcterms:created>
  <dcterms:modified xsi:type="dcterms:W3CDTF">2017-01-25T15:49:54Z</dcterms:modified>
</cp:coreProperties>
</file>