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80" r:id="rId3"/>
    <p:sldId id="281" r:id="rId4"/>
    <p:sldId id="282" r:id="rId5"/>
    <p:sldId id="283" r:id="rId6"/>
    <p:sldId id="257" r:id="rId7"/>
    <p:sldId id="258" r:id="rId8"/>
    <p:sldId id="259" r:id="rId9"/>
    <p:sldId id="260" r:id="rId10"/>
    <p:sldId id="261" r:id="rId11"/>
    <p:sldId id="262" r:id="rId12"/>
    <p:sldId id="273" r:id="rId13"/>
    <p:sldId id="263" r:id="rId14"/>
    <p:sldId id="264" r:id="rId15"/>
    <p:sldId id="265" r:id="rId16"/>
    <p:sldId id="266" r:id="rId17"/>
    <p:sldId id="267" r:id="rId18"/>
    <p:sldId id="268" r:id="rId19"/>
    <p:sldId id="269" r:id="rId20"/>
    <p:sldId id="270" r:id="rId21"/>
    <p:sldId id="279" r:id="rId22"/>
    <p:sldId id="271" r:id="rId23"/>
    <p:sldId id="272" r:id="rId24"/>
    <p:sldId id="274" r:id="rId25"/>
    <p:sldId id="275" r:id="rId26"/>
    <p:sldId id="276" r:id="rId27"/>
    <p:sldId id="277" r:id="rId28"/>
    <p:sldId id="285" r:id="rId29"/>
    <p:sldId id="27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370B63-534B-46ED-B68F-AFAA20BBEC0D}" type="datetimeFigureOut">
              <a:rPr lang="en-US" smtClean="0"/>
              <a:t>3/11/2014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E20615-E9FD-4C87-A7C6-27CEC0ABD44A}" type="slidenum">
              <a:rPr lang="en-US" smtClean="0"/>
              <a:t>‹#›</a:t>
            </a:fld>
            <a:endParaRPr lang="en-US"/>
          </a:p>
        </p:txBody>
      </p:sp>
    </p:spTree>
    <p:extLst>
      <p:ext uri="{BB962C8B-B14F-4D97-AF65-F5344CB8AC3E}">
        <p14:creationId xmlns:p14="http://schemas.microsoft.com/office/powerpoint/2010/main" val="343296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20615-E9FD-4C87-A7C6-27CEC0ABD44A}" type="slidenum">
              <a:rPr lang="en-US" smtClean="0"/>
              <a:t>1</a:t>
            </a:fld>
            <a:endParaRPr lang="en-US"/>
          </a:p>
        </p:txBody>
      </p:sp>
    </p:spTree>
    <p:extLst>
      <p:ext uri="{BB962C8B-B14F-4D97-AF65-F5344CB8AC3E}">
        <p14:creationId xmlns:p14="http://schemas.microsoft.com/office/powerpoint/2010/main" val="514400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F226E3-B143-4F1F-8331-8BFBC3C461E2}" type="datetime1">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6FBEB-6075-4DFF-B17C-3E4D7F813D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B71819-2829-40D9-A3C6-168580CCC7F7}" type="datetime1">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6FBEB-6075-4DFF-B17C-3E4D7F813D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FBDA9E-7458-41F8-9604-98D9C5757D75}" type="datetime1">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6FBEB-6075-4DFF-B17C-3E4D7F813D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A3E1E5-AB72-43A6-80EE-A6584B51696D}" type="datetime1">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6FBEB-6075-4DFF-B17C-3E4D7F813D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D4CFFB-EDC0-46B7-84C1-175A0B752451}" type="datetime1">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6FBEB-6075-4DFF-B17C-3E4D7F813D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D7FBCE-90AF-4571-89E2-FDF8060C87A3}" type="datetime1">
              <a:rPr lang="en-US" smtClean="0"/>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36FBEB-6075-4DFF-B17C-3E4D7F813D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93D6D8-B184-4590-A71D-48D65CBAD266}" type="datetime1">
              <a:rPr lang="en-US" smtClean="0"/>
              <a:t>3/11/2014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36FBEB-6075-4DFF-B17C-3E4D7F813D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18E49F-38BC-4711-A648-295BE2B03EA0}" type="datetime1">
              <a:rPr lang="en-US" smtClean="0"/>
              <a:t>3/11/2014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36FBEB-6075-4DFF-B17C-3E4D7F813D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694215-6EFC-462F-9432-08F6AC2AE263}" type="datetime1">
              <a:rPr lang="en-US" smtClean="0"/>
              <a:t>3/11/2014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36FBEB-6075-4DFF-B17C-3E4D7F813D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3B3EC7-3904-4E90-9688-B343029FE3A0}" type="datetime1">
              <a:rPr lang="en-US" smtClean="0"/>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36FBEB-6075-4DFF-B17C-3E4D7F813D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058434-D0FF-4578-8EB9-BA3D47D55D30}" type="datetime1">
              <a:rPr lang="en-US" smtClean="0"/>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36FBEB-6075-4DFF-B17C-3E4D7F813D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D2A409-DAFD-4581-98F3-2F812F345F15}" type="datetime1">
              <a:rPr lang="en-US" smtClean="0"/>
              <a:t>3/11/2014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36FBEB-6075-4DFF-B17C-3E4D7F813D1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4.bin"/><Relationship Id="rId4" Type="http://schemas.openxmlformats.org/officeDocument/2006/relationships/image" Target="../media/image8.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Weighted moving average charts for detecting small shifts in process mean or trends</a:t>
            </a:r>
            <a:endParaRPr lang="en-US" dirty="0"/>
          </a:p>
        </p:txBody>
      </p:sp>
      <p:sp>
        <p:nvSpPr>
          <p:cNvPr id="3" name="Subtitle 2"/>
          <p:cNvSpPr>
            <a:spLocks noGrp="1"/>
          </p:cNvSpPr>
          <p:nvPr>
            <p:ph type="subTitle" idx="1"/>
          </p:nvPr>
        </p:nvSpPr>
        <p:spPr/>
        <p:txBody>
          <a:bodyPr/>
          <a:lstStyle/>
          <a:p>
            <a:endParaRPr lang="en-US" dirty="0" smtClean="0"/>
          </a:p>
          <a:p>
            <a:r>
              <a:rPr lang="en-US" dirty="0" smtClean="0"/>
              <a:t>The wonders of JMP</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Compare to the </a:t>
            </a:r>
            <a:r>
              <a:rPr lang="en-US" dirty="0" err="1" smtClean="0"/>
              <a:t>XmR</a:t>
            </a:r>
            <a:r>
              <a:rPr lang="en-US" dirty="0" smtClean="0"/>
              <a:t> chart for the same data:</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524000" y="2133600"/>
            <a:ext cx="6095999" cy="31242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2B36FBEB-6075-4DFF-B17C-3E4D7F813D1C}"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Individuals Chart: </a:t>
            </a:r>
            <a:endParaRPr lang="en-US" sz="40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524000" y="1905000"/>
            <a:ext cx="6019799" cy="34290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2B36FBEB-6075-4DFF-B17C-3E4D7F813D1C}"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Example 6.7 data with span of two:</a:t>
            </a:r>
            <a:endParaRPr lang="en-US" sz="4000" dirty="0"/>
          </a:p>
        </p:txBody>
      </p:sp>
      <p:pic>
        <p:nvPicPr>
          <p:cNvPr id="9218" name="Picture 2"/>
          <p:cNvPicPr>
            <a:picLocks noGrp="1" noChangeAspect="1" noChangeArrowheads="1"/>
          </p:cNvPicPr>
          <p:nvPr>
            <p:ph idx="1"/>
          </p:nvPr>
        </p:nvPicPr>
        <p:blipFill>
          <a:blip r:embed="rId2" cstate="print"/>
          <a:srcRect/>
          <a:stretch>
            <a:fillRect/>
          </a:stretch>
        </p:blipFill>
        <p:spPr bwMode="auto">
          <a:xfrm>
            <a:off x="1371600" y="1981200"/>
            <a:ext cx="6248400" cy="32766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2B36FBEB-6075-4DFF-B17C-3E4D7F813D1C}"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Note:</a:t>
            </a:r>
            <a:endParaRPr lang="en-US" sz="4000" dirty="0"/>
          </a:p>
        </p:txBody>
      </p:sp>
      <p:sp>
        <p:nvSpPr>
          <p:cNvPr id="3" name="Content Placeholder 2"/>
          <p:cNvSpPr>
            <a:spLocks noGrp="1"/>
          </p:cNvSpPr>
          <p:nvPr>
            <p:ph idx="1"/>
          </p:nvPr>
        </p:nvSpPr>
        <p:spPr/>
        <p:txBody>
          <a:bodyPr/>
          <a:lstStyle/>
          <a:p>
            <a:r>
              <a:rPr lang="en-US" dirty="0" smtClean="0"/>
              <a:t>The Moving Average chart picked out subgroup 4 as out of control due to the tighter limits.</a:t>
            </a:r>
          </a:p>
          <a:p>
            <a:r>
              <a:rPr lang="en-US" dirty="0" smtClean="0"/>
              <a:t>The Individuals Chart showed that subgroup was in control (though near the limits).</a:t>
            </a:r>
          </a:p>
          <a:p>
            <a:r>
              <a:rPr lang="en-US" dirty="0" smtClean="0"/>
              <a:t>The Individuals Chart did show why the Range chart was out of control at time 25.</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One can specify different “moving average spans”.</a:t>
            </a:r>
            <a:endParaRPr lang="en-US" dirty="0"/>
          </a:p>
        </p:txBody>
      </p:sp>
      <p:sp>
        <p:nvSpPr>
          <p:cNvPr id="3" name="Content Placeholder 2"/>
          <p:cNvSpPr>
            <a:spLocks noGrp="1"/>
          </p:cNvSpPr>
          <p:nvPr>
            <p:ph idx="1"/>
          </p:nvPr>
        </p:nvSpPr>
        <p:spPr/>
        <p:txBody>
          <a:bodyPr/>
          <a:lstStyle/>
          <a:p>
            <a:r>
              <a:rPr lang="en-US" dirty="0" smtClean="0"/>
              <a:t>Moving average span is JMP talk for the number of subgroups to average over.</a:t>
            </a:r>
          </a:p>
          <a:p>
            <a:r>
              <a:rPr lang="en-US" dirty="0" smtClean="0"/>
              <a:t>Let’s look at a moving average span of three.</a:t>
            </a:r>
          </a:p>
          <a:p>
            <a:r>
              <a:rPr lang="en-US" dirty="0" smtClean="0"/>
              <a:t>Notice what happens to the limits.</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6.7 data with span of three:</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371600" y="2133600"/>
            <a:ext cx="6400800" cy="35052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2B36FBEB-6075-4DFF-B17C-3E4D7F813D1C}"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With span of five:</a:t>
            </a:r>
            <a:endParaRPr lang="en-US" sz="4000"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1371600" y="2133600"/>
            <a:ext cx="6400800" cy="32766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2B36FBEB-6075-4DFF-B17C-3E4D7F813D1C}"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Properties of spans</a:t>
            </a:r>
            <a:endParaRPr lang="en-US" sz="4000" dirty="0"/>
          </a:p>
        </p:txBody>
      </p:sp>
      <p:sp>
        <p:nvSpPr>
          <p:cNvPr id="3" name="Content Placeholder 2"/>
          <p:cNvSpPr>
            <a:spLocks noGrp="1"/>
          </p:cNvSpPr>
          <p:nvPr>
            <p:ph idx="1"/>
          </p:nvPr>
        </p:nvSpPr>
        <p:spPr/>
        <p:txBody>
          <a:bodyPr/>
          <a:lstStyle/>
          <a:p>
            <a:r>
              <a:rPr lang="en-US" dirty="0" smtClean="0"/>
              <a:t>The larger the span the tighter the limits.</a:t>
            </a:r>
          </a:p>
          <a:p>
            <a:r>
              <a:rPr lang="en-US" dirty="0" smtClean="0"/>
              <a:t>For larger spans, averaging is done over  more time points so short occurrences of Special Cause may be averaged out.</a:t>
            </a:r>
          </a:p>
          <a:p>
            <a:r>
              <a:rPr lang="en-US" dirty="0" smtClean="0"/>
              <a:t>Larger spans may take longer to detect a shift in the mean, this depends of the size of the shift relative to Common Cause.</a:t>
            </a:r>
          </a:p>
          <a:p>
            <a:r>
              <a:rPr lang="en-US" dirty="0" smtClean="0"/>
              <a:t>Experience is the best guide for span size.</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Exponentially Weighted Moving Average Charts in JMP</a:t>
            </a:r>
            <a:endParaRPr lang="en-US" dirty="0"/>
          </a:p>
        </p:txBody>
      </p:sp>
      <p:sp>
        <p:nvSpPr>
          <p:cNvPr id="3" name="Content Placeholder 2"/>
          <p:cNvSpPr>
            <a:spLocks noGrp="1"/>
          </p:cNvSpPr>
          <p:nvPr>
            <p:ph idx="1"/>
          </p:nvPr>
        </p:nvSpPr>
        <p:spPr/>
        <p:txBody>
          <a:bodyPr/>
          <a:lstStyle/>
          <a:p>
            <a:pPr>
              <a:buNone/>
            </a:pPr>
            <a:r>
              <a:rPr lang="en-US" dirty="0" smtClean="0"/>
              <a:t>    Each point on an Exponentially Weighted Moving Average (EWMA) chart, also referred to as a Geometric Moving Average (GMA) chart, is the weighted average of all the previous subgroup means, including the mean of the present subgroup sample. These are very useful in detecting trends since the most recent points receive the greatest weight.</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EWMA charts and weights</a:t>
            </a:r>
            <a:endParaRPr lang="en-US" sz="4000" dirty="0"/>
          </a:p>
        </p:txBody>
      </p:sp>
      <p:sp>
        <p:nvSpPr>
          <p:cNvPr id="3" name="Content Placeholder 2"/>
          <p:cNvSpPr>
            <a:spLocks noGrp="1"/>
          </p:cNvSpPr>
          <p:nvPr>
            <p:ph idx="1"/>
          </p:nvPr>
        </p:nvSpPr>
        <p:spPr/>
        <p:txBody>
          <a:bodyPr/>
          <a:lstStyle/>
          <a:p>
            <a:r>
              <a:rPr lang="en-US" dirty="0" smtClean="0"/>
              <a:t>EWMA charts are formed by choosing a weight parameter r, which is a number between 0 and 1. </a:t>
            </a:r>
          </a:p>
          <a:p>
            <a:r>
              <a:rPr lang="en-US" dirty="0" smtClean="0"/>
              <a:t>The value of r is the weight given to the most recent data point.</a:t>
            </a:r>
          </a:p>
          <a:p>
            <a:r>
              <a:rPr lang="en-US" dirty="0" smtClean="0"/>
              <a:t>For subgroup size=1, a value of r=1 would correspond to an Individuals Chart.</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Shifts in the Process Mean and process knowledge</a:t>
            </a:r>
            <a:endParaRPr lang="en-US" sz="4000" dirty="0"/>
          </a:p>
        </p:txBody>
      </p:sp>
      <p:sp>
        <p:nvSpPr>
          <p:cNvPr id="3" name="Content Placeholder 2"/>
          <p:cNvSpPr>
            <a:spLocks noGrp="1"/>
          </p:cNvSpPr>
          <p:nvPr>
            <p:ph idx="1"/>
          </p:nvPr>
        </p:nvSpPr>
        <p:spPr/>
        <p:txBody>
          <a:bodyPr/>
          <a:lstStyle/>
          <a:p>
            <a:pPr>
              <a:buNone/>
            </a:pPr>
            <a:r>
              <a:rPr lang="en-US" dirty="0" smtClean="0"/>
              <a:t>    The X-bar chart is designed to detect changes in the Process Mean. In a mature Process, there may be a body of Process knowledge which suggests which types of changes in the Process Mean are likely to occur. this can be important in finding ways to detect relatively small changes in the mean which the four rules are unlikely to detect.</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EWMA calculations:</a:t>
            </a:r>
            <a:endParaRPr lang="en-US" sz="4000"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a:buNone/>
            </a:pPr>
            <a:r>
              <a:rPr lang="en-US" dirty="0"/>
              <a:t> </a:t>
            </a:r>
            <a:r>
              <a:rPr lang="en-US" dirty="0" smtClean="0"/>
              <a:t>    For </a:t>
            </a:r>
            <a:r>
              <a:rPr lang="en-US" i="1" dirty="0" err="1"/>
              <a:t>i</a:t>
            </a:r>
            <a:r>
              <a:rPr lang="en-US" dirty="0" smtClean="0"/>
              <a:t>&gt;1,</a:t>
            </a:r>
          </a:p>
          <a:p>
            <a:pPr>
              <a:buNone/>
            </a:pPr>
            <a:endParaRPr lang="en-US" dirty="0"/>
          </a:p>
        </p:txBody>
      </p:sp>
      <p:graphicFrame>
        <p:nvGraphicFramePr>
          <p:cNvPr id="7171" name="Object 3"/>
          <p:cNvGraphicFramePr>
            <a:graphicFrameLocks noChangeAspect="1"/>
          </p:cNvGraphicFramePr>
          <p:nvPr/>
        </p:nvGraphicFramePr>
        <p:xfrm>
          <a:off x="3352800" y="2351048"/>
          <a:ext cx="1885616" cy="873823"/>
        </p:xfrm>
        <a:graphic>
          <a:graphicData uri="http://schemas.openxmlformats.org/presentationml/2006/ole">
            <mc:AlternateContent xmlns:mc="http://schemas.openxmlformats.org/markup-compatibility/2006">
              <mc:Choice xmlns:v="urn:schemas-microsoft-com:vml" Requires="v">
                <p:oleObj spid="_x0000_s7179" name="Equation" r:id="rId3" imgW="520560" imgH="241200" progId="Equation.DSMT4">
                  <p:embed/>
                </p:oleObj>
              </mc:Choice>
              <mc:Fallback>
                <p:oleObj name="Equation" r:id="rId3" imgW="520560" imgH="2412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351048"/>
                        <a:ext cx="1885616" cy="87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4" name="Object 6"/>
          <p:cNvGraphicFramePr>
            <a:graphicFrameLocks noChangeAspect="1"/>
          </p:cNvGraphicFramePr>
          <p:nvPr/>
        </p:nvGraphicFramePr>
        <p:xfrm>
          <a:off x="2133600" y="4392706"/>
          <a:ext cx="4644190" cy="865094"/>
        </p:xfrm>
        <a:graphic>
          <a:graphicData uri="http://schemas.openxmlformats.org/presentationml/2006/ole">
            <mc:AlternateContent xmlns:mc="http://schemas.openxmlformats.org/markup-compatibility/2006">
              <mc:Choice xmlns:v="urn:schemas-microsoft-com:vml" Requires="v">
                <p:oleObj spid="_x0000_s7180" name="Equation" r:id="rId5" imgW="1295280" imgH="241200" progId="Equation.DSMT4">
                  <p:embed/>
                </p:oleObj>
              </mc:Choice>
              <mc:Fallback>
                <p:oleObj name="Equation" r:id="rId5" imgW="1295280" imgH="241200" progId="Equation.DSMT4">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4392706"/>
                        <a:ext cx="4644190" cy="865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Slide Number Placeholder 3"/>
          <p:cNvSpPr>
            <a:spLocks noGrp="1"/>
          </p:cNvSpPr>
          <p:nvPr>
            <p:ph type="sldNum" sz="quarter" idx="12"/>
          </p:nvPr>
        </p:nvSpPr>
        <p:spPr/>
        <p:txBody>
          <a:bodyPr/>
          <a:lstStyle/>
          <a:p>
            <a:fld id="{2B36FBEB-6075-4DFF-B17C-3E4D7F813D1C}"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Or more generally</a:t>
            </a:r>
            <a:endParaRPr lang="en-US" sz="4000" dirty="0"/>
          </a:p>
        </p:txBody>
      </p:sp>
      <p:sp>
        <p:nvSpPr>
          <p:cNvPr id="3" name="Content Placeholder 2"/>
          <p:cNvSpPr>
            <a:spLocks noGrp="1"/>
          </p:cNvSpPr>
          <p:nvPr>
            <p:ph idx="1"/>
          </p:nvPr>
        </p:nvSpPr>
        <p:spPr/>
        <p:txBody>
          <a:bodyPr>
            <a:normAutofit lnSpcReduction="10000"/>
          </a:bodyPr>
          <a:lstStyle/>
          <a:p>
            <a:pPr>
              <a:buNone/>
            </a:pPr>
            <a:r>
              <a:rPr lang="en-US" dirty="0" smtClean="0"/>
              <a:t>For </a:t>
            </a:r>
            <a:r>
              <a:rPr lang="en-US" i="1" dirty="0" err="1" smtClean="0"/>
              <a:t>i</a:t>
            </a:r>
            <a:r>
              <a:rPr lang="en-US" dirty="0" smtClean="0"/>
              <a:t>&gt;1,</a:t>
            </a:r>
          </a:p>
          <a:p>
            <a:pPr>
              <a:buNone/>
            </a:pPr>
            <a:endParaRPr lang="en-US" dirty="0" smtClean="0"/>
          </a:p>
          <a:p>
            <a:pPr>
              <a:buNone/>
            </a:pPr>
            <a:endParaRPr lang="en-US" dirty="0" smtClean="0"/>
          </a:p>
          <a:p>
            <a:pPr>
              <a:buNone/>
            </a:pPr>
            <a:r>
              <a:rPr lang="en-US" dirty="0" smtClean="0"/>
              <a:t>Note:</a:t>
            </a:r>
          </a:p>
          <a:p>
            <a:r>
              <a:rPr lang="en-US" dirty="0" smtClean="0"/>
              <a:t>The coefficients are all less than 1.</a:t>
            </a:r>
          </a:p>
          <a:p>
            <a:r>
              <a:rPr lang="en-US" dirty="0" smtClean="0"/>
              <a:t>The coefficients sum to 1.</a:t>
            </a:r>
          </a:p>
          <a:p>
            <a:r>
              <a:rPr lang="en-US" dirty="0" smtClean="0"/>
              <a:t>This means the variance of the weighted average is less than the individual values.</a:t>
            </a:r>
            <a:endParaRPr lang="en-US" dirty="0"/>
          </a:p>
        </p:txBody>
      </p:sp>
      <p:graphicFrame>
        <p:nvGraphicFramePr>
          <p:cNvPr id="29699" name="Object 3"/>
          <p:cNvGraphicFramePr>
            <a:graphicFrameLocks noChangeAspect="1"/>
          </p:cNvGraphicFramePr>
          <p:nvPr/>
        </p:nvGraphicFramePr>
        <p:xfrm>
          <a:off x="1676400" y="2362200"/>
          <a:ext cx="5442858" cy="762000"/>
        </p:xfrm>
        <a:graphic>
          <a:graphicData uri="http://schemas.openxmlformats.org/presentationml/2006/ole">
            <mc:AlternateContent xmlns:mc="http://schemas.openxmlformats.org/markup-compatibility/2006">
              <mc:Choice xmlns:v="urn:schemas-microsoft-com:vml" Requires="v">
                <p:oleObj spid="_x0000_s29702" name="Equation" r:id="rId3" imgW="2412720" imgH="241200" progId="Equation.DSMT4">
                  <p:embed/>
                </p:oleObj>
              </mc:Choice>
              <mc:Fallback>
                <p:oleObj name="Equation" r:id="rId3" imgW="2412720" imgH="2412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2362200"/>
                        <a:ext cx="544285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Slide Number Placeholder 3"/>
          <p:cNvSpPr>
            <a:spLocks noGrp="1"/>
          </p:cNvSpPr>
          <p:nvPr>
            <p:ph type="sldNum" sz="quarter" idx="12"/>
          </p:nvPr>
        </p:nvSpPr>
        <p:spPr/>
        <p:txBody>
          <a:bodyPr/>
          <a:lstStyle/>
          <a:p>
            <a:fld id="{2B36FBEB-6075-4DFF-B17C-3E4D7F813D1C}"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Choice of weight values:</a:t>
            </a:r>
            <a:endParaRPr lang="en-US" dirty="0"/>
          </a:p>
        </p:txBody>
      </p:sp>
      <p:sp>
        <p:nvSpPr>
          <p:cNvPr id="3" name="Content Placeholder 2"/>
          <p:cNvSpPr>
            <a:spLocks noGrp="1"/>
          </p:cNvSpPr>
          <p:nvPr>
            <p:ph idx="1"/>
          </p:nvPr>
        </p:nvSpPr>
        <p:spPr/>
        <p:txBody>
          <a:bodyPr/>
          <a:lstStyle/>
          <a:p>
            <a:r>
              <a:rPr lang="en-US" dirty="0" smtClean="0"/>
              <a:t>A low weight value, say around .1 to .2, would give a chart which behave much like a UWMA (or AMA) chart with a large span.</a:t>
            </a:r>
          </a:p>
          <a:p>
            <a:r>
              <a:rPr lang="en-US" dirty="0" smtClean="0"/>
              <a:t>A high weight near one would be much like an Individuals chart.</a:t>
            </a:r>
          </a:p>
          <a:p>
            <a:r>
              <a:rPr lang="en-US" dirty="0" smtClean="0"/>
              <a:t>In practice, weights around r=.5 are used.</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EWMA for Data of Example 6.7</a:t>
            </a:r>
            <a:endParaRPr lang="en-US" sz="4000" dirty="0"/>
          </a:p>
        </p:txBody>
      </p:sp>
      <p:pic>
        <p:nvPicPr>
          <p:cNvPr id="8194" name="Picture 2"/>
          <p:cNvPicPr>
            <a:picLocks noGrp="1" noChangeAspect="1" noChangeArrowheads="1"/>
          </p:cNvPicPr>
          <p:nvPr>
            <p:ph idx="1"/>
          </p:nvPr>
        </p:nvPicPr>
        <p:blipFill>
          <a:blip r:embed="rId2" cstate="print"/>
          <a:srcRect/>
          <a:stretch>
            <a:fillRect/>
          </a:stretch>
        </p:blipFill>
        <p:spPr bwMode="auto">
          <a:xfrm>
            <a:off x="1371600" y="2209800"/>
            <a:ext cx="6172200" cy="33528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2B36FBEB-6075-4DFF-B17C-3E4D7F813D1C}"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Which charting was best?</a:t>
            </a:r>
            <a:endParaRPr lang="en-US" sz="4000" dirty="0"/>
          </a:p>
        </p:txBody>
      </p:sp>
      <p:sp>
        <p:nvSpPr>
          <p:cNvPr id="3" name="Content Placeholder 2"/>
          <p:cNvSpPr>
            <a:spLocks noGrp="1"/>
          </p:cNvSpPr>
          <p:nvPr>
            <p:ph idx="1"/>
          </p:nvPr>
        </p:nvSpPr>
        <p:spPr/>
        <p:txBody>
          <a:bodyPr/>
          <a:lstStyle/>
          <a:p>
            <a:r>
              <a:rPr lang="en-US" dirty="0" smtClean="0"/>
              <a:t>The UWMA (or AMA) picked up a mean shift early on for spans of two or three.</a:t>
            </a:r>
          </a:p>
          <a:p>
            <a:r>
              <a:rPr lang="en-US" dirty="0" smtClean="0"/>
              <a:t>The EWMA chart did not pick this up since it was a shift in process mean, not a trend.</a:t>
            </a:r>
          </a:p>
          <a:p>
            <a:r>
              <a:rPr lang="en-US" dirty="0" smtClean="0"/>
              <a:t>Experience with the process is the best guide.</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Another Example JMP Data set (there are 5 observations per subgroup but the UWMA and EWMA charts still work). </a:t>
            </a:r>
            <a:endParaRPr lang="en-US" sz="3200" dirty="0"/>
          </a:p>
        </p:txBody>
      </p:sp>
      <p:pic>
        <p:nvPicPr>
          <p:cNvPr id="10242" name="Picture 2"/>
          <p:cNvPicPr>
            <a:picLocks noGrp="1" noChangeAspect="1" noChangeArrowheads="1"/>
          </p:cNvPicPr>
          <p:nvPr>
            <p:ph idx="1"/>
          </p:nvPr>
        </p:nvPicPr>
        <p:blipFill>
          <a:blip r:embed="rId2" cstate="print"/>
          <a:srcRect/>
          <a:stretch>
            <a:fillRect/>
          </a:stretch>
        </p:blipFill>
        <p:spPr bwMode="auto">
          <a:xfrm>
            <a:off x="1219200" y="1752600"/>
            <a:ext cx="6477000" cy="36576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2B36FBEB-6075-4DFF-B17C-3E4D7F813D1C}"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That was X-bar, now UWMA</a:t>
            </a:r>
            <a:endParaRPr lang="en-US" sz="4000" dirty="0"/>
          </a:p>
        </p:txBody>
      </p:sp>
      <p:pic>
        <p:nvPicPr>
          <p:cNvPr id="11266" name="Picture 2"/>
          <p:cNvPicPr>
            <a:picLocks noGrp="1" noChangeAspect="1" noChangeArrowheads="1"/>
          </p:cNvPicPr>
          <p:nvPr>
            <p:ph idx="1"/>
          </p:nvPr>
        </p:nvPicPr>
        <p:blipFill>
          <a:blip r:embed="rId2" cstate="print"/>
          <a:srcRect/>
          <a:stretch>
            <a:fillRect/>
          </a:stretch>
        </p:blipFill>
        <p:spPr bwMode="auto">
          <a:xfrm>
            <a:off x="1371600" y="1905000"/>
            <a:ext cx="6324600" cy="35052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2B36FBEB-6075-4DFF-B17C-3E4D7F813D1C}"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Now EWMA with r=.5</a:t>
            </a:r>
            <a:endParaRPr lang="en-US" sz="4000" dirty="0"/>
          </a:p>
        </p:txBody>
      </p:sp>
      <p:pic>
        <p:nvPicPr>
          <p:cNvPr id="12290" name="Picture 2"/>
          <p:cNvPicPr>
            <a:picLocks noGrp="1" noChangeAspect="1" noChangeArrowheads="1"/>
          </p:cNvPicPr>
          <p:nvPr>
            <p:ph idx="1"/>
          </p:nvPr>
        </p:nvPicPr>
        <p:blipFill>
          <a:blip r:embed="rId2" cstate="print"/>
          <a:srcRect/>
          <a:stretch>
            <a:fillRect/>
          </a:stretch>
        </p:blipFill>
        <p:spPr bwMode="auto">
          <a:xfrm>
            <a:off x="1447800" y="1905000"/>
            <a:ext cx="6172200" cy="35814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2B36FBEB-6075-4DFF-B17C-3E4D7F813D1C}"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Why did the EWMA chart work?</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Whenever there is trending, the most recent points have the most information.</a:t>
            </a:r>
          </a:p>
          <a:p>
            <a:r>
              <a:rPr lang="en-US" dirty="0" smtClean="0"/>
              <a:t>The X-bar and R charts put all of the weight each on the most recent sample.</a:t>
            </a:r>
          </a:p>
          <a:p>
            <a:r>
              <a:rPr lang="en-US" dirty="0" smtClean="0"/>
              <a:t>The UWMA charts weight each point equally in the span.</a:t>
            </a:r>
          </a:p>
          <a:p>
            <a:r>
              <a:rPr lang="en-US" dirty="0" smtClean="0"/>
              <a:t>The EWMA chart weights the most recent signals with higher weights, this makes the signal to noise ratio the largest (largest signal gets </a:t>
            </a:r>
            <a:r>
              <a:rPr lang="en-US" smtClean="0"/>
              <a:t>most weight).</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28</a:t>
            </a:fld>
            <a:endParaRPr lang="en-US"/>
          </a:p>
        </p:txBody>
      </p:sp>
    </p:spTree>
    <p:extLst>
      <p:ext uri="{BB962C8B-B14F-4D97-AF65-F5344CB8AC3E}">
        <p14:creationId xmlns:p14="http://schemas.microsoft.com/office/powerpoint/2010/main" val="2908690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Caution!</a:t>
            </a:r>
            <a:endParaRPr lang="en-US" sz="4000" dirty="0"/>
          </a:p>
        </p:txBody>
      </p:sp>
      <p:sp>
        <p:nvSpPr>
          <p:cNvPr id="3" name="Content Placeholder 2"/>
          <p:cNvSpPr>
            <a:spLocks noGrp="1"/>
          </p:cNvSpPr>
          <p:nvPr>
            <p:ph idx="1"/>
          </p:nvPr>
        </p:nvSpPr>
        <p:spPr/>
        <p:txBody>
          <a:bodyPr/>
          <a:lstStyle/>
          <a:p>
            <a:pPr>
              <a:buNone/>
            </a:pPr>
            <a:r>
              <a:rPr lang="en-US" dirty="0" smtClean="0"/>
              <a:t>    If you graph your data every possible way you risk getting false signals!</a:t>
            </a:r>
          </a:p>
          <a:p>
            <a:pPr>
              <a:buNone/>
            </a:pPr>
            <a:endParaRPr lang="en-US" dirty="0" smtClean="0"/>
          </a:p>
          <a:p>
            <a:pPr>
              <a:buNone/>
            </a:pPr>
            <a:r>
              <a:rPr lang="en-US" dirty="0" smtClean="0"/>
              <a:t>    People do that anyway but don’t be </a:t>
            </a:r>
            <a:r>
              <a:rPr lang="en-US" smtClean="0"/>
              <a:t>that guy!</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Sustained changes in the Process Mean</a:t>
            </a:r>
            <a:endParaRPr lang="en-US" sz="4000" dirty="0"/>
          </a:p>
        </p:txBody>
      </p:sp>
      <p:sp>
        <p:nvSpPr>
          <p:cNvPr id="3" name="Content Placeholder 2"/>
          <p:cNvSpPr>
            <a:spLocks noGrp="1"/>
          </p:cNvSpPr>
          <p:nvPr>
            <p:ph idx="1"/>
          </p:nvPr>
        </p:nvSpPr>
        <p:spPr/>
        <p:txBody>
          <a:bodyPr/>
          <a:lstStyle/>
          <a:p>
            <a:pPr>
              <a:buNone/>
            </a:pPr>
            <a:r>
              <a:rPr lang="en-US" dirty="0" smtClean="0"/>
              <a:t>    Experience has shown that there are two common types of sustained changes in the Process Mean:</a:t>
            </a:r>
          </a:p>
          <a:p>
            <a:r>
              <a:rPr lang="en-US" dirty="0" smtClean="0"/>
              <a:t>A sustained shift in the Process Mean to a new value.</a:t>
            </a:r>
          </a:p>
          <a:p>
            <a:r>
              <a:rPr lang="en-US" dirty="0" smtClean="0"/>
              <a:t>Slow trending in the Process Mean up or down.</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Moving Average Charts</a:t>
            </a:r>
            <a:endParaRPr lang="en-US" sz="4000" dirty="0"/>
          </a:p>
        </p:txBody>
      </p:sp>
      <p:sp>
        <p:nvSpPr>
          <p:cNvPr id="3" name="Content Placeholder 2"/>
          <p:cNvSpPr>
            <a:spLocks noGrp="1"/>
          </p:cNvSpPr>
          <p:nvPr>
            <p:ph idx="1"/>
          </p:nvPr>
        </p:nvSpPr>
        <p:spPr/>
        <p:txBody>
          <a:bodyPr>
            <a:normAutofit lnSpcReduction="10000"/>
          </a:bodyPr>
          <a:lstStyle/>
          <a:p>
            <a:pPr>
              <a:buNone/>
            </a:pPr>
            <a:r>
              <a:rPr lang="en-US" dirty="0" smtClean="0"/>
              <a:t>    There are two types of Moving Average charts designed to be sensitive to these types of Process Mean changes:</a:t>
            </a:r>
          </a:p>
          <a:p>
            <a:r>
              <a:rPr lang="en-US" dirty="0" smtClean="0"/>
              <a:t>The Uniformly Weighted Moving Average </a:t>
            </a:r>
            <a:r>
              <a:rPr lang="en-US" dirty="0" smtClean="0"/>
              <a:t>Chart, UWMA chart, </a:t>
            </a:r>
            <a:r>
              <a:rPr lang="en-US" dirty="0" smtClean="0"/>
              <a:t>(also known as the Arithmetic Moving Average </a:t>
            </a:r>
            <a:r>
              <a:rPr lang="en-US" dirty="0" smtClean="0"/>
              <a:t>chart, AMA chart)</a:t>
            </a:r>
            <a:endParaRPr lang="en-US" dirty="0" smtClean="0"/>
          </a:p>
          <a:p>
            <a:r>
              <a:rPr lang="en-US" dirty="0" smtClean="0"/>
              <a:t>The Exponentially Weighted Moving Average </a:t>
            </a:r>
            <a:r>
              <a:rPr lang="en-US" dirty="0" smtClean="0"/>
              <a:t>chart, EWMA chart, </a:t>
            </a:r>
            <a:r>
              <a:rPr lang="en-US" dirty="0" smtClean="0"/>
              <a:t>(also known as the Geometric Moving Average </a:t>
            </a:r>
            <a:r>
              <a:rPr lang="en-US" dirty="0" smtClean="0"/>
              <a:t>Chart, GMA chart)</a:t>
            </a: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Which to use?</a:t>
            </a:r>
            <a:endParaRPr lang="en-US" sz="4000" dirty="0"/>
          </a:p>
        </p:txBody>
      </p:sp>
      <p:sp>
        <p:nvSpPr>
          <p:cNvPr id="3" name="Content Placeholder 2"/>
          <p:cNvSpPr>
            <a:spLocks noGrp="1"/>
          </p:cNvSpPr>
          <p:nvPr>
            <p:ph idx="1"/>
          </p:nvPr>
        </p:nvSpPr>
        <p:spPr/>
        <p:txBody>
          <a:bodyPr>
            <a:normAutofit lnSpcReduction="10000"/>
          </a:bodyPr>
          <a:lstStyle/>
          <a:p>
            <a:pPr>
              <a:buNone/>
            </a:pPr>
            <a:r>
              <a:rPr lang="en-US" dirty="0" smtClean="0"/>
              <a:t>    Each of the two is to be used depending on the type of Process change one wishes to detect:</a:t>
            </a:r>
          </a:p>
          <a:p>
            <a:r>
              <a:rPr lang="en-US" dirty="0" smtClean="0"/>
              <a:t>For a sustained shift in the Process Mean to a new value, use the Uniformly Weighted Moving Average chart.</a:t>
            </a:r>
          </a:p>
          <a:p>
            <a:r>
              <a:rPr lang="en-US" dirty="0" smtClean="0"/>
              <a:t>For a slowly trending Process Mean, use the Exponentially Weighted Moving Average chart.</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Moving Average charts in JMP</a:t>
            </a:r>
            <a:endParaRPr lang="en-US" sz="4000" dirty="0"/>
          </a:p>
        </p:txBody>
      </p:sp>
      <p:sp>
        <p:nvSpPr>
          <p:cNvPr id="3" name="Content Placeholder 2"/>
          <p:cNvSpPr>
            <a:spLocks noGrp="1"/>
          </p:cNvSpPr>
          <p:nvPr>
            <p:ph idx="1"/>
          </p:nvPr>
        </p:nvSpPr>
        <p:spPr/>
        <p:txBody>
          <a:bodyPr/>
          <a:lstStyle/>
          <a:p>
            <a:pPr>
              <a:buNone/>
            </a:pPr>
            <a:r>
              <a:rPr lang="en-US" dirty="0" smtClean="0"/>
              <a:t>    Each point on a Uniformly Weighted Moving Average (UWMA) chart, also called a Moving Average chart, is the average of the w most recent subgroup means (called “span”), including the present subgroup mean. These are often referred to as Arithmetic Moving Average (AMA) charts. These are often used in detecting a consistent shift in the Process Mean rapidly.</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JMP control limits</a:t>
            </a:r>
            <a:endParaRPr lang="en-US" dirty="0"/>
          </a:p>
        </p:txBody>
      </p:sp>
      <p:sp>
        <p:nvSpPr>
          <p:cNvPr id="5" name="Content Placeholder 4"/>
          <p:cNvSpPr>
            <a:spLocks noGrp="1"/>
          </p:cNvSpPr>
          <p:nvPr>
            <p:ph idx="1"/>
          </p:nvPr>
        </p:nvSpPr>
        <p:spPr/>
        <p:txBody>
          <a:bodyPr>
            <a:normAutofit fontScale="85000" lnSpcReduction="20000"/>
          </a:bodyPr>
          <a:lstStyle/>
          <a:p>
            <a:pPr>
              <a:buNone/>
            </a:pPr>
            <a:r>
              <a:rPr lang="en-US" dirty="0" smtClean="0"/>
              <a:t>    If we assume the sample sizes in each subgroup are equal, then:</a:t>
            </a:r>
          </a:p>
          <a:p>
            <a:pPr>
              <a:buNone/>
            </a:pPr>
            <a:endParaRPr lang="en-US" dirty="0"/>
          </a:p>
          <a:p>
            <a:pPr>
              <a:buNone/>
            </a:pPr>
            <a:endParaRPr lang="en-US" dirty="0" smtClean="0"/>
          </a:p>
          <a:p>
            <a:pPr>
              <a:buNone/>
            </a:pPr>
            <a:r>
              <a:rPr lang="en-US" dirty="0"/>
              <a:t> </a:t>
            </a:r>
            <a:r>
              <a:rPr lang="en-US" dirty="0" smtClean="0"/>
              <a:t>  </a:t>
            </a:r>
          </a:p>
          <a:p>
            <a:pPr>
              <a:buNone/>
            </a:pPr>
            <a:r>
              <a:rPr lang="en-US" dirty="0"/>
              <a:t> </a:t>
            </a:r>
            <a:r>
              <a:rPr lang="en-US" dirty="0" smtClean="0"/>
              <a:t>   and so the three sigma limits for n subgroups (or spans)  will be:</a:t>
            </a:r>
          </a:p>
          <a:p>
            <a:pPr>
              <a:buNone/>
            </a:pPr>
            <a:r>
              <a:rPr lang="en-US" dirty="0"/>
              <a:t> </a:t>
            </a:r>
            <a:r>
              <a:rPr lang="en-US" dirty="0" smtClean="0"/>
              <a:t>   </a:t>
            </a:r>
          </a:p>
          <a:p>
            <a:pPr>
              <a:buNone/>
            </a:pPr>
            <a:r>
              <a:rPr lang="en-US" dirty="0" smtClean="0"/>
              <a:t>    </a:t>
            </a:r>
            <a:endParaRPr lang="en-US" dirty="0"/>
          </a:p>
          <a:p>
            <a:pPr>
              <a:buNone/>
            </a:pPr>
            <a:endParaRPr lang="en-US" dirty="0" smtClean="0"/>
          </a:p>
          <a:p>
            <a:pPr>
              <a:buNone/>
            </a:pPr>
            <a:r>
              <a:rPr lang="en-US" dirty="0"/>
              <a:t> </a:t>
            </a:r>
            <a:r>
              <a:rPr lang="en-US" dirty="0" smtClean="0"/>
              <a:t>   </a:t>
            </a:r>
          </a:p>
          <a:p>
            <a:pPr>
              <a:buNone/>
            </a:pPr>
            <a:endParaRPr lang="en-US" dirty="0"/>
          </a:p>
          <a:p>
            <a:pPr>
              <a:buNone/>
            </a:pPr>
            <a:endParaRPr lang="en-US" dirty="0" smtClean="0"/>
          </a:p>
          <a:p>
            <a:pPr>
              <a:buNone/>
            </a:pPr>
            <a:endParaRPr lang="en-US" dirty="0"/>
          </a:p>
        </p:txBody>
      </p:sp>
      <p:graphicFrame>
        <p:nvGraphicFramePr>
          <p:cNvPr id="1029" name="Object 5"/>
          <p:cNvGraphicFramePr>
            <a:graphicFrameLocks noChangeAspect="1"/>
          </p:cNvGraphicFramePr>
          <p:nvPr/>
        </p:nvGraphicFramePr>
        <p:xfrm>
          <a:off x="3276600" y="2650564"/>
          <a:ext cx="1920240" cy="753035"/>
        </p:xfrm>
        <a:graphic>
          <a:graphicData uri="http://schemas.openxmlformats.org/presentationml/2006/ole">
            <mc:AlternateContent xmlns:mc="http://schemas.openxmlformats.org/markup-compatibility/2006">
              <mc:Choice xmlns:v="urn:schemas-microsoft-com:vml" Requires="v">
                <p:oleObj spid="_x0000_s1036" name="Equation" r:id="rId3" imgW="647640" imgH="253800" progId="Equation.DSMT4">
                  <p:embed/>
                </p:oleObj>
              </mc:Choice>
              <mc:Fallback>
                <p:oleObj name="Equation" r:id="rId3" imgW="647640" imgH="253800" progId="Equation.DSMT4">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2650564"/>
                        <a:ext cx="1920240" cy="753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31" name="Object 7"/>
          <p:cNvGraphicFramePr>
            <a:graphicFrameLocks noChangeAspect="1"/>
          </p:cNvGraphicFramePr>
          <p:nvPr/>
        </p:nvGraphicFramePr>
        <p:xfrm>
          <a:off x="2819400" y="4636008"/>
          <a:ext cx="2895600" cy="926592"/>
        </p:xfrm>
        <a:graphic>
          <a:graphicData uri="http://schemas.openxmlformats.org/presentationml/2006/ole">
            <mc:AlternateContent xmlns:mc="http://schemas.openxmlformats.org/markup-compatibility/2006">
              <mc:Choice xmlns:v="urn:schemas-microsoft-com:vml" Requires="v">
                <p:oleObj spid="_x0000_s1037" name="Equation" r:id="rId5" imgW="952200" imgH="304560" progId="Equation.DSMT4">
                  <p:embed/>
                </p:oleObj>
              </mc:Choice>
              <mc:Fallback>
                <p:oleObj name="Equation" r:id="rId5" imgW="952200" imgH="304560" progId="Equation.DSMT4">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4636008"/>
                        <a:ext cx="2895600" cy="926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lide Number Placeholder 2"/>
          <p:cNvSpPr>
            <a:spLocks noGrp="1"/>
          </p:cNvSpPr>
          <p:nvPr>
            <p:ph type="sldNum" sz="quarter" idx="12"/>
          </p:nvPr>
        </p:nvSpPr>
        <p:spPr/>
        <p:txBody>
          <a:bodyPr/>
          <a:lstStyle/>
          <a:p>
            <a:fld id="{2B36FBEB-6075-4DFF-B17C-3E4D7F813D1C}"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For first 45 data points of Example 6.7 in the text (using subgroups of size two)</a:t>
            </a:r>
            <a:endParaRPr lang="en-US" sz="36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524000" y="1981200"/>
            <a:ext cx="6172200" cy="35052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2B36FBEB-6075-4DFF-B17C-3E4D7F813D1C}"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Note:</a:t>
            </a:r>
            <a:endParaRPr lang="en-US" sz="4000" dirty="0"/>
          </a:p>
        </p:txBody>
      </p:sp>
      <p:sp>
        <p:nvSpPr>
          <p:cNvPr id="3" name="Content Placeholder 2"/>
          <p:cNvSpPr>
            <a:spLocks noGrp="1"/>
          </p:cNvSpPr>
          <p:nvPr>
            <p:ph idx="1"/>
          </p:nvPr>
        </p:nvSpPr>
        <p:spPr/>
        <p:txBody>
          <a:bodyPr/>
          <a:lstStyle/>
          <a:p>
            <a:r>
              <a:rPr lang="en-US" dirty="0" smtClean="0"/>
              <a:t>At time point one, there is only one point so that the limits are wider here.</a:t>
            </a:r>
          </a:p>
          <a:p>
            <a:r>
              <a:rPr lang="en-US" dirty="0" smtClean="0"/>
              <a:t>At all other time points the limits are divided by the square root of 2 and so are narrower.</a:t>
            </a:r>
            <a:endParaRPr lang="en-US" dirty="0"/>
          </a:p>
        </p:txBody>
      </p:sp>
      <p:sp>
        <p:nvSpPr>
          <p:cNvPr id="4" name="Slide Number Placeholder 3"/>
          <p:cNvSpPr>
            <a:spLocks noGrp="1"/>
          </p:cNvSpPr>
          <p:nvPr>
            <p:ph type="sldNum" sz="quarter" idx="12"/>
          </p:nvPr>
        </p:nvSpPr>
        <p:spPr/>
        <p:txBody>
          <a:bodyPr/>
          <a:lstStyle/>
          <a:p>
            <a:fld id="{2B36FBEB-6075-4DFF-B17C-3E4D7F813D1C}"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1098</Words>
  <Application>Microsoft Office PowerPoint</Application>
  <PresentationFormat>On-screen Show (4:3)</PresentationFormat>
  <Paragraphs>122</Paragraphs>
  <Slides>29</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3" baseType="lpstr">
      <vt:lpstr>Arial</vt:lpstr>
      <vt:lpstr>Calibri</vt:lpstr>
      <vt:lpstr>Office Theme</vt:lpstr>
      <vt:lpstr>Equation</vt:lpstr>
      <vt:lpstr>Weighted moving average charts for detecting small shifts in process mean or trends</vt:lpstr>
      <vt:lpstr>Shifts in the Process Mean and process knowledge</vt:lpstr>
      <vt:lpstr>Sustained changes in the Process Mean</vt:lpstr>
      <vt:lpstr>Moving Average Charts</vt:lpstr>
      <vt:lpstr>Which to use?</vt:lpstr>
      <vt:lpstr>Moving Average charts in JMP</vt:lpstr>
      <vt:lpstr>JMP control limits</vt:lpstr>
      <vt:lpstr>For first 45 data points of Example 6.7 in the text (using subgroups of size two)</vt:lpstr>
      <vt:lpstr>Note:</vt:lpstr>
      <vt:lpstr>Compare to the XmR chart for the same data:</vt:lpstr>
      <vt:lpstr>The Individuals Chart: </vt:lpstr>
      <vt:lpstr>Example 6.7 data with span of two:</vt:lpstr>
      <vt:lpstr>Note:</vt:lpstr>
      <vt:lpstr>One can specify different “moving average spans”.</vt:lpstr>
      <vt:lpstr>Example 6.7 data with span of three:</vt:lpstr>
      <vt:lpstr>With span of five:</vt:lpstr>
      <vt:lpstr>Properties of spans</vt:lpstr>
      <vt:lpstr>Exponentially Weighted Moving Average Charts in JMP</vt:lpstr>
      <vt:lpstr>EWMA charts and weights</vt:lpstr>
      <vt:lpstr>EWMA calculations:</vt:lpstr>
      <vt:lpstr>Or more generally</vt:lpstr>
      <vt:lpstr>Choice of weight values:</vt:lpstr>
      <vt:lpstr>EWMA for Data of Example 6.7</vt:lpstr>
      <vt:lpstr>Which charting was best?</vt:lpstr>
      <vt:lpstr>Another Example JMP Data set (there are 5 observations per subgroup but the UWMA and EWMA charts still work). </vt:lpstr>
      <vt:lpstr>That was X-bar, now UWMA</vt:lpstr>
      <vt:lpstr>Now EWMA with r=.5</vt:lpstr>
      <vt:lpstr>Why did the EWMA chart work?</vt:lpstr>
      <vt:lpstr>Caution!</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Weighted moving average charts for detecting shifts in process mean or trends</dc:title>
  <dc:creator>kuczek</dc:creator>
  <cp:lastModifiedBy>Thomas Kuczek</cp:lastModifiedBy>
  <cp:revision>49</cp:revision>
  <dcterms:created xsi:type="dcterms:W3CDTF">2012-03-20T14:14:23Z</dcterms:created>
  <dcterms:modified xsi:type="dcterms:W3CDTF">2014-03-11T16:24:02Z</dcterms:modified>
</cp:coreProperties>
</file>