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A088C5-8A7A-400B-8400-615D2CC034F0}" type="datetimeFigureOut">
              <a:rPr lang="en-US" smtClean="0"/>
              <a:pPr/>
              <a:t>1/24/2014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D15D6C-2069-4EE4-AA02-6E1D5306653D}" type="slidenum">
              <a:rPr lang="en-US" smtClean="0"/>
              <a:pPr/>
              <a:t>‹#›</a:t>
            </a:fld>
            <a:endParaRPr lang="en-US"/>
          </a:p>
        </p:txBody>
      </p:sp>
    </p:spTree>
    <p:extLst>
      <p:ext uri="{BB962C8B-B14F-4D97-AF65-F5344CB8AC3E}">
        <p14:creationId xmlns:p14="http://schemas.microsoft.com/office/powerpoint/2010/main" val="2930987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2B9380D-A6C8-4B3A-AE74-1F63F2CC04E7}" type="datetime1">
              <a:rPr lang="en-US" smtClean="0"/>
              <a:pPr/>
              <a:t>1/24/2014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885A987-F241-43C5-8755-4F689941E99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F961AD-5789-4E48-917A-E7F967AA4746}" type="datetime1">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85A987-F241-43C5-8755-4F689941E9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2164DA-C801-4BE6-9F2F-19C818C3BDED}" type="datetime1">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85A987-F241-43C5-8755-4F689941E9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9CA926-2B46-4DB4-9966-7F8DBF66D0FB}" type="datetime1">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85A987-F241-43C5-8755-4F689941E9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1940FD9-5118-4034-8BF7-36FA5A314205}" type="datetime1">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85A987-F241-43C5-8755-4F689941E99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F52F75-755F-455C-8265-3BE8BC347AC0}" type="datetime1">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85A987-F241-43C5-8755-4F689941E9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6308C40-9E27-482D-A8AF-E9C05FBBE37F}" type="datetime1">
              <a:rPr lang="en-US" smtClean="0"/>
              <a:pPr/>
              <a:t>1/24/2014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85A987-F241-43C5-8755-4F689941E99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FA9987F-946D-49DC-BA46-7C9906A643F6}" type="datetime1">
              <a:rPr lang="en-US" smtClean="0"/>
              <a:pPr/>
              <a:t>1/24/2014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85A987-F241-43C5-8755-4F689941E9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C0F5EB-A276-414F-974C-6AAB69FC9EE2}" type="datetime1">
              <a:rPr lang="en-US" smtClean="0"/>
              <a:pPr/>
              <a:t>1/24/2014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85A987-F241-43C5-8755-4F689941E9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8247749-CCD3-4684-9A55-2D593C269000}" type="datetime1">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85A987-F241-43C5-8755-4F689941E99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BDC4006-A173-4CFE-B5C7-F2C98A5DE42B}" type="datetime1">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885A987-F241-43C5-8755-4F689941E99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19A5C8B-9FF6-4D3D-9D26-6C7B86243831}" type="datetime1">
              <a:rPr lang="en-US" smtClean="0"/>
              <a:pPr/>
              <a:t>1/24/2014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885A987-F241-43C5-8755-4F689941E99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Sampling and Quality Control</a:t>
            </a:r>
            <a:endParaRPr lang="en-US" dirty="0"/>
          </a:p>
        </p:txBody>
      </p:sp>
      <p:sp>
        <p:nvSpPr>
          <p:cNvPr id="3" name="Subtitle 2"/>
          <p:cNvSpPr>
            <a:spLocks noGrp="1"/>
          </p:cNvSpPr>
          <p:nvPr>
            <p:ph type="subTitle" idx="1"/>
          </p:nvPr>
        </p:nvSpPr>
        <p:spPr/>
        <p:txBody>
          <a:bodyPr/>
          <a:lstStyle/>
          <a:p>
            <a:r>
              <a:rPr lang="en-US" dirty="0" smtClean="0"/>
              <a:t>Uses of sampling in Quality</a:t>
            </a:r>
            <a:endParaRPr lang="en-US" dirty="0"/>
          </a:p>
        </p:txBody>
      </p:sp>
      <p:sp>
        <p:nvSpPr>
          <p:cNvPr id="4" name="Slide Number Placeholder 3"/>
          <p:cNvSpPr>
            <a:spLocks noGrp="1"/>
          </p:cNvSpPr>
          <p:nvPr>
            <p:ph type="sldNum" sz="quarter" idx="12"/>
          </p:nvPr>
        </p:nvSpPr>
        <p:spPr/>
        <p:txBody>
          <a:bodyPr/>
          <a:lstStyle/>
          <a:p>
            <a:fld id="{9885A987-F241-43C5-8755-4F689941E99A}"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Sampling and SPC</a:t>
            </a:r>
            <a:br>
              <a:rPr lang="en-US" sz="3200" dirty="0" smtClean="0"/>
            </a:br>
            <a:endParaRPr lang="en-US" sz="3200" dirty="0"/>
          </a:p>
        </p:txBody>
      </p:sp>
      <p:sp>
        <p:nvSpPr>
          <p:cNvPr id="3" name="Content Placeholder 2"/>
          <p:cNvSpPr>
            <a:spLocks noGrp="1"/>
          </p:cNvSpPr>
          <p:nvPr>
            <p:ph idx="1"/>
          </p:nvPr>
        </p:nvSpPr>
        <p:spPr/>
        <p:txBody>
          <a:bodyPr/>
          <a:lstStyle/>
          <a:p>
            <a:r>
              <a:rPr lang="en-US" dirty="0" smtClean="0"/>
              <a:t>In SPC we usually collect samples periodically to monitor a process.</a:t>
            </a:r>
          </a:p>
          <a:p>
            <a:r>
              <a:rPr lang="en-US" dirty="0" smtClean="0"/>
              <a:t>The samples are collected in a relatively homogeneous  set of conditions over time/space</a:t>
            </a:r>
            <a:r>
              <a:rPr lang="en-US" dirty="0" smtClean="0"/>
              <a:t>. This will allow us to separate “signal” from </a:t>
            </a:r>
            <a:r>
              <a:rPr lang="en-US" smtClean="0"/>
              <a:t>“noise”.</a:t>
            </a:r>
            <a:endParaRPr lang="en-US" dirty="0" smtClean="0"/>
          </a:p>
          <a:p>
            <a:r>
              <a:rPr lang="en-US" dirty="0" smtClean="0"/>
              <a:t>The monitoring of the process is done to check to see if the process is stable over time/space.</a:t>
            </a:r>
            <a:endParaRPr lang="en-US" dirty="0"/>
          </a:p>
        </p:txBody>
      </p:sp>
      <p:sp>
        <p:nvSpPr>
          <p:cNvPr id="4" name="Slide Number Placeholder 3"/>
          <p:cNvSpPr>
            <a:spLocks noGrp="1"/>
          </p:cNvSpPr>
          <p:nvPr>
            <p:ph type="sldNum" sz="quarter" idx="12"/>
          </p:nvPr>
        </p:nvSpPr>
        <p:spPr/>
        <p:txBody>
          <a:bodyPr/>
          <a:lstStyle/>
          <a:p>
            <a:fld id="{9885A987-F241-43C5-8755-4F689941E99A}" type="slidenum">
              <a:rPr lang="en-US" smtClean="0"/>
              <a:pPr/>
              <a:t>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Why sample?</a:t>
            </a:r>
            <a:br>
              <a:rPr lang="en-US" sz="3200" dirty="0" smtClean="0"/>
            </a:b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Samples give us information about a Population.</a:t>
            </a:r>
          </a:p>
          <a:p>
            <a:r>
              <a:rPr lang="en-US" dirty="0" smtClean="0"/>
              <a:t>For us, the population could be manufactured items, internet orders from Amazon</a:t>
            </a:r>
            <a:r>
              <a:rPr lang="en-US" dirty="0" smtClean="0"/>
              <a:t>, </a:t>
            </a:r>
            <a:r>
              <a:rPr lang="en-US" dirty="0" smtClean="0"/>
              <a:t>Skype calls</a:t>
            </a:r>
            <a:r>
              <a:rPr lang="en-US" dirty="0" smtClean="0"/>
              <a:t>, customers in </a:t>
            </a:r>
            <a:r>
              <a:rPr lang="en-US" dirty="0" smtClean="0"/>
              <a:t>a checkout line at a store, etc.</a:t>
            </a:r>
          </a:p>
          <a:p>
            <a:r>
              <a:rPr lang="en-US" dirty="0" smtClean="0"/>
              <a:t>In SPC (Statistical Quality Control) we are generally interested in some quality related characteristic, qualitative </a:t>
            </a:r>
            <a:r>
              <a:rPr lang="en-US" dirty="0"/>
              <a:t>(audio-visual digital quality of Skype </a:t>
            </a:r>
            <a:r>
              <a:rPr lang="en-US" dirty="0" smtClean="0"/>
              <a:t>calls) </a:t>
            </a:r>
            <a:r>
              <a:rPr lang="en-US" dirty="0"/>
              <a:t>or quantitative </a:t>
            </a:r>
            <a:r>
              <a:rPr lang="en-US" dirty="0" smtClean="0"/>
              <a:t>(waiting </a:t>
            </a:r>
            <a:r>
              <a:rPr lang="en-US" dirty="0"/>
              <a:t>times </a:t>
            </a:r>
            <a:r>
              <a:rPr lang="en-US" dirty="0" smtClean="0"/>
              <a:t>of customers </a:t>
            </a:r>
            <a:r>
              <a:rPr lang="en-US" dirty="0"/>
              <a:t>in a checkout </a:t>
            </a:r>
            <a:r>
              <a:rPr lang="en-US" dirty="0" smtClean="0"/>
              <a:t>line) </a:t>
            </a:r>
            <a:r>
              <a:rPr lang="en-US" dirty="0"/>
              <a:t>of </a:t>
            </a:r>
            <a:r>
              <a:rPr lang="en-US" dirty="0" smtClean="0"/>
              <a:t>some element of the sample(s).</a:t>
            </a:r>
          </a:p>
          <a:p>
            <a:r>
              <a:rPr lang="en-US" dirty="0" smtClean="0"/>
              <a:t>We would like to make an inference about the quality characteristic of the population based upon the information </a:t>
            </a:r>
            <a:r>
              <a:rPr lang="en-US" dirty="0" smtClean="0"/>
              <a:t>from</a:t>
            </a:r>
            <a:r>
              <a:rPr lang="en-US" dirty="0" smtClean="0"/>
              <a:t> </a:t>
            </a:r>
            <a:r>
              <a:rPr lang="en-US" dirty="0" smtClean="0"/>
              <a:t>the sample(s).</a:t>
            </a:r>
            <a:endParaRPr lang="en-US" dirty="0"/>
          </a:p>
        </p:txBody>
      </p:sp>
      <p:sp>
        <p:nvSpPr>
          <p:cNvPr id="4" name="Slide Number Placeholder 3"/>
          <p:cNvSpPr>
            <a:spLocks noGrp="1"/>
          </p:cNvSpPr>
          <p:nvPr>
            <p:ph type="sldNum" sz="quarter" idx="12"/>
          </p:nvPr>
        </p:nvSpPr>
        <p:spPr/>
        <p:txBody>
          <a:bodyPr/>
          <a:lstStyle/>
          <a:p>
            <a:fld id="{9885A987-F241-43C5-8755-4F689941E99A}"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Random sampling</a:t>
            </a:r>
            <a:br>
              <a:rPr lang="en-US" sz="3200" dirty="0" smtClean="0"/>
            </a:br>
            <a:endParaRPr lang="en-US" sz="3200" dirty="0"/>
          </a:p>
        </p:txBody>
      </p:sp>
      <p:sp>
        <p:nvSpPr>
          <p:cNvPr id="3" name="Content Placeholder 2"/>
          <p:cNvSpPr>
            <a:spLocks noGrp="1"/>
          </p:cNvSpPr>
          <p:nvPr>
            <p:ph idx="1"/>
          </p:nvPr>
        </p:nvSpPr>
        <p:spPr/>
        <p:txBody>
          <a:bodyPr/>
          <a:lstStyle/>
          <a:p>
            <a:r>
              <a:rPr lang="en-US" dirty="0" smtClean="0"/>
              <a:t>Random sampling gives us a way to study population characteristics without </a:t>
            </a:r>
            <a:r>
              <a:rPr lang="en-US" i="1" dirty="0" smtClean="0"/>
              <a:t>systematic bias</a:t>
            </a:r>
            <a:r>
              <a:rPr lang="en-US" dirty="0" smtClean="0"/>
              <a:t>.</a:t>
            </a:r>
          </a:p>
          <a:p>
            <a:r>
              <a:rPr lang="en-US" dirty="0" smtClean="0"/>
              <a:t>Random sampling is not </a:t>
            </a:r>
            <a:r>
              <a:rPr lang="en-US" i="1" dirty="0" smtClean="0"/>
              <a:t>arbitrary sampling, </a:t>
            </a:r>
            <a:r>
              <a:rPr lang="en-US" dirty="0" smtClean="0"/>
              <a:t>there are systematic ways to do it.</a:t>
            </a:r>
          </a:p>
          <a:p>
            <a:r>
              <a:rPr lang="en-US" dirty="0" smtClean="0"/>
              <a:t>Random sampling is not </a:t>
            </a:r>
            <a:r>
              <a:rPr lang="en-US" i="1" dirty="0" smtClean="0"/>
              <a:t>representative, </a:t>
            </a:r>
            <a:r>
              <a:rPr lang="en-US" dirty="0" smtClean="0"/>
              <a:t>i.e. it does not give an exact reflection of the population.</a:t>
            </a:r>
          </a:p>
          <a:p>
            <a:r>
              <a:rPr lang="en-US" dirty="0" smtClean="0"/>
              <a:t>For example, if the proportion of Skype calls made last year with poor visual quality was </a:t>
            </a:r>
            <a:r>
              <a:rPr lang="en-US" i="1" dirty="0" smtClean="0"/>
              <a:t>p, </a:t>
            </a:r>
            <a:r>
              <a:rPr lang="en-US" dirty="0" smtClean="0"/>
              <a:t>then the proportion of poor quality calls in a random sample will almost never exactly equal </a:t>
            </a:r>
            <a:r>
              <a:rPr lang="en-US" i="1" dirty="0" smtClean="0"/>
              <a:t>p.</a:t>
            </a:r>
            <a:endParaRPr lang="en-US" dirty="0"/>
          </a:p>
        </p:txBody>
      </p:sp>
      <p:sp>
        <p:nvSpPr>
          <p:cNvPr id="4" name="Slide Number Placeholder 3"/>
          <p:cNvSpPr>
            <a:spLocks noGrp="1"/>
          </p:cNvSpPr>
          <p:nvPr>
            <p:ph type="sldNum" sz="quarter" idx="12"/>
          </p:nvPr>
        </p:nvSpPr>
        <p:spPr/>
        <p:txBody>
          <a:bodyPr/>
          <a:lstStyle/>
          <a:p>
            <a:fld id="{9885A987-F241-43C5-8755-4F689941E99A}"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does random sampling mean?</a:t>
            </a:r>
            <a:br>
              <a:rPr lang="en-US" sz="3200" dirty="0" smtClean="0"/>
            </a:br>
            <a:endParaRPr lang="en-US" sz="3200" dirty="0"/>
          </a:p>
        </p:txBody>
      </p:sp>
      <p:sp>
        <p:nvSpPr>
          <p:cNvPr id="3" name="Content Placeholder 2"/>
          <p:cNvSpPr>
            <a:spLocks noGrp="1"/>
          </p:cNvSpPr>
          <p:nvPr>
            <p:ph idx="1"/>
          </p:nvPr>
        </p:nvSpPr>
        <p:spPr/>
        <p:txBody>
          <a:bodyPr/>
          <a:lstStyle/>
          <a:p>
            <a:r>
              <a:rPr lang="en-US" dirty="0" smtClean="0"/>
              <a:t>Suppose the population, which we will denote as  </a:t>
            </a:r>
            <a:r>
              <a:rPr lang="en-US" b="1" i="1" dirty="0" smtClean="0"/>
              <a:t>P</a:t>
            </a:r>
            <a:r>
              <a:rPr lang="en-US" dirty="0" smtClean="0"/>
              <a:t>, has N elements and we wish to randomly select a sample of size n.</a:t>
            </a:r>
          </a:p>
          <a:p>
            <a:r>
              <a:rPr lang="en-US" dirty="0" smtClean="0"/>
              <a:t>There are a number of ways to accomplish this, but every possible sample of size n must be equally likely</a:t>
            </a:r>
            <a:r>
              <a:rPr lang="en-US" dirty="0" smtClean="0"/>
              <a:t>. This is called </a:t>
            </a:r>
            <a:r>
              <a:rPr lang="en-US" i="1" dirty="0" smtClean="0"/>
              <a:t>simple random sampling.</a:t>
            </a:r>
            <a:endParaRPr lang="en-US" i="1" dirty="0" smtClean="0"/>
          </a:p>
          <a:p>
            <a:r>
              <a:rPr lang="en-US" dirty="0" smtClean="0"/>
              <a:t>The number of samples of size n which can be randomly drawn from a population of size N is</a:t>
            </a:r>
          </a:p>
          <a:p>
            <a:pPr>
              <a:buNone/>
            </a:pPr>
            <a:endParaRPr lang="en-US" dirty="0"/>
          </a:p>
        </p:txBody>
      </p:sp>
      <p:sp>
        <p:nvSpPr>
          <p:cNvPr id="5" name="Slide Number Placeholder 4"/>
          <p:cNvSpPr>
            <a:spLocks noGrp="1"/>
          </p:cNvSpPr>
          <p:nvPr>
            <p:ph type="sldNum" sz="quarter" idx="12"/>
          </p:nvPr>
        </p:nvSpPr>
        <p:spPr/>
        <p:txBody>
          <a:bodyPr/>
          <a:lstStyle/>
          <a:p>
            <a:fld id="{9885A987-F241-43C5-8755-4F689941E99A}" type="slidenum">
              <a:rPr lang="en-US" smtClean="0"/>
              <a:pPr/>
              <a:t>4</a:t>
            </a:fld>
            <a:endParaRPr lang="en-US"/>
          </a:p>
        </p:txBody>
      </p:sp>
      <p:graphicFrame>
        <p:nvGraphicFramePr>
          <p:cNvPr id="1027" name="Object 3"/>
          <p:cNvGraphicFramePr>
            <a:graphicFrameLocks noChangeAspect="1"/>
          </p:cNvGraphicFramePr>
          <p:nvPr>
            <p:extLst>
              <p:ext uri="{D42A27DB-BD31-4B8C-83A1-F6EECF244321}">
                <p14:modId xmlns:p14="http://schemas.microsoft.com/office/powerpoint/2010/main" val="1416868366"/>
              </p:ext>
            </p:extLst>
          </p:nvPr>
        </p:nvGraphicFramePr>
        <p:xfrm>
          <a:off x="2971800" y="5397500"/>
          <a:ext cx="2230052" cy="927100"/>
        </p:xfrm>
        <a:graphic>
          <a:graphicData uri="http://schemas.openxmlformats.org/presentationml/2006/ole">
            <mc:AlternateContent xmlns:mc="http://schemas.openxmlformats.org/markup-compatibility/2006">
              <mc:Choice xmlns:v="urn:schemas-microsoft-com:vml" Requires="v">
                <p:oleObj spid="_x0000_s1033" name="Equation" r:id="rId3" imgW="1130040" imgH="469800" progId="Equation.DSMT4">
                  <p:embed/>
                </p:oleObj>
              </mc:Choice>
              <mc:Fallback>
                <p:oleObj name="Equation" r:id="rId3" imgW="1130040" imgH="46980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5397500"/>
                        <a:ext cx="2230052" cy="92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Binomial coefficients</a:t>
            </a:r>
            <a:br>
              <a:rPr lang="en-US" sz="3200" dirty="0" smtClean="0"/>
            </a:br>
            <a:endParaRPr lang="en-US" sz="3200" dirty="0"/>
          </a:p>
        </p:txBody>
      </p:sp>
      <p:sp>
        <p:nvSpPr>
          <p:cNvPr id="3" name="Content Placeholder 2"/>
          <p:cNvSpPr>
            <a:spLocks noGrp="1"/>
          </p:cNvSpPr>
          <p:nvPr>
            <p:ph idx="1"/>
          </p:nvPr>
        </p:nvSpPr>
        <p:spPr/>
        <p:txBody>
          <a:bodyPr/>
          <a:lstStyle/>
          <a:p>
            <a:r>
              <a:rPr lang="en-US" sz="2400" dirty="0" smtClean="0"/>
              <a:t>The previous formula, often is termed “N choose n”, gives us the number of possible samples of size n that one could </a:t>
            </a:r>
            <a:r>
              <a:rPr lang="en-US" sz="2400" dirty="0" smtClean="0"/>
              <a:t>possibly draw from a population of size N.</a:t>
            </a:r>
            <a:endParaRPr lang="en-US" sz="2400" dirty="0" smtClean="0"/>
          </a:p>
          <a:p>
            <a:r>
              <a:rPr lang="en-US" sz="2400" dirty="0" smtClean="0"/>
              <a:t>We say that we have a method for simple random sampling if each possible sample is equally likely to be drawn.</a:t>
            </a:r>
          </a:p>
          <a:p>
            <a:r>
              <a:rPr lang="en-US" sz="2400" dirty="0" smtClean="0"/>
              <a:t>That means that every possible sample has equal </a:t>
            </a:r>
            <a:r>
              <a:rPr lang="en-US" sz="2400" dirty="0" smtClean="0"/>
              <a:t>probability </a:t>
            </a:r>
            <a:r>
              <a:rPr lang="en-US" sz="2400" dirty="0" smtClean="0"/>
              <a:t>of being </a:t>
            </a:r>
            <a:r>
              <a:rPr lang="en-US" sz="2400" dirty="0" smtClean="0"/>
              <a:t>drawn, which is </a:t>
            </a:r>
            <a:r>
              <a:rPr lang="en-US" sz="2400" dirty="0" smtClean="0"/>
              <a:t>equal to </a:t>
            </a:r>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9885A987-F241-43C5-8755-4F689941E99A}" type="slidenum">
              <a:rPr lang="en-US" smtClean="0"/>
              <a:pPr/>
              <a:t>5</a:t>
            </a:fld>
            <a:endParaRPr lang="en-US"/>
          </a:p>
        </p:txBody>
      </p:sp>
      <p:graphicFrame>
        <p:nvGraphicFramePr>
          <p:cNvPr id="2050" name="Object 2"/>
          <p:cNvGraphicFramePr>
            <a:graphicFrameLocks noChangeAspect="1"/>
          </p:cNvGraphicFramePr>
          <p:nvPr/>
        </p:nvGraphicFramePr>
        <p:xfrm>
          <a:off x="3233057" y="5145016"/>
          <a:ext cx="1796143" cy="938284"/>
        </p:xfrm>
        <a:graphic>
          <a:graphicData uri="http://schemas.openxmlformats.org/presentationml/2006/ole">
            <mc:AlternateContent xmlns:mc="http://schemas.openxmlformats.org/markup-compatibility/2006">
              <mc:Choice xmlns:v="urn:schemas-microsoft-com:vml" Requires="v">
                <p:oleObj spid="_x0000_s2056" name="Equation" r:id="rId3" imgW="850680" imgH="444240" progId="Equation.DSMT4">
                  <p:embed/>
                </p:oleObj>
              </mc:Choice>
              <mc:Fallback>
                <p:oleObj name="Equation" r:id="rId3" imgW="850680" imgH="4442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3057" y="5145016"/>
                        <a:ext cx="1796143" cy="938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How to do it?</a:t>
            </a:r>
            <a:br>
              <a:rPr lang="en-US" sz="3200" dirty="0" smtClean="0"/>
            </a:br>
            <a:endParaRPr lang="en-US" sz="3200" dirty="0"/>
          </a:p>
        </p:txBody>
      </p:sp>
      <p:sp>
        <p:nvSpPr>
          <p:cNvPr id="3" name="Content Placeholder 2"/>
          <p:cNvSpPr>
            <a:spLocks noGrp="1"/>
          </p:cNvSpPr>
          <p:nvPr>
            <p:ph idx="1"/>
          </p:nvPr>
        </p:nvSpPr>
        <p:spPr/>
        <p:txBody>
          <a:bodyPr/>
          <a:lstStyle/>
          <a:p>
            <a:r>
              <a:rPr lang="en-US" dirty="0" smtClean="0"/>
              <a:t>Random number tables. Use a random number table to give a random number to each item in the </a:t>
            </a:r>
            <a:r>
              <a:rPr lang="en-US" dirty="0" smtClean="0"/>
              <a:t>population</a:t>
            </a:r>
            <a:r>
              <a:rPr lang="en-US" dirty="0" smtClean="0"/>
              <a:t>, </a:t>
            </a:r>
            <a:r>
              <a:rPr lang="en-US" dirty="0" smtClean="0"/>
              <a:t>then order the random numbers from smallest to largest and choose the first n in order of magnitude. This assumes </a:t>
            </a:r>
            <a:r>
              <a:rPr lang="en-US" dirty="0" smtClean="0"/>
              <a:t>no </a:t>
            </a:r>
            <a:r>
              <a:rPr lang="en-US" dirty="0" smtClean="0"/>
              <a:t>two values are equal.</a:t>
            </a:r>
          </a:p>
          <a:p>
            <a:r>
              <a:rPr lang="en-US" dirty="0" smtClean="0"/>
              <a:t>Random number generators. Excel or any standard package will do this.</a:t>
            </a:r>
          </a:p>
          <a:p>
            <a:r>
              <a:rPr lang="en-US" dirty="0" smtClean="0"/>
              <a:t>Statistical software programs. There are a number of programs which will do various forms of randomization for Statistical studies.</a:t>
            </a:r>
            <a:endParaRPr lang="en-US" dirty="0"/>
          </a:p>
        </p:txBody>
      </p:sp>
      <p:sp>
        <p:nvSpPr>
          <p:cNvPr id="4" name="Slide Number Placeholder 3"/>
          <p:cNvSpPr>
            <a:spLocks noGrp="1"/>
          </p:cNvSpPr>
          <p:nvPr>
            <p:ph type="sldNum" sz="quarter" idx="12"/>
          </p:nvPr>
        </p:nvSpPr>
        <p:spPr/>
        <p:txBody>
          <a:bodyPr/>
          <a:lstStyle/>
          <a:p>
            <a:fld id="{9885A987-F241-43C5-8755-4F689941E99A}"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Two views on sampling and Quality.</a:t>
            </a:r>
            <a:br>
              <a:rPr lang="en-US" sz="3200" dirty="0" smtClean="0"/>
            </a:br>
            <a:endParaRPr lang="en-US" sz="3200" dirty="0"/>
          </a:p>
        </p:txBody>
      </p:sp>
      <p:sp>
        <p:nvSpPr>
          <p:cNvPr id="3" name="Content Placeholder 2"/>
          <p:cNvSpPr>
            <a:spLocks noGrp="1"/>
          </p:cNvSpPr>
          <p:nvPr>
            <p:ph idx="1"/>
          </p:nvPr>
        </p:nvSpPr>
        <p:spPr/>
        <p:txBody>
          <a:bodyPr/>
          <a:lstStyle/>
          <a:p>
            <a:r>
              <a:rPr lang="en-US" dirty="0" smtClean="0"/>
              <a:t>One can assure good Quality through intensive sampling if everything in the population is sampled and measured. This is generally not done due to excessive cost. In some situations it may be impossible to do, for example, if one needs to do destructive testing.</a:t>
            </a:r>
          </a:p>
          <a:p>
            <a:r>
              <a:rPr lang="en-US" dirty="0" smtClean="0"/>
              <a:t>The modern approach is to assure Quality by concentrating on improving the </a:t>
            </a:r>
            <a:r>
              <a:rPr lang="en-US" i="1" dirty="0" smtClean="0"/>
              <a:t>Process</a:t>
            </a:r>
            <a:r>
              <a:rPr lang="en-US" dirty="0" smtClean="0"/>
              <a:t> itself, then to use sampling to audit or monitor the </a:t>
            </a:r>
            <a:r>
              <a:rPr lang="en-US" i="1" dirty="0" smtClean="0"/>
              <a:t>Process. </a:t>
            </a:r>
          </a:p>
          <a:p>
            <a:r>
              <a:rPr lang="en-US" dirty="0" smtClean="0"/>
              <a:t>This is the basis of SPC.</a:t>
            </a:r>
            <a:endParaRPr lang="en-US" dirty="0"/>
          </a:p>
        </p:txBody>
      </p:sp>
      <p:sp>
        <p:nvSpPr>
          <p:cNvPr id="4" name="Slide Number Placeholder 3"/>
          <p:cNvSpPr>
            <a:spLocks noGrp="1"/>
          </p:cNvSpPr>
          <p:nvPr>
            <p:ph type="sldNum" sz="quarter" idx="12"/>
          </p:nvPr>
        </p:nvSpPr>
        <p:spPr/>
        <p:txBody>
          <a:bodyPr/>
          <a:lstStyle/>
          <a:p>
            <a:fld id="{9885A987-F241-43C5-8755-4F689941E99A}"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Sampling with and without replacement.</a:t>
            </a:r>
            <a:br>
              <a:rPr lang="en-US" sz="3200" dirty="0" smtClean="0"/>
            </a:br>
            <a:endParaRPr lang="en-US" sz="3200" dirty="0"/>
          </a:p>
        </p:txBody>
      </p:sp>
      <p:sp>
        <p:nvSpPr>
          <p:cNvPr id="3" name="Content Placeholder 2"/>
          <p:cNvSpPr>
            <a:spLocks noGrp="1"/>
          </p:cNvSpPr>
          <p:nvPr>
            <p:ph idx="1"/>
          </p:nvPr>
        </p:nvSpPr>
        <p:spPr/>
        <p:txBody>
          <a:bodyPr>
            <a:normAutofit fontScale="92500"/>
          </a:bodyPr>
          <a:lstStyle/>
          <a:p>
            <a:r>
              <a:rPr lang="en-US" dirty="0" smtClean="0"/>
              <a:t>If we randomly sample n distinct items from a Population of N items, this is simple random sampling without replacement. This is what is typically done in SPC.</a:t>
            </a:r>
          </a:p>
          <a:p>
            <a:r>
              <a:rPr lang="en-US" dirty="0" smtClean="0"/>
              <a:t>If each time we randomly sample one item at a time return it, randomly sample another, etc., this is sampling with replacement. From a theoretical standpoint, this mimics sampling from an infinite (or hypothetically infinite) </a:t>
            </a:r>
            <a:r>
              <a:rPr lang="en-US" dirty="0" smtClean="0"/>
              <a:t>population. </a:t>
            </a:r>
            <a:endParaRPr lang="en-US" dirty="0" smtClean="0"/>
          </a:p>
          <a:p>
            <a:r>
              <a:rPr lang="en-US" dirty="0" smtClean="0"/>
              <a:t>A hypothetically infinite population could be all future production of a type of part, or it might be all future transactions of a certain type.</a:t>
            </a:r>
            <a:endParaRPr lang="en-US" dirty="0"/>
          </a:p>
        </p:txBody>
      </p:sp>
      <p:sp>
        <p:nvSpPr>
          <p:cNvPr id="4" name="Slide Number Placeholder 3"/>
          <p:cNvSpPr>
            <a:spLocks noGrp="1"/>
          </p:cNvSpPr>
          <p:nvPr>
            <p:ph type="sldNum" sz="quarter" idx="12"/>
          </p:nvPr>
        </p:nvSpPr>
        <p:spPr/>
        <p:txBody>
          <a:bodyPr/>
          <a:lstStyle/>
          <a:p>
            <a:fld id="{9885A987-F241-43C5-8755-4F689941E99A}"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Simple vs. stratified random sampling</a:t>
            </a:r>
            <a:br>
              <a:rPr lang="en-US" sz="3200" dirty="0" smtClean="0"/>
            </a:br>
            <a:endParaRPr lang="en-US" sz="3200" dirty="0"/>
          </a:p>
        </p:txBody>
      </p:sp>
      <p:sp>
        <p:nvSpPr>
          <p:cNvPr id="3" name="Content Placeholder 2"/>
          <p:cNvSpPr>
            <a:spLocks noGrp="1"/>
          </p:cNvSpPr>
          <p:nvPr>
            <p:ph idx="1"/>
          </p:nvPr>
        </p:nvSpPr>
        <p:spPr/>
        <p:txBody>
          <a:bodyPr/>
          <a:lstStyle/>
          <a:p>
            <a:r>
              <a:rPr lang="en-US" dirty="0" smtClean="0"/>
              <a:t>Simple random sampling describes how to select one random sample.</a:t>
            </a:r>
          </a:p>
          <a:p>
            <a:r>
              <a:rPr lang="en-US" dirty="0" smtClean="0"/>
              <a:t>When monitoring a process, one will sample the process periodically.</a:t>
            </a:r>
          </a:p>
          <a:p>
            <a:r>
              <a:rPr lang="en-US" dirty="0" smtClean="0"/>
              <a:t>So really the population will be divided into subpopulations from which we select random samples</a:t>
            </a:r>
            <a:r>
              <a:rPr lang="en-US" dirty="0" smtClean="0"/>
              <a:t>. This is also called </a:t>
            </a:r>
            <a:r>
              <a:rPr lang="en-US" i="1" dirty="0" smtClean="0"/>
              <a:t>stratified random sampling.</a:t>
            </a:r>
            <a:endParaRPr lang="en-US" dirty="0" smtClean="0"/>
          </a:p>
          <a:p>
            <a:r>
              <a:rPr lang="en-US" dirty="0" smtClean="0"/>
              <a:t>For example: take random samples from each day’s production; sample the dropped calls on Skype by day; sample the late shipments from Amazon by week, etc.</a:t>
            </a:r>
          </a:p>
          <a:p>
            <a:endParaRPr lang="en-US" dirty="0"/>
          </a:p>
        </p:txBody>
      </p:sp>
      <p:sp>
        <p:nvSpPr>
          <p:cNvPr id="4" name="Slide Number Placeholder 3"/>
          <p:cNvSpPr>
            <a:spLocks noGrp="1"/>
          </p:cNvSpPr>
          <p:nvPr>
            <p:ph type="sldNum" sz="quarter" idx="12"/>
          </p:nvPr>
        </p:nvSpPr>
        <p:spPr/>
        <p:txBody>
          <a:bodyPr/>
          <a:lstStyle/>
          <a:p>
            <a:fld id="{9885A987-F241-43C5-8755-4F689941E99A}"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128</TotalTime>
  <Words>797</Words>
  <Application>Microsoft Office PowerPoint</Application>
  <PresentationFormat>On-screen Show (4:3)</PresentationFormat>
  <Paragraphs>51</Paragraphs>
  <Slides>10</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Calibri</vt:lpstr>
      <vt:lpstr>Constantia</vt:lpstr>
      <vt:lpstr>Wingdings 2</vt:lpstr>
      <vt:lpstr>Flow</vt:lpstr>
      <vt:lpstr>Equation</vt:lpstr>
      <vt:lpstr>Sampling and Quality Control</vt:lpstr>
      <vt:lpstr>Why sample? </vt:lpstr>
      <vt:lpstr>Random sampling </vt:lpstr>
      <vt:lpstr>What does random sampling mean? </vt:lpstr>
      <vt:lpstr>Binomial coefficients </vt:lpstr>
      <vt:lpstr>How to do it? </vt:lpstr>
      <vt:lpstr>Two views on sampling and Quality. </vt:lpstr>
      <vt:lpstr>Sampling with and without replacement. </vt:lpstr>
      <vt:lpstr>Simple vs. stratified random sampling </vt:lpstr>
      <vt:lpstr>Sampling and SPC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Sampling and Quality Control</dc:title>
  <dc:creator>TheMan</dc:creator>
  <cp:lastModifiedBy>Thomas Kuczek</cp:lastModifiedBy>
  <cp:revision>25</cp:revision>
  <dcterms:created xsi:type="dcterms:W3CDTF">2014-01-10T13:15:28Z</dcterms:created>
  <dcterms:modified xsi:type="dcterms:W3CDTF">2014-01-24T17:56:35Z</dcterms:modified>
</cp:coreProperties>
</file>