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3" r:id="rId1"/>
    <p:sldMasterId id="2147483852" r:id="rId2"/>
  </p:sldMasterIdLst>
  <p:notesMasterIdLst>
    <p:notesMasterId r:id="rId42"/>
  </p:notesMasterIdLst>
  <p:handoutMasterIdLst>
    <p:handoutMasterId r:id="rId43"/>
  </p:handoutMasterIdLst>
  <p:sldIdLst>
    <p:sldId id="539" r:id="rId3"/>
    <p:sldId id="541" r:id="rId4"/>
    <p:sldId id="542" r:id="rId5"/>
    <p:sldId id="543" r:id="rId6"/>
    <p:sldId id="544" r:id="rId7"/>
    <p:sldId id="545" r:id="rId8"/>
    <p:sldId id="538" r:id="rId9"/>
    <p:sldId id="522" r:id="rId10"/>
    <p:sldId id="526" r:id="rId11"/>
    <p:sldId id="495" r:id="rId12"/>
    <p:sldId id="269" r:id="rId13"/>
    <p:sldId id="464" r:id="rId14"/>
    <p:sldId id="523" r:id="rId15"/>
    <p:sldId id="270" r:id="rId16"/>
    <p:sldId id="271" r:id="rId17"/>
    <p:sldId id="512" r:id="rId18"/>
    <p:sldId id="272" r:id="rId19"/>
    <p:sldId id="528" r:id="rId20"/>
    <p:sldId id="529" r:id="rId21"/>
    <p:sldId id="530" r:id="rId22"/>
    <p:sldId id="531" r:id="rId23"/>
    <p:sldId id="532" r:id="rId24"/>
    <p:sldId id="533" r:id="rId25"/>
    <p:sldId id="273" r:id="rId26"/>
    <p:sldId id="274" r:id="rId27"/>
    <p:sldId id="510" r:id="rId28"/>
    <p:sldId id="507" r:id="rId29"/>
    <p:sldId id="508" r:id="rId30"/>
    <p:sldId id="509" r:id="rId31"/>
    <p:sldId id="521" r:id="rId32"/>
    <p:sldId id="525" r:id="rId33"/>
    <p:sldId id="483" r:id="rId34"/>
    <p:sldId id="489" r:id="rId35"/>
    <p:sldId id="497" r:id="rId36"/>
    <p:sldId id="493" r:id="rId37"/>
    <p:sldId id="484" r:id="rId38"/>
    <p:sldId id="514" r:id="rId39"/>
    <p:sldId id="534" r:id="rId40"/>
    <p:sldId id="536" r:id="rId41"/>
  </p:sldIdLst>
  <p:sldSz cx="9144000" cy="6858000" type="screen4x3"/>
  <p:notesSz cx="7010400" cy="9296400"/>
  <p:custDataLst>
    <p:tags r:id="rId44"/>
  </p:custData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66" autoAdjust="0"/>
  </p:normalViewPr>
  <p:slideViewPr>
    <p:cSldViewPr>
      <p:cViewPr varScale="1">
        <p:scale>
          <a:sx n="86" d="100"/>
          <a:sy n="86" d="100"/>
        </p:scale>
        <p:origin x="17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22" y="-9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549D1-F8A1-4272-A58A-D9CFDC51CB3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7618028-824B-4029-BF7F-9188A1139AA2}">
      <dgm:prSet phldrT="[Text]"/>
      <dgm:spPr/>
      <dgm:t>
        <a:bodyPr/>
        <a:lstStyle/>
        <a:p>
          <a:r>
            <a:rPr lang="en-US" dirty="0" smtClean="0"/>
            <a:t>Plan</a:t>
          </a:r>
          <a:endParaRPr lang="en-US" dirty="0"/>
        </a:p>
      </dgm:t>
    </dgm:pt>
    <dgm:pt modelId="{F8F0192A-204C-472C-9181-21C35D2A06A5}" type="parTrans" cxnId="{76AED3B1-1D04-4938-A715-5F802AC7F2FF}">
      <dgm:prSet/>
      <dgm:spPr/>
      <dgm:t>
        <a:bodyPr/>
        <a:lstStyle/>
        <a:p>
          <a:endParaRPr lang="en-US"/>
        </a:p>
      </dgm:t>
    </dgm:pt>
    <dgm:pt modelId="{6BD6D9B5-872C-45CB-A951-589FE31AFF43}" type="sibTrans" cxnId="{76AED3B1-1D04-4938-A715-5F802AC7F2FF}">
      <dgm:prSet/>
      <dgm:spPr/>
      <dgm:t>
        <a:bodyPr/>
        <a:lstStyle/>
        <a:p>
          <a:endParaRPr lang="en-US"/>
        </a:p>
      </dgm:t>
    </dgm:pt>
    <dgm:pt modelId="{724D7124-D818-4C7B-875C-D05FFDDA7633}">
      <dgm:prSet phldrT="[Text]"/>
      <dgm:spPr/>
      <dgm:t>
        <a:bodyPr/>
        <a:lstStyle/>
        <a:p>
          <a:r>
            <a:rPr lang="en-US" dirty="0" smtClean="0"/>
            <a:t>Do</a:t>
          </a:r>
          <a:endParaRPr lang="en-US" dirty="0"/>
        </a:p>
      </dgm:t>
    </dgm:pt>
    <dgm:pt modelId="{AFDD30F7-0C7F-4203-AEAF-A8B9EB978977}" type="parTrans" cxnId="{1B5EBA78-8C92-4CEF-9A0D-13B5834FF2C1}">
      <dgm:prSet/>
      <dgm:spPr/>
      <dgm:t>
        <a:bodyPr/>
        <a:lstStyle/>
        <a:p>
          <a:endParaRPr lang="en-US"/>
        </a:p>
      </dgm:t>
    </dgm:pt>
    <dgm:pt modelId="{5036458E-85D6-4235-A4E7-13285FCA3C81}" type="sibTrans" cxnId="{1B5EBA78-8C92-4CEF-9A0D-13B5834FF2C1}">
      <dgm:prSet/>
      <dgm:spPr/>
      <dgm:t>
        <a:bodyPr/>
        <a:lstStyle/>
        <a:p>
          <a:endParaRPr lang="en-US"/>
        </a:p>
      </dgm:t>
    </dgm:pt>
    <dgm:pt modelId="{E6EECF33-AB61-46DF-AD76-3C7575483DC7}">
      <dgm:prSet phldrT="[Text]"/>
      <dgm:spPr/>
      <dgm:t>
        <a:bodyPr/>
        <a:lstStyle/>
        <a:p>
          <a:r>
            <a:rPr lang="en-US" dirty="0" smtClean="0"/>
            <a:t>Study</a:t>
          </a:r>
          <a:endParaRPr lang="en-US" dirty="0"/>
        </a:p>
      </dgm:t>
    </dgm:pt>
    <dgm:pt modelId="{53191088-11C3-4B06-8151-19F31BBDE1DD}" type="parTrans" cxnId="{FAD11BDB-3444-4FBC-B468-C4092B9D37B1}">
      <dgm:prSet/>
      <dgm:spPr/>
      <dgm:t>
        <a:bodyPr/>
        <a:lstStyle/>
        <a:p>
          <a:endParaRPr lang="en-US"/>
        </a:p>
      </dgm:t>
    </dgm:pt>
    <dgm:pt modelId="{3EEA5036-BEA2-4527-A31C-85202CA03984}" type="sibTrans" cxnId="{FAD11BDB-3444-4FBC-B468-C4092B9D37B1}">
      <dgm:prSet/>
      <dgm:spPr/>
      <dgm:t>
        <a:bodyPr/>
        <a:lstStyle/>
        <a:p>
          <a:endParaRPr lang="en-US"/>
        </a:p>
      </dgm:t>
    </dgm:pt>
    <dgm:pt modelId="{2EB2A10C-51FB-4620-A154-77C1CC4CB7CE}">
      <dgm:prSet phldrT="[Text]"/>
      <dgm:spPr/>
      <dgm:t>
        <a:bodyPr/>
        <a:lstStyle/>
        <a:p>
          <a:r>
            <a:rPr lang="en-US" dirty="0" smtClean="0"/>
            <a:t>Act</a:t>
          </a:r>
          <a:endParaRPr lang="en-US" dirty="0"/>
        </a:p>
      </dgm:t>
    </dgm:pt>
    <dgm:pt modelId="{E1A32868-1FD4-4505-A162-D84E370520B8}" type="parTrans" cxnId="{09155099-CFB9-46D1-8899-5AA8F7BC1429}">
      <dgm:prSet/>
      <dgm:spPr/>
      <dgm:t>
        <a:bodyPr/>
        <a:lstStyle/>
        <a:p>
          <a:endParaRPr lang="en-US"/>
        </a:p>
      </dgm:t>
    </dgm:pt>
    <dgm:pt modelId="{6E14618F-6560-43A5-B1DC-730FDDBED27E}" type="sibTrans" cxnId="{09155099-CFB9-46D1-8899-5AA8F7BC1429}">
      <dgm:prSet/>
      <dgm:spPr/>
      <dgm:t>
        <a:bodyPr/>
        <a:lstStyle/>
        <a:p>
          <a:endParaRPr lang="en-US"/>
        </a:p>
      </dgm:t>
    </dgm:pt>
    <dgm:pt modelId="{B9EA7186-BAE7-477E-8BE8-892957100D0F}" type="pres">
      <dgm:prSet presAssocID="{4B8549D1-F8A1-4272-A58A-D9CFDC51CB38}" presName="cycle" presStyleCnt="0">
        <dgm:presLayoutVars>
          <dgm:dir/>
          <dgm:resizeHandles val="exact"/>
        </dgm:presLayoutVars>
      </dgm:prSet>
      <dgm:spPr/>
      <dgm:t>
        <a:bodyPr/>
        <a:lstStyle/>
        <a:p>
          <a:endParaRPr lang="en-US"/>
        </a:p>
      </dgm:t>
    </dgm:pt>
    <dgm:pt modelId="{D5CF8703-7230-424F-A12A-960D198A01E5}" type="pres">
      <dgm:prSet presAssocID="{A7618028-824B-4029-BF7F-9188A1139AA2}" presName="node" presStyleLbl="node1" presStyleIdx="0" presStyleCnt="4">
        <dgm:presLayoutVars>
          <dgm:bulletEnabled val="1"/>
        </dgm:presLayoutVars>
      </dgm:prSet>
      <dgm:spPr/>
      <dgm:t>
        <a:bodyPr/>
        <a:lstStyle/>
        <a:p>
          <a:endParaRPr lang="en-US"/>
        </a:p>
      </dgm:t>
    </dgm:pt>
    <dgm:pt modelId="{4C24A988-F532-4CD5-8BDC-9DD42F0E761B}" type="pres">
      <dgm:prSet presAssocID="{6BD6D9B5-872C-45CB-A951-589FE31AFF43}" presName="sibTrans" presStyleLbl="sibTrans2D1" presStyleIdx="0" presStyleCnt="4"/>
      <dgm:spPr/>
      <dgm:t>
        <a:bodyPr/>
        <a:lstStyle/>
        <a:p>
          <a:endParaRPr lang="en-US"/>
        </a:p>
      </dgm:t>
    </dgm:pt>
    <dgm:pt modelId="{7FC78606-03E3-44D4-8D2C-580B79E61393}" type="pres">
      <dgm:prSet presAssocID="{6BD6D9B5-872C-45CB-A951-589FE31AFF43}" presName="connectorText" presStyleLbl="sibTrans2D1" presStyleIdx="0" presStyleCnt="4"/>
      <dgm:spPr/>
      <dgm:t>
        <a:bodyPr/>
        <a:lstStyle/>
        <a:p>
          <a:endParaRPr lang="en-US"/>
        </a:p>
      </dgm:t>
    </dgm:pt>
    <dgm:pt modelId="{64DBB448-B6AD-4F66-9DDA-77902666F929}" type="pres">
      <dgm:prSet presAssocID="{724D7124-D818-4C7B-875C-D05FFDDA7633}" presName="node" presStyleLbl="node1" presStyleIdx="1" presStyleCnt="4">
        <dgm:presLayoutVars>
          <dgm:bulletEnabled val="1"/>
        </dgm:presLayoutVars>
      </dgm:prSet>
      <dgm:spPr/>
      <dgm:t>
        <a:bodyPr/>
        <a:lstStyle/>
        <a:p>
          <a:endParaRPr lang="en-US"/>
        </a:p>
      </dgm:t>
    </dgm:pt>
    <dgm:pt modelId="{37670078-86D3-4EB6-A82C-0DB20E4B4A3C}" type="pres">
      <dgm:prSet presAssocID="{5036458E-85D6-4235-A4E7-13285FCA3C81}" presName="sibTrans" presStyleLbl="sibTrans2D1" presStyleIdx="1" presStyleCnt="4"/>
      <dgm:spPr/>
      <dgm:t>
        <a:bodyPr/>
        <a:lstStyle/>
        <a:p>
          <a:endParaRPr lang="en-US"/>
        </a:p>
      </dgm:t>
    </dgm:pt>
    <dgm:pt modelId="{D474BFF4-74EF-4EA0-9523-7FEC8A59353C}" type="pres">
      <dgm:prSet presAssocID="{5036458E-85D6-4235-A4E7-13285FCA3C81}" presName="connectorText" presStyleLbl="sibTrans2D1" presStyleIdx="1" presStyleCnt="4"/>
      <dgm:spPr/>
      <dgm:t>
        <a:bodyPr/>
        <a:lstStyle/>
        <a:p>
          <a:endParaRPr lang="en-US"/>
        </a:p>
      </dgm:t>
    </dgm:pt>
    <dgm:pt modelId="{1F4C37C0-33A6-4FB6-B785-BD524942A428}" type="pres">
      <dgm:prSet presAssocID="{E6EECF33-AB61-46DF-AD76-3C7575483DC7}" presName="node" presStyleLbl="node1" presStyleIdx="2" presStyleCnt="4">
        <dgm:presLayoutVars>
          <dgm:bulletEnabled val="1"/>
        </dgm:presLayoutVars>
      </dgm:prSet>
      <dgm:spPr/>
      <dgm:t>
        <a:bodyPr/>
        <a:lstStyle/>
        <a:p>
          <a:endParaRPr lang="en-US"/>
        </a:p>
      </dgm:t>
    </dgm:pt>
    <dgm:pt modelId="{C1C1694D-08CB-4B13-9005-54FC99427ED2}" type="pres">
      <dgm:prSet presAssocID="{3EEA5036-BEA2-4527-A31C-85202CA03984}" presName="sibTrans" presStyleLbl="sibTrans2D1" presStyleIdx="2" presStyleCnt="4"/>
      <dgm:spPr/>
      <dgm:t>
        <a:bodyPr/>
        <a:lstStyle/>
        <a:p>
          <a:endParaRPr lang="en-US"/>
        </a:p>
      </dgm:t>
    </dgm:pt>
    <dgm:pt modelId="{91CDA28E-465F-44B2-8FE8-3BEEC7711707}" type="pres">
      <dgm:prSet presAssocID="{3EEA5036-BEA2-4527-A31C-85202CA03984}" presName="connectorText" presStyleLbl="sibTrans2D1" presStyleIdx="2" presStyleCnt="4"/>
      <dgm:spPr/>
      <dgm:t>
        <a:bodyPr/>
        <a:lstStyle/>
        <a:p>
          <a:endParaRPr lang="en-US"/>
        </a:p>
      </dgm:t>
    </dgm:pt>
    <dgm:pt modelId="{D90A0945-23EB-435F-BA1B-01C6E42528F9}" type="pres">
      <dgm:prSet presAssocID="{2EB2A10C-51FB-4620-A154-77C1CC4CB7CE}" presName="node" presStyleLbl="node1" presStyleIdx="3" presStyleCnt="4">
        <dgm:presLayoutVars>
          <dgm:bulletEnabled val="1"/>
        </dgm:presLayoutVars>
      </dgm:prSet>
      <dgm:spPr/>
      <dgm:t>
        <a:bodyPr/>
        <a:lstStyle/>
        <a:p>
          <a:endParaRPr lang="en-US"/>
        </a:p>
      </dgm:t>
    </dgm:pt>
    <dgm:pt modelId="{65238A66-17B6-4A29-AC90-51181464F725}" type="pres">
      <dgm:prSet presAssocID="{6E14618F-6560-43A5-B1DC-730FDDBED27E}" presName="sibTrans" presStyleLbl="sibTrans2D1" presStyleIdx="3" presStyleCnt="4"/>
      <dgm:spPr/>
      <dgm:t>
        <a:bodyPr/>
        <a:lstStyle/>
        <a:p>
          <a:endParaRPr lang="en-US"/>
        </a:p>
      </dgm:t>
    </dgm:pt>
    <dgm:pt modelId="{C08185EA-2D62-4CCF-80FD-793E73489B48}" type="pres">
      <dgm:prSet presAssocID="{6E14618F-6560-43A5-B1DC-730FDDBED27E}" presName="connectorText" presStyleLbl="sibTrans2D1" presStyleIdx="3" presStyleCnt="4"/>
      <dgm:spPr/>
      <dgm:t>
        <a:bodyPr/>
        <a:lstStyle/>
        <a:p>
          <a:endParaRPr lang="en-US"/>
        </a:p>
      </dgm:t>
    </dgm:pt>
  </dgm:ptLst>
  <dgm:cxnLst>
    <dgm:cxn modelId="{4D9239CA-97A1-445B-B2D3-C66D8E39AF3C}" type="presOf" srcId="{6E14618F-6560-43A5-B1DC-730FDDBED27E}" destId="{C08185EA-2D62-4CCF-80FD-793E73489B48}" srcOrd="1" destOrd="0" presId="urn:microsoft.com/office/officeart/2005/8/layout/cycle2"/>
    <dgm:cxn modelId="{FAD11BDB-3444-4FBC-B468-C4092B9D37B1}" srcId="{4B8549D1-F8A1-4272-A58A-D9CFDC51CB38}" destId="{E6EECF33-AB61-46DF-AD76-3C7575483DC7}" srcOrd="2" destOrd="0" parTransId="{53191088-11C3-4B06-8151-19F31BBDE1DD}" sibTransId="{3EEA5036-BEA2-4527-A31C-85202CA03984}"/>
    <dgm:cxn modelId="{9158BBD4-7BEC-4488-BFD2-F81C46880801}" type="presOf" srcId="{3EEA5036-BEA2-4527-A31C-85202CA03984}" destId="{91CDA28E-465F-44B2-8FE8-3BEEC7711707}" srcOrd="1" destOrd="0" presId="urn:microsoft.com/office/officeart/2005/8/layout/cycle2"/>
    <dgm:cxn modelId="{EC876B0F-18ED-4738-B002-3BF99B3D73EB}" type="presOf" srcId="{E6EECF33-AB61-46DF-AD76-3C7575483DC7}" destId="{1F4C37C0-33A6-4FB6-B785-BD524942A428}" srcOrd="0" destOrd="0" presId="urn:microsoft.com/office/officeart/2005/8/layout/cycle2"/>
    <dgm:cxn modelId="{76AED3B1-1D04-4938-A715-5F802AC7F2FF}" srcId="{4B8549D1-F8A1-4272-A58A-D9CFDC51CB38}" destId="{A7618028-824B-4029-BF7F-9188A1139AA2}" srcOrd="0" destOrd="0" parTransId="{F8F0192A-204C-472C-9181-21C35D2A06A5}" sibTransId="{6BD6D9B5-872C-45CB-A951-589FE31AFF43}"/>
    <dgm:cxn modelId="{8A7A71AF-29A8-468C-8E5B-44FF6222D55F}" type="presOf" srcId="{5036458E-85D6-4235-A4E7-13285FCA3C81}" destId="{D474BFF4-74EF-4EA0-9523-7FEC8A59353C}" srcOrd="1" destOrd="0" presId="urn:microsoft.com/office/officeart/2005/8/layout/cycle2"/>
    <dgm:cxn modelId="{88A612ED-1428-4340-96BC-A2EE33DFEA14}" type="presOf" srcId="{2EB2A10C-51FB-4620-A154-77C1CC4CB7CE}" destId="{D90A0945-23EB-435F-BA1B-01C6E42528F9}" srcOrd="0" destOrd="0" presId="urn:microsoft.com/office/officeart/2005/8/layout/cycle2"/>
    <dgm:cxn modelId="{CB60165E-F9EF-4E47-B31B-A93725FFF850}" type="presOf" srcId="{4B8549D1-F8A1-4272-A58A-D9CFDC51CB38}" destId="{B9EA7186-BAE7-477E-8BE8-892957100D0F}" srcOrd="0" destOrd="0" presId="urn:microsoft.com/office/officeart/2005/8/layout/cycle2"/>
    <dgm:cxn modelId="{09155099-CFB9-46D1-8899-5AA8F7BC1429}" srcId="{4B8549D1-F8A1-4272-A58A-D9CFDC51CB38}" destId="{2EB2A10C-51FB-4620-A154-77C1CC4CB7CE}" srcOrd="3" destOrd="0" parTransId="{E1A32868-1FD4-4505-A162-D84E370520B8}" sibTransId="{6E14618F-6560-43A5-B1DC-730FDDBED27E}"/>
    <dgm:cxn modelId="{3A82F5E9-C027-4D91-B7AB-B8A681680806}" type="presOf" srcId="{6E14618F-6560-43A5-B1DC-730FDDBED27E}" destId="{65238A66-17B6-4A29-AC90-51181464F725}" srcOrd="0" destOrd="0" presId="urn:microsoft.com/office/officeart/2005/8/layout/cycle2"/>
    <dgm:cxn modelId="{37125F62-52CA-43C4-9425-A721FF862CBF}" type="presOf" srcId="{6BD6D9B5-872C-45CB-A951-589FE31AFF43}" destId="{7FC78606-03E3-44D4-8D2C-580B79E61393}" srcOrd="1" destOrd="0" presId="urn:microsoft.com/office/officeart/2005/8/layout/cycle2"/>
    <dgm:cxn modelId="{447B2262-7860-4EF3-A33E-8E3C2423963C}" type="presOf" srcId="{A7618028-824B-4029-BF7F-9188A1139AA2}" destId="{D5CF8703-7230-424F-A12A-960D198A01E5}" srcOrd="0" destOrd="0" presId="urn:microsoft.com/office/officeart/2005/8/layout/cycle2"/>
    <dgm:cxn modelId="{6ABD3497-3308-4794-A206-9519C0F4E2CF}" type="presOf" srcId="{6BD6D9B5-872C-45CB-A951-589FE31AFF43}" destId="{4C24A988-F532-4CD5-8BDC-9DD42F0E761B}" srcOrd="0" destOrd="0" presId="urn:microsoft.com/office/officeart/2005/8/layout/cycle2"/>
    <dgm:cxn modelId="{A604FBC2-3E88-4D38-A100-8502789FDA85}" type="presOf" srcId="{724D7124-D818-4C7B-875C-D05FFDDA7633}" destId="{64DBB448-B6AD-4F66-9DDA-77902666F929}" srcOrd="0" destOrd="0" presId="urn:microsoft.com/office/officeart/2005/8/layout/cycle2"/>
    <dgm:cxn modelId="{752679FB-822F-4263-9FC0-56C082FFC2EB}" type="presOf" srcId="{3EEA5036-BEA2-4527-A31C-85202CA03984}" destId="{C1C1694D-08CB-4B13-9005-54FC99427ED2}" srcOrd="0" destOrd="0" presId="urn:microsoft.com/office/officeart/2005/8/layout/cycle2"/>
    <dgm:cxn modelId="{1B5EBA78-8C92-4CEF-9A0D-13B5834FF2C1}" srcId="{4B8549D1-F8A1-4272-A58A-D9CFDC51CB38}" destId="{724D7124-D818-4C7B-875C-D05FFDDA7633}" srcOrd="1" destOrd="0" parTransId="{AFDD30F7-0C7F-4203-AEAF-A8B9EB978977}" sibTransId="{5036458E-85D6-4235-A4E7-13285FCA3C81}"/>
    <dgm:cxn modelId="{15187BD6-3A04-47D3-8CD6-81B864E75365}" type="presOf" srcId="{5036458E-85D6-4235-A4E7-13285FCA3C81}" destId="{37670078-86D3-4EB6-A82C-0DB20E4B4A3C}" srcOrd="0" destOrd="0" presId="urn:microsoft.com/office/officeart/2005/8/layout/cycle2"/>
    <dgm:cxn modelId="{5B560CE9-E047-46E0-8FD6-36F30E0AD617}" type="presParOf" srcId="{B9EA7186-BAE7-477E-8BE8-892957100D0F}" destId="{D5CF8703-7230-424F-A12A-960D198A01E5}" srcOrd="0" destOrd="0" presId="urn:microsoft.com/office/officeart/2005/8/layout/cycle2"/>
    <dgm:cxn modelId="{D5AFA5C9-AFBA-4129-8B85-F14B99331A98}" type="presParOf" srcId="{B9EA7186-BAE7-477E-8BE8-892957100D0F}" destId="{4C24A988-F532-4CD5-8BDC-9DD42F0E761B}" srcOrd="1" destOrd="0" presId="urn:microsoft.com/office/officeart/2005/8/layout/cycle2"/>
    <dgm:cxn modelId="{E672D681-5E50-4A9A-AE3D-ACDA02EC5938}" type="presParOf" srcId="{4C24A988-F532-4CD5-8BDC-9DD42F0E761B}" destId="{7FC78606-03E3-44D4-8D2C-580B79E61393}" srcOrd="0" destOrd="0" presId="urn:microsoft.com/office/officeart/2005/8/layout/cycle2"/>
    <dgm:cxn modelId="{0A678FB5-E9B7-41AF-8863-DF90EFB28DCA}" type="presParOf" srcId="{B9EA7186-BAE7-477E-8BE8-892957100D0F}" destId="{64DBB448-B6AD-4F66-9DDA-77902666F929}" srcOrd="2" destOrd="0" presId="urn:microsoft.com/office/officeart/2005/8/layout/cycle2"/>
    <dgm:cxn modelId="{1052481D-0328-4342-ACEC-5821530C7202}" type="presParOf" srcId="{B9EA7186-BAE7-477E-8BE8-892957100D0F}" destId="{37670078-86D3-4EB6-A82C-0DB20E4B4A3C}" srcOrd="3" destOrd="0" presId="urn:microsoft.com/office/officeart/2005/8/layout/cycle2"/>
    <dgm:cxn modelId="{777A493B-2B01-4D0B-AA26-9E27C7C4E3BF}" type="presParOf" srcId="{37670078-86D3-4EB6-A82C-0DB20E4B4A3C}" destId="{D474BFF4-74EF-4EA0-9523-7FEC8A59353C}" srcOrd="0" destOrd="0" presId="urn:microsoft.com/office/officeart/2005/8/layout/cycle2"/>
    <dgm:cxn modelId="{CD729D21-0997-48D4-8C3E-395C8D0F0D69}" type="presParOf" srcId="{B9EA7186-BAE7-477E-8BE8-892957100D0F}" destId="{1F4C37C0-33A6-4FB6-B785-BD524942A428}" srcOrd="4" destOrd="0" presId="urn:microsoft.com/office/officeart/2005/8/layout/cycle2"/>
    <dgm:cxn modelId="{4C1D835B-C665-4C97-89ED-883759B396B9}" type="presParOf" srcId="{B9EA7186-BAE7-477E-8BE8-892957100D0F}" destId="{C1C1694D-08CB-4B13-9005-54FC99427ED2}" srcOrd="5" destOrd="0" presId="urn:microsoft.com/office/officeart/2005/8/layout/cycle2"/>
    <dgm:cxn modelId="{DDC983A1-2102-4F88-B87B-67EEA4D3BF52}" type="presParOf" srcId="{C1C1694D-08CB-4B13-9005-54FC99427ED2}" destId="{91CDA28E-465F-44B2-8FE8-3BEEC7711707}" srcOrd="0" destOrd="0" presId="urn:microsoft.com/office/officeart/2005/8/layout/cycle2"/>
    <dgm:cxn modelId="{40102E14-D2C9-4427-A641-834A3096C0C6}" type="presParOf" srcId="{B9EA7186-BAE7-477E-8BE8-892957100D0F}" destId="{D90A0945-23EB-435F-BA1B-01C6E42528F9}" srcOrd="6" destOrd="0" presId="urn:microsoft.com/office/officeart/2005/8/layout/cycle2"/>
    <dgm:cxn modelId="{2D3A4BD1-D606-4921-AA5E-B8D39BD4145E}" type="presParOf" srcId="{B9EA7186-BAE7-477E-8BE8-892957100D0F}" destId="{65238A66-17B6-4A29-AC90-51181464F725}" srcOrd="7" destOrd="0" presId="urn:microsoft.com/office/officeart/2005/8/layout/cycle2"/>
    <dgm:cxn modelId="{D486FFE8-CD71-41DA-AC46-C9B8F08041B1}" type="presParOf" srcId="{65238A66-17B6-4A29-AC90-51181464F725}" destId="{C08185EA-2D62-4CCF-80FD-793E73489B4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C9DDC-9E43-4054-9F42-12B096EB9D8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9BDAFBE-6B4D-4E7B-9641-9F1D474476D9}">
      <dgm:prSet phldrT="[Text]"/>
      <dgm:spPr/>
      <dgm:t>
        <a:bodyPr/>
        <a:lstStyle/>
        <a:p>
          <a:r>
            <a:rPr lang="en-US" dirty="0" smtClean="0"/>
            <a:t>Plan</a:t>
          </a:r>
          <a:endParaRPr lang="en-US" dirty="0"/>
        </a:p>
      </dgm:t>
    </dgm:pt>
    <dgm:pt modelId="{8E4997C4-BCC2-44AE-9033-4EA2D589138B}" type="parTrans" cxnId="{25916717-B36D-4F29-B7A8-6D83442204AF}">
      <dgm:prSet/>
      <dgm:spPr/>
      <dgm:t>
        <a:bodyPr/>
        <a:lstStyle/>
        <a:p>
          <a:endParaRPr lang="en-US"/>
        </a:p>
      </dgm:t>
    </dgm:pt>
    <dgm:pt modelId="{FF93CD1A-B58E-4D30-BBDA-A27D5E7C5293}" type="sibTrans" cxnId="{25916717-B36D-4F29-B7A8-6D83442204AF}">
      <dgm:prSet/>
      <dgm:spPr/>
      <dgm:t>
        <a:bodyPr/>
        <a:lstStyle/>
        <a:p>
          <a:endParaRPr lang="en-US"/>
        </a:p>
      </dgm:t>
    </dgm:pt>
    <dgm:pt modelId="{B0B16CFB-94CD-464B-B9CF-60CFBD1F5BB3}">
      <dgm:prSet phldrT="[Text]"/>
      <dgm:spPr/>
      <dgm:t>
        <a:bodyPr/>
        <a:lstStyle/>
        <a:p>
          <a:r>
            <a:rPr lang="en-US" dirty="0" smtClean="0"/>
            <a:t>Study</a:t>
          </a:r>
          <a:endParaRPr lang="en-US" dirty="0"/>
        </a:p>
      </dgm:t>
    </dgm:pt>
    <dgm:pt modelId="{B900645D-44CB-4210-8CB1-982786EE161C}" type="parTrans" cxnId="{BF414A1D-5854-4E4D-A394-C6DEB86AAE39}">
      <dgm:prSet/>
      <dgm:spPr/>
      <dgm:t>
        <a:bodyPr/>
        <a:lstStyle/>
        <a:p>
          <a:endParaRPr lang="en-US"/>
        </a:p>
      </dgm:t>
    </dgm:pt>
    <dgm:pt modelId="{61AA5838-6AF5-47E2-ACA2-07BAD12F4921}" type="sibTrans" cxnId="{BF414A1D-5854-4E4D-A394-C6DEB86AAE39}">
      <dgm:prSet/>
      <dgm:spPr/>
      <dgm:t>
        <a:bodyPr/>
        <a:lstStyle/>
        <a:p>
          <a:endParaRPr lang="en-US"/>
        </a:p>
      </dgm:t>
    </dgm:pt>
    <dgm:pt modelId="{F791BF11-71DA-40FD-94E2-530416425F4C}">
      <dgm:prSet phldrT="[Text]"/>
      <dgm:spPr/>
      <dgm:t>
        <a:bodyPr/>
        <a:lstStyle/>
        <a:p>
          <a:r>
            <a:rPr lang="en-US" dirty="0" smtClean="0"/>
            <a:t>Study</a:t>
          </a:r>
          <a:endParaRPr lang="en-US" dirty="0"/>
        </a:p>
      </dgm:t>
    </dgm:pt>
    <dgm:pt modelId="{E9C99B27-44EA-4223-A203-4FC91F82D752}" type="parTrans" cxnId="{CBFCF884-A624-41E4-9CA3-4BF873816D82}">
      <dgm:prSet/>
      <dgm:spPr/>
      <dgm:t>
        <a:bodyPr/>
        <a:lstStyle/>
        <a:p>
          <a:endParaRPr lang="en-US"/>
        </a:p>
      </dgm:t>
    </dgm:pt>
    <dgm:pt modelId="{BF976E93-0F6A-480F-9039-5802D5B218E6}" type="sibTrans" cxnId="{CBFCF884-A624-41E4-9CA3-4BF873816D82}">
      <dgm:prSet/>
      <dgm:spPr/>
      <dgm:t>
        <a:bodyPr/>
        <a:lstStyle/>
        <a:p>
          <a:endParaRPr lang="en-US"/>
        </a:p>
      </dgm:t>
    </dgm:pt>
    <dgm:pt modelId="{8AE877D1-39B6-40F7-845E-F3D586A2012F}">
      <dgm:prSet phldrT="[Text]"/>
      <dgm:spPr/>
      <dgm:t>
        <a:bodyPr/>
        <a:lstStyle/>
        <a:p>
          <a:r>
            <a:rPr lang="en-US" dirty="0" smtClean="0"/>
            <a:t>Study</a:t>
          </a:r>
          <a:endParaRPr lang="en-US" dirty="0"/>
        </a:p>
      </dgm:t>
    </dgm:pt>
    <dgm:pt modelId="{9FE94063-C51F-4B87-A509-2BBCC226A388}" type="parTrans" cxnId="{31B60B06-0B9F-420E-8C0F-1B1EA89F108F}">
      <dgm:prSet/>
      <dgm:spPr/>
      <dgm:t>
        <a:bodyPr/>
        <a:lstStyle/>
        <a:p>
          <a:endParaRPr lang="en-US"/>
        </a:p>
      </dgm:t>
    </dgm:pt>
    <dgm:pt modelId="{6877267C-F1E2-4741-832E-A21A501B0C9B}" type="sibTrans" cxnId="{31B60B06-0B9F-420E-8C0F-1B1EA89F108F}">
      <dgm:prSet/>
      <dgm:spPr/>
      <dgm:t>
        <a:bodyPr/>
        <a:lstStyle/>
        <a:p>
          <a:endParaRPr lang="en-US"/>
        </a:p>
      </dgm:t>
    </dgm:pt>
    <dgm:pt modelId="{73383926-7C7D-458B-B0B8-113DE4F77AC6}" type="pres">
      <dgm:prSet presAssocID="{AB1C9DDC-9E43-4054-9F42-12B096EB9D89}" presName="cycle" presStyleCnt="0">
        <dgm:presLayoutVars>
          <dgm:dir/>
          <dgm:resizeHandles val="exact"/>
        </dgm:presLayoutVars>
      </dgm:prSet>
      <dgm:spPr/>
      <dgm:t>
        <a:bodyPr/>
        <a:lstStyle/>
        <a:p>
          <a:endParaRPr lang="en-US"/>
        </a:p>
      </dgm:t>
    </dgm:pt>
    <dgm:pt modelId="{92DF19F1-CAE4-4803-AC5C-96C24BA6577A}" type="pres">
      <dgm:prSet presAssocID="{69BDAFBE-6B4D-4E7B-9641-9F1D474476D9}" presName="node" presStyleLbl="node1" presStyleIdx="0" presStyleCnt="4">
        <dgm:presLayoutVars>
          <dgm:bulletEnabled val="1"/>
        </dgm:presLayoutVars>
      </dgm:prSet>
      <dgm:spPr/>
      <dgm:t>
        <a:bodyPr/>
        <a:lstStyle/>
        <a:p>
          <a:endParaRPr lang="en-US"/>
        </a:p>
      </dgm:t>
    </dgm:pt>
    <dgm:pt modelId="{9F512CF6-DE22-44B4-9DB8-1507B3EEC2E4}" type="pres">
      <dgm:prSet presAssocID="{FF93CD1A-B58E-4D30-BBDA-A27D5E7C5293}" presName="sibTrans" presStyleLbl="sibTrans2D1" presStyleIdx="0" presStyleCnt="4"/>
      <dgm:spPr/>
      <dgm:t>
        <a:bodyPr/>
        <a:lstStyle/>
        <a:p>
          <a:endParaRPr lang="en-US"/>
        </a:p>
      </dgm:t>
    </dgm:pt>
    <dgm:pt modelId="{06E65BAE-85AC-4CBB-B1CA-ED12F291CF63}" type="pres">
      <dgm:prSet presAssocID="{FF93CD1A-B58E-4D30-BBDA-A27D5E7C5293}" presName="connectorText" presStyleLbl="sibTrans2D1" presStyleIdx="0" presStyleCnt="4"/>
      <dgm:spPr/>
      <dgm:t>
        <a:bodyPr/>
        <a:lstStyle/>
        <a:p>
          <a:endParaRPr lang="en-US"/>
        </a:p>
      </dgm:t>
    </dgm:pt>
    <dgm:pt modelId="{FF7CDE69-677E-4E39-BA0E-AD30D0C794FB}" type="pres">
      <dgm:prSet presAssocID="{B0B16CFB-94CD-464B-B9CF-60CFBD1F5BB3}" presName="node" presStyleLbl="node1" presStyleIdx="1" presStyleCnt="4">
        <dgm:presLayoutVars>
          <dgm:bulletEnabled val="1"/>
        </dgm:presLayoutVars>
      </dgm:prSet>
      <dgm:spPr/>
      <dgm:t>
        <a:bodyPr/>
        <a:lstStyle/>
        <a:p>
          <a:endParaRPr lang="en-US"/>
        </a:p>
      </dgm:t>
    </dgm:pt>
    <dgm:pt modelId="{AF3EF85B-CC0E-45B2-90D9-CED2D1B5E36A}" type="pres">
      <dgm:prSet presAssocID="{61AA5838-6AF5-47E2-ACA2-07BAD12F4921}" presName="sibTrans" presStyleLbl="sibTrans2D1" presStyleIdx="1" presStyleCnt="4"/>
      <dgm:spPr/>
      <dgm:t>
        <a:bodyPr/>
        <a:lstStyle/>
        <a:p>
          <a:endParaRPr lang="en-US"/>
        </a:p>
      </dgm:t>
    </dgm:pt>
    <dgm:pt modelId="{3A2FA2EA-0CF5-4AEC-BC4B-50A7DAEEE19A}" type="pres">
      <dgm:prSet presAssocID="{61AA5838-6AF5-47E2-ACA2-07BAD12F4921}" presName="connectorText" presStyleLbl="sibTrans2D1" presStyleIdx="1" presStyleCnt="4"/>
      <dgm:spPr/>
      <dgm:t>
        <a:bodyPr/>
        <a:lstStyle/>
        <a:p>
          <a:endParaRPr lang="en-US"/>
        </a:p>
      </dgm:t>
    </dgm:pt>
    <dgm:pt modelId="{34EACCB4-3743-43BB-B20C-6CD348B1607D}" type="pres">
      <dgm:prSet presAssocID="{F791BF11-71DA-40FD-94E2-530416425F4C}" presName="node" presStyleLbl="node1" presStyleIdx="2" presStyleCnt="4">
        <dgm:presLayoutVars>
          <dgm:bulletEnabled val="1"/>
        </dgm:presLayoutVars>
      </dgm:prSet>
      <dgm:spPr/>
      <dgm:t>
        <a:bodyPr/>
        <a:lstStyle/>
        <a:p>
          <a:endParaRPr lang="en-US"/>
        </a:p>
      </dgm:t>
    </dgm:pt>
    <dgm:pt modelId="{E3008258-5381-4EA5-9608-2BFC9E63A7FC}" type="pres">
      <dgm:prSet presAssocID="{BF976E93-0F6A-480F-9039-5802D5B218E6}" presName="sibTrans" presStyleLbl="sibTrans2D1" presStyleIdx="2" presStyleCnt="4"/>
      <dgm:spPr/>
      <dgm:t>
        <a:bodyPr/>
        <a:lstStyle/>
        <a:p>
          <a:endParaRPr lang="en-US"/>
        </a:p>
      </dgm:t>
    </dgm:pt>
    <dgm:pt modelId="{A987E2D5-0E16-459F-B018-FFF089E2910B}" type="pres">
      <dgm:prSet presAssocID="{BF976E93-0F6A-480F-9039-5802D5B218E6}" presName="connectorText" presStyleLbl="sibTrans2D1" presStyleIdx="2" presStyleCnt="4"/>
      <dgm:spPr/>
      <dgm:t>
        <a:bodyPr/>
        <a:lstStyle/>
        <a:p>
          <a:endParaRPr lang="en-US"/>
        </a:p>
      </dgm:t>
    </dgm:pt>
    <dgm:pt modelId="{34D256B3-6CB5-44BC-BDCB-805610F4D9D3}" type="pres">
      <dgm:prSet presAssocID="{8AE877D1-39B6-40F7-845E-F3D586A2012F}" presName="node" presStyleLbl="node1" presStyleIdx="3" presStyleCnt="4">
        <dgm:presLayoutVars>
          <dgm:bulletEnabled val="1"/>
        </dgm:presLayoutVars>
      </dgm:prSet>
      <dgm:spPr/>
      <dgm:t>
        <a:bodyPr/>
        <a:lstStyle/>
        <a:p>
          <a:endParaRPr lang="en-US"/>
        </a:p>
      </dgm:t>
    </dgm:pt>
    <dgm:pt modelId="{5C1B6264-ABC2-4AE5-8B99-EB002DC1DD85}" type="pres">
      <dgm:prSet presAssocID="{6877267C-F1E2-4741-832E-A21A501B0C9B}" presName="sibTrans" presStyleLbl="sibTrans2D1" presStyleIdx="3" presStyleCnt="4"/>
      <dgm:spPr/>
      <dgm:t>
        <a:bodyPr/>
        <a:lstStyle/>
        <a:p>
          <a:endParaRPr lang="en-US"/>
        </a:p>
      </dgm:t>
    </dgm:pt>
    <dgm:pt modelId="{CBDB892B-2ED6-4B3F-BC7F-9168BA12721B}" type="pres">
      <dgm:prSet presAssocID="{6877267C-F1E2-4741-832E-A21A501B0C9B}" presName="connectorText" presStyleLbl="sibTrans2D1" presStyleIdx="3" presStyleCnt="4"/>
      <dgm:spPr/>
      <dgm:t>
        <a:bodyPr/>
        <a:lstStyle/>
        <a:p>
          <a:endParaRPr lang="en-US"/>
        </a:p>
      </dgm:t>
    </dgm:pt>
  </dgm:ptLst>
  <dgm:cxnLst>
    <dgm:cxn modelId="{E6079F34-B88F-4328-9146-508A896ABA17}" type="presOf" srcId="{61AA5838-6AF5-47E2-ACA2-07BAD12F4921}" destId="{AF3EF85B-CC0E-45B2-90D9-CED2D1B5E36A}" srcOrd="0" destOrd="0" presId="urn:microsoft.com/office/officeart/2005/8/layout/cycle2"/>
    <dgm:cxn modelId="{75DE798E-0C10-4DA7-8627-CE442857D422}" type="presOf" srcId="{BF976E93-0F6A-480F-9039-5802D5B218E6}" destId="{E3008258-5381-4EA5-9608-2BFC9E63A7FC}" srcOrd="0" destOrd="0" presId="urn:microsoft.com/office/officeart/2005/8/layout/cycle2"/>
    <dgm:cxn modelId="{B49DA3F9-61AB-41AB-A054-DEE84B177DD5}" type="presOf" srcId="{6877267C-F1E2-4741-832E-A21A501B0C9B}" destId="{5C1B6264-ABC2-4AE5-8B99-EB002DC1DD85}" srcOrd="0" destOrd="0" presId="urn:microsoft.com/office/officeart/2005/8/layout/cycle2"/>
    <dgm:cxn modelId="{FB3CE4F2-F5D0-49D8-A2CC-0E94E30E8277}" type="presOf" srcId="{8AE877D1-39B6-40F7-845E-F3D586A2012F}" destId="{34D256B3-6CB5-44BC-BDCB-805610F4D9D3}" srcOrd="0" destOrd="0" presId="urn:microsoft.com/office/officeart/2005/8/layout/cycle2"/>
    <dgm:cxn modelId="{BF414A1D-5854-4E4D-A394-C6DEB86AAE39}" srcId="{AB1C9DDC-9E43-4054-9F42-12B096EB9D89}" destId="{B0B16CFB-94CD-464B-B9CF-60CFBD1F5BB3}" srcOrd="1" destOrd="0" parTransId="{B900645D-44CB-4210-8CB1-982786EE161C}" sibTransId="{61AA5838-6AF5-47E2-ACA2-07BAD12F4921}"/>
    <dgm:cxn modelId="{3829684C-678C-4DD7-8767-706ABBAC776A}" type="presOf" srcId="{B0B16CFB-94CD-464B-B9CF-60CFBD1F5BB3}" destId="{FF7CDE69-677E-4E39-BA0E-AD30D0C794FB}" srcOrd="0" destOrd="0" presId="urn:microsoft.com/office/officeart/2005/8/layout/cycle2"/>
    <dgm:cxn modelId="{6B33E38A-5779-48C5-A23C-077F16474E36}" type="presOf" srcId="{FF93CD1A-B58E-4D30-BBDA-A27D5E7C5293}" destId="{06E65BAE-85AC-4CBB-B1CA-ED12F291CF63}" srcOrd="1" destOrd="0" presId="urn:microsoft.com/office/officeart/2005/8/layout/cycle2"/>
    <dgm:cxn modelId="{84F5F1E8-8043-42F5-8C47-C35163991417}" type="presOf" srcId="{69BDAFBE-6B4D-4E7B-9641-9F1D474476D9}" destId="{92DF19F1-CAE4-4803-AC5C-96C24BA6577A}" srcOrd="0" destOrd="0" presId="urn:microsoft.com/office/officeart/2005/8/layout/cycle2"/>
    <dgm:cxn modelId="{CBFCF884-A624-41E4-9CA3-4BF873816D82}" srcId="{AB1C9DDC-9E43-4054-9F42-12B096EB9D89}" destId="{F791BF11-71DA-40FD-94E2-530416425F4C}" srcOrd="2" destOrd="0" parTransId="{E9C99B27-44EA-4223-A203-4FC91F82D752}" sibTransId="{BF976E93-0F6A-480F-9039-5802D5B218E6}"/>
    <dgm:cxn modelId="{C886D450-6E54-4653-92ED-AFA52875B3B9}" type="presOf" srcId="{BF976E93-0F6A-480F-9039-5802D5B218E6}" destId="{A987E2D5-0E16-459F-B018-FFF089E2910B}" srcOrd="1" destOrd="0" presId="urn:microsoft.com/office/officeart/2005/8/layout/cycle2"/>
    <dgm:cxn modelId="{31B60B06-0B9F-420E-8C0F-1B1EA89F108F}" srcId="{AB1C9DDC-9E43-4054-9F42-12B096EB9D89}" destId="{8AE877D1-39B6-40F7-845E-F3D586A2012F}" srcOrd="3" destOrd="0" parTransId="{9FE94063-C51F-4B87-A509-2BBCC226A388}" sibTransId="{6877267C-F1E2-4741-832E-A21A501B0C9B}"/>
    <dgm:cxn modelId="{B5E755F0-94A8-4AF4-BFCD-6A8DE9D24F67}" type="presOf" srcId="{AB1C9DDC-9E43-4054-9F42-12B096EB9D89}" destId="{73383926-7C7D-458B-B0B8-113DE4F77AC6}" srcOrd="0" destOrd="0" presId="urn:microsoft.com/office/officeart/2005/8/layout/cycle2"/>
    <dgm:cxn modelId="{9D5F4910-47FE-4434-8B70-963BD9C80353}" type="presOf" srcId="{6877267C-F1E2-4741-832E-A21A501B0C9B}" destId="{CBDB892B-2ED6-4B3F-BC7F-9168BA12721B}" srcOrd="1" destOrd="0" presId="urn:microsoft.com/office/officeart/2005/8/layout/cycle2"/>
    <dgm:cxn modelId="{9245EC4C-5A6B-4B8B-BC2E-5080251B9102}" type="presOf" srcId="{61AA5838-6AF5-47E2-ACA2-07BAD12F4921}" destId="{3A2FA2EA-0CF5-4AEC-BC4B-50A7DAEEE19A}" srcOrd="1" destOrd="0" presId="urn:microsoft.com/office/officeart/2005/8/layout/cycle2"/>
    <dgm:cxn modelId="{25916717-B36D-4F29-B7A8-6D83442204AF}" srcId="{AB1C9DDC-9E43-4054-9F42-12B096EB9D89}" destId="{69BDAFBE-6B4D-4E7B-9641-9F1D474476D9}" srcOrd="0" destOrd="0" parTransId="{8E4997C4-BCC2-44AE-9033-4EA2D589138B}" sibTransId="{FF93CD1A-B58E-4D30-BBDA-A27D5E7C5293}"/>
    <dgm:cxn modelId="{A19D95BA-5C84-4DE6-8F1A-C985165E2C84}" type="presOf" srcId="{F791BF11-71DA-40FD-94E2-530416425F4C}" destId="{34EACCB4-3743-43BB-B20C-6CD348B1607D}" srcOrd="0" destOrd="0" presId="urn:microsoft.com/office/officeart/2005/8/layout/cycle2"/>
    <dgm:cxn modelId="{0D454922-A9B9-47EC-95B6-0EFA1337E856}" type="presOf" srcId="{FF93CD1A-B58E-4D30-BBDA-A27D5E7C5293}" destId="{9F512CF6-DE22-44B4-9DB8-1507B3EEC2E4}" srcOrd="0" destOrd="0" presId="urn:microsoft.com/office/officeart/2005/8/layout/cycle2"/>
    <dgm:cxn modelId="{61F0884F-7E9B-4678-ADA4-01BA782508DE}" type="presParOf" srcId="{73383926-7C7D-458B-B0B8-113DE4F77AC6}" destId="{92DF19F1-CAE4-4803-AC5C-96C24BA6577A}" srcOrd="0" destOrd="0" presId="urn:microsoft.com/office/officeart/2005/8/layout/cycle2"/>
    <dgm:cxn modelId="{B63C7E64-533F-4990-B198-BAA5B7CE8845}" type="presParOf" srcId="{73383926-7C7D-458B-B0B8-113DE4F77AC6}" destId="{9F512CF6-DE22-44B4-9DB8-1507B3EEC2E4}" srcOrd="1" destOrd="0" presId="urn:microsoft.com/office/officeart/2005/8/layout/cycle2"/>
    <dgm:cxn modelId="{CA493EF2-0D59-47B9-BD66-CFDCB5A23CD0}" type="presParOf" srcId="{9F512CF6-DE22-44B4-9DB8-1507B3EEC2E4}" destId="{06E65BAE-85AC-4CBB-B1CA-ED12F291CF63}" srcOrd="0" destOrd="0" presId="urn:microsoft.com/office/officeart/2005/8/layout/cycle2"/>
    <dgm:cxn modelId="{31514C5E-3162-475E-9C48-0E0FF2123A31}" type="presParOf" srcId="{73383926-7C7D-458B-B0B8-113DE4F77AC6}" destId="{FF7CDE69-677E-4E39-BA0E-AD30D0C794FB}" srcOrd="2" destOrd="0" presId="urn:microsoft.com/office/officeart/2005/8/layout/cycle2"/>
    <dgm:cxn modelId="{E3611ACE-D11D-4B8C-93C7-6412FE615445}" type="presParOf" srcId="{73383926-7C7D-458B-B0B8-113DE4F77AC6}" destId="{AF3EF85B-CC0E-45B2-90D9-CED2D1B5E36A}" srcOrd="3" destOrd="0" presId="urn:microsoft.com/office/officeart/2005/8/layout/cycle2"/>
    <dgm:cxn modelId="{24477857-7D78-4F55-BBF1-F56A1640EB36}" type="presParOf" srcId="{AF3EF85B-CC0E-45B2-90D9-CED2D1B5E36A}" destId="{3A2FA2EA-0CF5-4AEC-BC4B-50A7DAEEE19A}" srcOrd="0" destOrd="0" presId="urn:microsoft.com/office/officeart/2005/8/layout/cycle2"/>
    <dgm:cxn modelId="{76D308BC-D51E-4285-92FE-9F4172A33555}" type="presParOf" srcId="{73383926-7C7D-458B-B0B8-113DE4F77AC6}" destId="{34EACCB4-3743-43BB-B20C-6CD348B1607D}" srcOrd="4" destOrd="0" presId="urn:microsoft.com/office/officeart/2005/8/layout/cycle2"/>
    <dgm:cxn modelId="{D032C119-2360-45E7-9A54-18C531950826}" type="presParOf" srcId="{73383926-7C7D-458B-B0B8-113DE4F77AC6}" destId="{E3008258-5381-4EA5-9608-2BFC9E63A7FC}" srcOrd="5" destOrd="0" presId="urn:microsoft.com/office/officeart/2005/8/layout/cycle2"/>
    <dgm:cxn modelId="{0402C4F3-B312-4C4C-9C1A-86ADD74CB59D}" type="presParOf" srcId="{E3008258-5381-4EA5-9608-2BFC9E63A7FC}" destId="{A987E2D5-0E16-459F-B018-FFF089E2910B}" srcOrd="0" destOrd="0" presId="urn:microsoft.com/office/officeart/2005/8/layout/cycle2"/>
    <dgm:cxn modelId="{0B062D04-337F-49C4-88C8-86D9792AFE15}" type="presParOf" srcId="{73383926-7C7D-458B-B0B8-113DE4F77AC6}" destId="{34D256B3-6CB5-44BC-BDCB-805610F4D9D3}" srcOrd="6" destOrd="0" presId="urn:microsoft.com/office/officeart/2005/8/layout/cycle2"/>
    <dgm:cxn modelId="{844E07A5-687A-45F2-AFA1-C8F900842CFC}" type="presParOf" srcId="{73383926-7C7D-458B-B0B8-113DE4F77AC6}" destId="{5C1B6264-ABC2-4AE5-8B99-EB002DC1DD85}" srcOrd="7" destOrd="0" presId="urn:microsoft.com/office/officeart/2005/8/layout/cycle2"/>
    <dgm:cxn modelId="{73A10CDB-DD79-44B1-B753-C8F256F0E310}" type="presParOf" srcId="{5C1B6264-ABC2-4AE5-8B99-EB002DC1DD85}" destId="{CBDB892B-2ED6-4B3F-BC7F-9168BA12721B}"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F8703-7230-424F-A12A-960D198A01E5}">
      <dsp:nvSpPr>
        <dsp:cNvPr id="0" name=""/>
        <dsp:cNvSpPr/>
      </dsp:nvSpPr>
      <dsp:spPr>
        <a:xfrm>
          <a:off x="2779613" y="791"/>
          <a:ext cx="1044773" cy="10447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Plan</a:t>
          </a:r>
          <a:endParaRPr lang="en-US" sz="2100" kern="1200" dirty="0"/>
        </a:p>
      </dsp:txBody>
      <dsp:txXfrm>
        <a:off x="2932616" y="153794"/>
        <a:ext cx="738767" cy="738767"/>
      </dsp:txXfrm>
    </dsp:sp>
    <dsp:sp modelId="{4C24A988-F532-4CD5-8BDC-9DD42F0E761B}">
      <dsp:nvSpPr>
        <dsp:cNvPr id="0" name=""/>
        <dsp:cNvSpPr/>
      </dsp:nvSpPr>
      <dsp:spPr>
        <a:xfrm rot="2700000">
          <a:off x="3712270" y="896148"/>
          <a:ext cx="278010" cy="3526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24484" y="937183"/>
        <a:ext cx="194607" cy="211567"/>
      </dsp:txXfrm>
    </dsp:sp>
    <dsp:sp modelId="{64DBB448-B6AD-4F66-9DDA-77902666F929}">
      <dsp:nvSpPr>
        <dsp:cNvPr id="0" name=""/>
        <dsp:cNvSpPr/>
      </dsp:nvSpPr>
      <dsp:spPr>
        <a:xfrm>
          <a:off x="3889291" y="1110470"/>
          <a:ext cx="1044773" cy="10447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Do</a:t>
          </a:r>
          <a:endParaRPr lang="en-US" sz="2100" kern="1200" dirty="0"/>
        </a:p>
      </dsp:txBody>
      <dsp:txXfrm>
        <a:off x="4042294" y="1263473"/>
        <a:ext cx="738767" cy="738767"/>
      </dsp:txXfrm>
    </dsp:sp>
    <dsp:sp modelId="{37670078-86D3-4EB6-A82C-0DB20E4B4A3C}">
      <dsp:nvSpPr>
        <dsp:cNvPr id="0" name=""/>
        <dsp:cNvSpPr/>
      </dsp:nvSpPr>
      <dsp:spPr>
        <a:xfrm rot="8100000">
          <a:off x="3723397" y="2005826"/>
          <a:ext cx="278010" cy="3526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794586" y="2046861"/>
        <a:ext cx="194607" cy="211567"/>
      </dsp:txXfrm>
    </dsp:sp>
    <dsp:sp modelId="{1F4C37C0-33A6-4FB6-B785-BD524942A428}">
      <dsp:nvSpPr>
        <dsp:cNvPr id="0" name=""/>
        <dsp:cNvSpPr/>
      </dsp:nvSpPr>
      <dsp:spPr>
        <a:xfrm>
          <a:off x="2779613" y="2220148"/>
          <a:ext cx="1044773" cy="10447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Study</a:t>
          </a:r>
          <a:endParaRPr lang="en-US" sz="2100" kern="1200" dirty="0"/>
        </a:p>
      </dsp:txBody>
      <dsp:txXfrm>
        <a:off x="2932616" y="2373151"/>
        <a:ext cx="738767" cy="738767"/>
      </dsp:txXfrm>
    </dsp:sp>
    <dsp:sp modelId="{C1C1694D-08CB-4B13-9005-54FC99427ED2}">
      <dsp:nvSpPr>
        <dsp:cNvPr id="0" name=""/>
        <dsp:cNvSpPr/>
      </dsp:nvSpPr>
      <dsp:spPr>
        <a:xfrm rot="13500000">
          <a:off x="2613719" y="2016954"/>
          <a:ext cx="278010" cy="3526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684908" y="2116963"/>
        <a:ext cx="194607" cy="211567"/>
      </dsp:txXfrm>
    </dsp:sp>
    <dsp:sp modelId="{D90A0945-23EB-435F-BA1B-01C6E42528F9}">
      <dsp:nvSpPr>
        <dsp:cNvPr id="0" name=""/>
        <dsp:cNvSpPr/>
      </dsp:nvSpPr>
      <dsp:spPr>
        <a:xfrm>
          <a:off x="1669934" y="1110470"/>
          <a:ext cx="1044773" cy="10447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Act</a:t>
          </a:r>
          <a:endParaRPr lang="en-US" sz="2100" kern="1200" dirty="0"/>
        </a:p>
      </dsp:txBody>
      <dsp:txXfrm>
        <a:off x="1822937" y="1263473"/>
        <a:ext cx="738767" cy="738767"/>
      </dsp:txXfrm>
    </dsp:sp>
    <dsp:sp modelId="{65238A66-17B6-4A29-AC90-51181464F725}">
      <dsp:nvSpPr>
        <dsp:cNvPr id="0" name=""/>
        <dsp:cNvSpPr/>
      </dsp:nvSpPr>
      <dsp:spPr>
        <a:xfrm rot="18900000">
          <a:off x="2602591" y="907276"/>
          <a:ext cx="278010" cy="3526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614805" y="1007285"/>
        <a:ext cx="194607" cy="211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19F1-CAE4-4803-AC5C-96C24BA6577A}">
      <dsp:nvSpPr>
        <dsp:cNvPr id="0" name=""/>
        <dsp:cNvSpPr/>
      </dsp:nvSpPr>
      <dsp:spPr>
        <a:xfrm>
          <a:off x="1907557" y="1109"/>
          <a:ext cx="1137884" cy="11378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Plan</a:t>
          </a:r>
          <a:endParaRPr lang="en-US" sz="2300" kern="1200" dirty="0"/>
        </a:p>
      </dsp:txBody>
      <dsp:txXfrm>
        <a:off x="2074196" y="167748"/>
        <a:ext cx="804606" cy="804606"/>
      </dsp:txXfrm>
    </dsp:sp>
    <dsp:sp modelId="{9F512CF6-DE22-44B4-9DB8-1507B3EEC2E4}">
      <dsp:nvSpPr>
        <dsp:cNvPr id="0" name=""/>
        <dsp:cNvSpPr/>
      </dsp:nvSpPr>
      <dsp:spPr>
        <a:xfrm rot="2700000">
          <a:off x="2923264" y="975957"/>
          <a:ext cx="302319" cy="384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936546" y="1020698"/>
        <a:ext cx="211623" cy="230421"/>
      </dsp:txXfrm>
    </dsp:sp>
    <dsp:sp modelId="{FF7CDE69-677E-4E39-BA0E-AD30D0C794FB}">
      <dsp:nvSpPr>
        <dsp:cNvPr id="0" name=""/>
        <dsp:cNvSpPr/>
      </dsp:nvSpPr>
      <dsp:spPr>
        <a:xfrm>
          <a:off x="3115506" y="1209057"/>
          <a:ext cx="1137884" cy="11378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Study</a:t>
          </a:r>
          <a:endParaRPr lang="en-US" sz="2300" kern="1200" dirty="0"/>
        </a:p>
      </dsp:txBody>
      <dsp:txXfrm>
        <a:off x="3282145" y="1375696"/>
        <a:ext cx="804606" cy="804606"/>
      </dsp:txXfrm>
    </dsp:sp>
    <dsp:sp modelId="{AF3EF85B-CC0E-45B2-90D9-CED2D1B5E36A}">
      <dsp:nvSpPr>
        <dsp:cNvPr id="0" name=""/>
        <dsp:cNvSpPr/>
      </dsp:nvSpPr>
      <dsp:spPr>
        <a:xfrm rot="8100000">
          <a:off x="2935364" y="2183906"/>
          <a:ext cx="302319" cy="384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012778" y="2228647"/>
        <a:ext cx="211623" cy="230421"/>
      </dsp:txXfrm>
    </dsp:sp>
    <dsp:sp modelId="{34EACCB4-3743-43BB-B20C-6CD348B1607D}">
      <dsp:nvSpPr>
        <dsp:cNvPr id="0" name=""/>
        <dsp:cNvSpPr/>
      </dsp:nvSpPr>
      <dsp:spPr>
        <a:xfrm>
          <a:off x="1907557" y="2417006"/>
          <a:ext cx="1137884" cy="11378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Study</a:t>
          </a:r>
          <a:endParaRPr lang="en-US" sz="2300" kern="1200" dirty="0"/>
        </a:p>
      </dsp:txBody>
      <dsp:txXfrm>
        <a:off x="2074196" y="2583645"/>
        <a:ext cx="804606" cy="804606"/>
      </dsp:txXfrm>
    </dsp:sp>
    <dsp:sp modelId="{E3008258-5381-4EA5-9608-2BFC9E63A7FC}">
      <dsp:nvSpPr>
        <dsp:cNvPr id="0" name=""/>
        <dsp:cNvSpPr/>
      </dsp:nvSpPr>
      <dsp:spPr>
        <a:xfrm rot="13500000">
          <a:off x="1727416" y="2196006"/>
          <a:ext cx="302319" cy="384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1804830" y="2304879"/>
        <a:ext cx="211623" cy="230421"/>
      </dsp:txXfrm>
    </dsp:sp>
    <dsp:sp modelId="{34D256B3-6CB5-44BC-BDCB-805610F4D9D3}">
      <dsp:nvSpPr>
        <dsp:cNvPr id="0" name=""/>
        <dsp:cNvSpPr/>
      </dsp:nvSpPr>
      <dsp:spPr>
        <a:xfrm>
          <a:off x="699609" y="1209057"/>
          <a:ext cx="1137884" cy="11378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Study</a:t>
          </a:r>
          <a:endParaRPr lang="en-US" sz="2300" kern="1200" dirty="0"/>
        </a:p>
      </dsp:txBody>
      <dsp:txXfrm>
        <a:off x="866248" y="1375696"/>
        <a:ext cx="804606" cy="804606"/>
      </dsp:txXfrm>
    </dsp:sp>
    <dsp:sp modelId="{5C1B6264-ABC2-4AE5-8B99-EB002DC1DD85}">
      <dsp:nvSpPr>
        <dsp:cNvPr id="0" name=""/>
        <dsp:cNvSpPr/>
      </dsp:nvSpPr>
      <dsp:spPr>
        <a:xfrm rot="18900000">
          <a:off x="1715315" y="988057"/>
          <a:ext cx="302319" cy="384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28597" y="1096930"/>
        <a:ext cx="211623" cy="23042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06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54" tIns="46427" rIns="92854" bIns="46427" numCol="1" anchor="t" anchorCtr="0" compatLnSpc="1">
            <a:prstTxWarp prst="textNoShape">
              <a:avLst/>
            </a:prstTxWarp>
          </a:bodyPr>
          <a:lstStyle>
            <a:lvl1pPr defTabSz="928688">
              <a:defRPr sz="1200"/>
            </a:lvl1pPr>
          </a:lstStyle>
          <a:p>
            <a:pPr>
              <a:defRPr/>
            </a:pPr>
            <a:endParaRPr lang="en-US"/>
          </a:p>
        </p:txBody>
      </p:sp>
      <p:sp>
        <p:nvSpPr>
          <p:cNvPr id="54067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854" tIns="46427" rIns="92854" bIns="46427" numCol="1" anchor="t" anchorCtr="0" compatLnSpc="1">
            <a:prstTxWarp prst="textNoShape">
              <a:avLst/>
            </a:prstTxWarp>
          </a:bodyPr>
          <a:lstStyle>
            <a:lvl1pPr algn="r" defTabSz="928688">
              <a:defRPr sz="1200"/>
            </a:lvl1pPr>
          </a:lstStyle>
          <a:p>
            <a:pPr>
              <a:defRPr/>
            </a:pPr>
            <a:endParaRPr lang="en-US"/>
          </a:p>
        </p:txBody>
      </p:sp>
      <p:sp>
        <p:nvSpPr>
          <p:cNvPr id="54067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854" tIns="46427" rIns="92854" bIns="46427" numCol="1" anchor="b" anchorCtr="0" compatLnSpc="1">
            <a:prstTxWarp prst="textNoShape">
              <a:avLst/>
            </a:prstTxWarp>
          </a:bodyPr>
          <a:lstStyle>
            <a:lvl1pPr defTabSz="928688">
              <a:defRPr sz="1200"/>
            </a:lvl1pPr>
          </a:lstStyle>
          <a:p>
            <a:pPr>
              <a:defRPr/>
            </a:pPr>
            <a:r>
              <a:rPr lang="en-US"/>
              <a:t>da;fjdsa</a:t>
            </a:r>
          </a:p>
        </p:txBody>
      </p:sp>
      <p:sp>
        <p:nvSpPr>
          <p:cNvPr id="54067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854" tIns="46427" rIns="92854" bIns="46427" numCol="1" anchor="b" anchorCtr="0" compatLnSpc="1">
            <a:prstTxWarp prst="textNoShape">
              <a:avLst/>
            </a:prstTxWarp>
          </a:bodyPr>
          <a:lstStyle>
            <a:lvl1pPr algn="r" defTabSz="928688">
              <a:defRPr sz="1200"/>
            </a:lvl1pPr>
          </a:lstStyle>
          <a:p>
            <a:pPr>
              <a:defRPr/>
            </a:pPr>
            <a:fld id="{9377C7ED-BE47-4DB3-8D1A-862AB213A4A9}" type="slidenum">
              <a:rPr lang="en-US"/>
              <a:pPr>
                <a:defRPr/>
              </a:pPr>
              <a:t>‹#›</a:t>
            </a:fld>
            <a:endParaRPr lang="en-US"/>
          </a:p>
        </p:txBody>
      </p:sp>
    </p:spTree>
    <p:extLst>
      <p:ext uri="{BB962C8B-B14F-4D97-AF65-F5344CB8AC3E}">
        <p14:creationId xmlns:p14="http://schemas.microsoft.com/office/powerpoint/2010/main" val="904227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54" tIns="46427" rIns="92854" bIns="46427" numCol="1" anchor="t" anchorCtr="0" compatLnSpc="1">
            <a:prstTxWarp prst="textNoShape">
              <a:avLst/>
            </a:prstTxWarp>
          </a:bodyPr>
          <a:lstStyle>
            <a:lvl1pPr defTabSz="928688">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854" tIns="46427" rIns="92854" bIns="46427" numCol="1" anchor="t" anchorCtr="0" compatLnSpc="1">
            <a:prstTxWarp prst="textNoShape">
              <a:avLst/>
            </a:prstTxWarp>
          </a:bodyPr>
          <a:lstStyle>
            <a:lvl1pPr algn="r" defTabSz="928688">
              <a:defRPr sz="1200">
                <a:latin typeface="Times New Roman"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2854" tIns="46427" rIns="92854" bIns="464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854" tIns="46427" rIns="92854" bIns="46427" numCol="1" anchor="b" anchorCtr="0" compatLnSpc="1">
            <a:prstTxWarp prst="textNoShape">
              <a:avLst/>
            </a:prstTxWarp>
          </a:bodyPr>
          <a:lstStyle>
            <a:lvl1pPr defTabSz="928688">
              <a:defRPr sz="1200">
                <a:latin typeface="Times New Roman" pitchFamily="18" charset="0"/>
              </a:defRPr>
            </a:lvl1pPr>
          </a:lstStyle>
          <a:p>
            <a:pPr>
              <a:defRPr/>
            </a:pPr>
            <a:r>
              <a:rPr lang="en-US"/>
              <a:t>da;fjdsa</a:t>
            </a:r>
          </a:p>
        </p:txBody>
      </p:sp>
      <p:sp>
        <p:nvSpPr>
          <p:cNvPr id="615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854" tIns="46427" rIns="92854" bIns="46427" numCol="1" anchor="b" anchorCtr="0" compatLnSpc="1">
            <a:prstTxWarp prst="textNoShape">
              <a:avLst/>
            </a:prstTxWarp>
          </a:bodyPr>
          <a:lstStyle>
            <a:lvl1pPr algn="r" defTabSz="928688">
              <a:defRPr sz="1200">
                <a:latin typeface="Times New Roman" pitchFamily="18" charset="0"/>
              </a:defRPr>
            </a:lvl1pPr>
          </a:lstStyle>
          <a:p>
            <a:pPr>
              <a:defRPr/>
            </a:pPr>
            <a:fld id="{6D94A4E5-6B22-4700-91BE-AD99B64D6878}" type="slidenum">
              <a:rPr lang="en-US"/>
              <a:pPr>
                <a:defRPr/>
              </a:pPr>
              <a:t>‹#›</a:t>
            </a:fld>
            <a:endParaRPr lang="en-US"/>
          </a:p>
        </p:txBody>
      </p:sp>
    </p:spTree>
    <p:extLst>
      <p:ext uri="{BB962C8B-B14F-4D97-AF65-F5344CB8AC3E}">
        <p14:creationId xmlns:p14="http://schemas.microsoft.com/office/powerpoint/2010/main" val="230353246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7412" name="Slide Number Placeholder 3"/>
          <p:cNvSpPr>
            <a:spLocks noGrp="1"/>
          </p:cNvSpPr>
          <p:nvPr>
            <p:ph type="sldNum" sz="quarter" idx="5"/>
          </p:nvPr>
        </p:nvSpPr>
        <p:spPr>
          <a:noFill/>
        </p:spPr>
        <p:txBody>
          <a:bodyPr/>
          <a:lstStyle/>
          <a:p>
            <a:fld id="{BB50448D-F88D-49F5-AA61-2507EEF0F4F5}" type="slidenum">
              <a:rPr lang="en-US" smtClean="0"/>
              <a:pPr/>
              <a:t>1</a:t>
            </a:fld>
            <a:endParaRPr lang="en-US" smtClean="0"/>
          </a:p>
        </p:txBody>
      </p:sp>
    </p:spTree>
    <p:extLst>
      <p:ext uri="{BB962C8B-B14F-4D97-AF65-F5344CB8AC3E}">
        <p14:creationId xmlns:p14="http://schemas.microsoft.com/office/powerpoint/2010/main" val="307141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latin typeface="Arial" charset="0"/>
            </a:endParaRPr>
          </a:p>
        </p:txBody>
      </p:sp>
      <p:sp>
        <p:nvSpPr>
          <p:cNvPr id="59396" name="Footer Placeholder 3"/>
          <p:cNvSpPr>
            <a:spLocks noGrp="1"/>
          </p:cNvSpPr>
          <p:nvPr>
            <p:ph type="ftr" sz="quarter" idx="4"/>
          </p:nvPr>
        </p:nvSpPr>
        <p:spPr>
          <a:noFill/>
        </p:spPr>
        <p:txBody>
          <a:bodyPr/>
          <a:lstStyle/>
          <a:p>
            <a:r>
              <a:rPr lang="en-US" smtClean="0">
                <a:latin typeface="Arial" charset="0"/>
              </a:rPr>
              <a:t>All information taken from "What is Six Sigma?" by Pande and Holpp</a:t>
            </a:r>
          </a:p>
        </p:txBody>
      </p:sp>
      <p:sp>
        <p:nvSpPr>
          <p:cNvPr id="59397" name="Slide Number Placeholder 4"/>
          <p:cNvSpPr>
            <a:spLocks noGrp="1"/>
          </p:cNvSpPr>
          <p:nvPr>
            <p:ph type="sldNum" sz="quarter" idx="5"/>
          </p:nvPr>
        </p:nvSpPr>
        <p:spPr>
          <a:noFill/>
        </p:spPr>
        <p:txBody>
          <a:bodyPr/>
          <a:lstStyle/>
          <a:p>
            <a:fld id="{8D11B50C-84D0-4F1D-85A1-6567E8122058}" type="slidenum">
              <a:rPr lang="en-US" smtClean="0">
                <a:latin typeface="Arial" charset="0"/>
              </a:rPr>
              <a:pPr/>
              <a:t>19</a:t>
            </a:fld>
            <a:endParaRPr lang="en-US" smtClean="0">
              <a:latin typeface="Arial" charset="0"/>
            </a:endParaRPr>
          </a:p>
        </p:txBody>
      </p:sp>
    </p:spTree>
    <p:extLst>
      <p:ext uri="{BB962C8B-B14F-4D97-AF65-F5344CB8AC3E}">
        <p14:creationId xmlns:p14="http://schemas.microsoft.com/office/powerpoint/2010/main" val="3480609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ftr" sz="quarter" idx="4"/>
          </p:nvPr>
        </p:nvSpPr>
        <p:spPr>
          <a:noFill/>
        </p:spPr>
        <p:txBody>
          <a:bodyPr/>
          <a:lstStyle/>
          <a:p>
            <a:r>
              <a:rPr lang="en-US" smtClean="0"/>
              <a:t>da;fjdsa</a:t>
            </a:r>
          </a:p>
        </p:txBody>
      </p:sp>
      <p:sp>
        <p:nvSpPr>
          <p:cNvPr id="45059" name="Rectangle 7"/>
          <p:cNvSpPr>
            <a:spLocks noGrp="1" noChangeArrowheads="1"/>
          </p:cNvSpPr>
          <p:nvPr>
            <p:ph type="sldNum" sz="quarter" idx="5"/>
          </p:nvPr>
        </p:nvSpPr>
        <p:spPr>
          <a:noFill/>
        </p:spPr>
        <p:txBody>
          <a:bodyPr/>
          <a:lstStyle/>
          <a:p>
            <a:fld id="{B806D186-BAEF-497B-B42F-0E863FD65A69}" type="slidenum">
              <a:rPr lang="en-US" smtClean="0"/>
              <a:pPr/>
              <a:t>24</a:t>
            </a:fld>
            <a:endParaRPr lang="en-US" smtClean="0"/>
          </a:p>
        </p:txBody>
      </p:sp>
      <p:sp>
        <p:nvSpPr>
          <p:cNvPr id="45060" name="Rectangle 2"/>
          <p:cNvSpPr>
            <a:spLocks noGrp="1" noRot="1" noChangeAspect="1" noChangeArrowheads="1" noTextEdit="1"/>
          </p:cNvSpPr>
          <p:nvPr>
            <p:ph type="sldImg"/>
          </p:nvPr>
        </p:nvSpPr>
        <p:spPr>
          <a:xfrm>
            <a:off x="1190625" y="703263"/>
            <a:ext cx="4630738" cy="3473450"/>
          </a:xfrm>
          <a:ln/>
        </p:spPr>
      </p:sp>
      <p:sp>
        <p:nvSpPr>
          <p:cNvPr id="45061" name="Rectangle 3"/>
          <p:cNvSpPr>
            <a:spLocks noGrp="1" noChangeArrowheads="1"/>
          </p:cNvSpPr>
          <p:nvPr>
            <p:ph type="body" idx="1"/>
          </p:nvPr>
        </p:nvSpPr>
        <p:spPr>
          <a:xfrm>
            <a:off x="931863" y="4418013"/>
            <a:ext cx="5146675" cy="4179887"/>
          </a:xfrm>
          <a:noFill/>
          <a:ln/>
        </p:spPr>
        <p:txBody>
          <a:bodyPr lIns="92564" tIns="46283" rIns="92564" bIns="46283"/>
          <a:lstStyle/>
          <a:p>
            <a:pPr eaLnBrk="1" hangingPunct="1"/>
            <a:r>
              <a:rPr lang="en-GB" smtClean="0"/>
              <a:t> </a:t>
            </a:r>
          </a:p>
        </p:txBody>
      </p:sp>
    </p:spTree>
    <p:extLst>
      <p:ext uri="{BB962C8B-B14F-4D97-AF65-F5344CB8AC3E}">
        <p14:creationId xmlns:p14="http://schemas.microsoft.com/office/powerpoint/2010/main" val="573554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a:noFill/>
        </p:spPr>
        <p:txBody>
          <a:bodyPr/>
          <a:lstStyle/>
          <a:p>
            <a:r>
              <a:rPr lang="en-US" smtClean="0"/>
              <a:t>da;fjdsa</a:t>
            </a:r>
          </a:p>
        </p:txBody>
      </p:sp>
      <p:sp>
        <p:nvSpPr>
          <p:cNvPr id="46083" name="Rectangle 7"/>
          <p:cNvSpPr>
            <a:spLocks noGrp="1" noChangeArrowheads="1"/>
          </p:cNvSpPr>
          <p:nvPr>
            <p:ph type="sldNum" sz="quarter" idx="5"/>
          </p:nvPr>
        </p:nvSpPr>
        <p:spPr>
          <a:noFill/>
        </p:spPr>
        <p:txBody>
          <a:bodyPr/>
          <a:lstStyle/>
          <a:p>
            <a:fld id="{AEAE3ADB-2BB0-4558-9D12-CC702E56EACE}" type="slidenum">
              <a:rPr lang="en-US" smtClean="0"/>
              <a:pPr/>
              <a:t>25</a:t>
            </a:fld>
            <a:endParaRPr lang="en-US" smtClean="0"/>
          </a:p>
        </p:txBody>
      </p:sp>
      <p:sp>
        <p:nvSpPr>
          <p:cNvPr id="46084" name="Rectangle 2"/>
          <p:cNvSpPr>
            <a:spLocks noGrp="1" noRot="1" noChangeAspect="1" noChangeArrowheads="1" noTextEdit="1"/>
          </p:cNvSpPr>
          <p:nvPr>
            <p:ph type="sldImg"/>
          </p:nvPr>
        </p:nvSpPr>
        <p:spPr>
          <a:xfrm>
            <a:off x="1190625" y="703263"/>
            <a:ext cx="4630738" cy="3473450"/>
          </a:xfrm>
          <a:ln/>
        </p:spPr>
      </p:sp>
      <p:sp>
        <p:nvSpPr>
          <p:cNvPr id="46085" name="Rectangle 3"/>
          <p:cNvSpPr>
            <a:spLocks noGrp="1" noChangeArrowheads="1"/>
          </p:cNvSpPr>
          <p:nvPr>
            <p:ph type="body" idx="1"/>
          </p:nvPr>
        </p:nvSpPr>
        <p:spPr>
          <a:xfrm>
            <a:off x="931863" y="4418013"/>
            <a:ext cx="5146675" cy="4179887"/>
          </a:xfrm>
          <a:noFill/>
          <a:ln/>
        </p:spPr>
        <p:txBody>
          <a:bodyPr lIns="92564" tIns="46283" rIns="92564" bIns="46283"/>
          <a:lstStyle/>
          <a:p>
            <a:pPr eaLnBrk="1" hangingPunct="1"/>
            <a:r>
              <a:rPr lang="en-GB" smtClean="0"/>
              <a:t> </a:t>
            </a:r>
          </a:p>
        </p:txBody>
      </p:sp>
    </p:spTree>
    <p:extLst>
      <p:ext uri="{BB962C8B-B14F-4D97-AF65-F5344CB8AC3E}">
        <p14:creationId xmlns:p14="http://schemas.microsoft.com/office/powerpoint/2010/main" val="1686321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73670A7-E46D-47C5-AB10-3DF24B01595F}" type="slidenum">
              <a:rPr lang="en-US" smtClean="0"/>
              <a:pPr/>
              <a:t>26</a:t>
            </a:fld>
            <a:endParaRPr lang="en-US" smtClean="0"/>
          </a:p>
        </p:txBody>
      </p:sp>
      <p:sp>
        <p:nvSpPr>
          <p:cNvPr id="47107" name="Rectangle 2"/>
          <p:cNvSpPr>
            <a:spLocks noGrp="1" noRot="1" noChangeAspect="1" noChangeArrowheads="1" noTextEdit="1"/>
          </p:cNvSpPr>
          <p:nvPr>
            <p:ph type="sldImg"/>
          </p:nvPr>
        </p:nvSpPr>
        <p:spPr>
          <a:xfrm>
            <a:off x="538163" y="693738"/>
            <a:ext cx="3254375" cy="2441575"/>
          </a:xfrm>
          <a:ln/>
        </p:spPr>
      </p:sp>
      <p:sp>
        <p:nvSpPr>
          <p:cNvPr id="47108" name="Rectangle 3"/>
          <p:cNvSpPr>
            <a:spLocks noGrp="1" noChangeArrowheads="1"/>
          </p:cNvSpPr>
          <p:nvPr>
            <p:ph type="body" idx="1"/>
          </p:nvPr>
        </p:nvSpPr>
        <p:spPr>
          <a:xfrm>
            <a:off x="465138" y="3484563"/>
            <a:ext cx="6308725" cy="5437187"/>
          </a:xfrm>
          <a:noFill/>
          <a:ln/>
        </p:spPr>
        <p:txBody>
          <a:bodyPr/>
          <a:lstStyle/>
          <a:p>
            <a:pPr eaLnBrk="1" hangingPunct="1"/>
            <a:r>
              <a:rPr lang="en-US" dirty="0" smtClean="0"/>
              <a:t>A robust analysis of business inputs, process, and outputs measured against the qualified requirements of your customers and marketplace.  We  look at the market and identify critical customer requirements, or CCRs, which define the parameters the customer is willing to accept.  </a:t>
            </a:r>
          </a:p>
          <a:p>
            <a:pPr lvl="1" eaLnBrk="1" hangingPunct="1"/>
            <a:r>
              <a:rPr lang="en-US" dirty="0" smtClean="0"/>
              <a:t>- A critical customer requirement could come from the market/customer requirements or from business partner</a:t>
            </a:r>
          </a:p>
          <a:p>
            <a:pPr lvl="1" eaLnBrk="1" hangingPunct="1"/>
            <a:r>
              <a:rPr lang="en-US" dirty="0" smtClean="0"/>
              <a:t>-Defects are any outcomes outside of the CCR parameters</a:t>
            </a:r>
          </a:p>
          <a:p>
            <a:pPr eaLnBrk="1" hangingPunct="1"/>
            <a:r>
              <a:rPr lang="en-US" dirty="0" smtClean="0"/>
              <a:t>Process performance targets tied directly to customer requirements</a:t>
            </a:r>
            <a:br>
              <a:rPr lang="en-US" dirty="0" smtClean="0"/>
            </a:br>
            <a:r>
              <a:rPr lang="en-US" dirty="0" smtClean="0"/>
              <a:t>(I.e. error-free invoicing, on-time delivery, etc.).</a:t>
            </a:r>
          </a:p>
          <a:p>
            <a:pPr lvl="1" eaLnBrk="1" hangingPunct="1"/>
            <a:r>
              <a:rPr lang="en-US" dirty="0" smtClean="0"/>
              <a:t> -6 Sigma measures how good your business model is as compared to customer/market requirements.</a:t>
            </a:r>
          </a:p>
          <a:p>
            <a:pPr eaLnBrk="1" hangingPunct="1"/>
            <a:r>
              <a:rPr lang="en-US" dirty="0" smtClean="0"/>
              <a:t>Reduce variations and move product or services performance within customer requirements.</a:t>
            </a:r>
          </a:p>
          <a:p>
            <a:pPr lvl="1" eaLnBrk="1" hangingPunct="1"/>
            <a:r>
              <a:rPr lang="en-US" dirty="0" smtClean="0"/>
              <a:t>-Variation in the output of processes can cause a defect.</a:t>
            </a:r>
          </a:p>
          <a:p>
            <a:pPr lvl="1" eaLnBrk="1" hangingPunct="1"/>
            <a:r>
              <a:rPr lang="en-US" dirty="0" smtClean="0"/>
              <a:t>-Root cause analysis of defects leads to permanent defect reduction.</a:t>
            </a:r>
          </a:p>
          <a:p>
            <a:pPr eaLnBrk="1" hangingPunct="1"/>
            <a:r>
              <a:rPr lang="en-US" dirty="0" smtClean="0"/>
              <a:t>When a defect is identified, an improvement initiative can be undertaken.</a:t>
            </a:r>
          </a:p>
          <a:p>
            <a:pPr lvl="1" eaLnBrk="1" hangingPunct="1"/>
            <a:r>
              <a:rPr lang="en-US" dirty="0" smtClean="0"/>
              <a:t>-Improvement initiatives focus on both the internal and external aspects of the businesses environment.</a:t>
            </a:r>
          </a:p>
          <a:p>
            <a:pPr eaLnBrk="1" hangingPunct="1"/>
            <a:endParaRPr lang="en-US" dirty="0" smtClean="0"/>
          </a:p>
          <a:p>
            <a:pPr eaLnBrk="1" hangingPunct="1"/>
            <a:endParaRPr lang="en-US" dirty="0" smtClean="0"/>
          </a:p>
        </p:txBody>
      </p:sp>
      <p:pic>
        <p:nvPicPr>
          <p:cNvPr id="47109" name="Picture 4"/>
          <p:cNvPicPr>
            <a:picLocks noChangeAspect="1" noChangeArrowheads="1"/>
          </p:cNvPicPr>
          <p:nvPr/>
        </p:nvPicPr>
        <p:blipFill>
          <a:blip r:embed="rId3"/>
          <a:srcRect/>
          <a:stretch>
            <a:fillRect/>
          </a:stretch>
        </p:blipFill>
        <p:spPr bwMode="auto">
          <a:xfrm>
            <a:off x="-833438" y="1247775"/>
            <a:ext cx="361950" cy="708025"/>
          </a:xfrm>
          <a:prstGeom prst="rect">
            <a:avLst/>
          </a:prstGeom>
          <a:noFill/>
          <a:ln w="9525">
            <a:noFill/>
            <a:miter lim="800000"/>
            <a:headEnd/>
            <a:tailEnd/>
          </a:ln>
        </p:spPr>
      </p:pic>
      <p:pic>
        <p:nvPicPr>
          <p:cNvPr id="47110" name="Picture 5"/>
          <p:cNvPicPr>
            <a:picLocks noChangeAspect="1" noChangeArrowheads="1"/>
          </p:cNvPicPr>
          <p:nvPr/>
        </p:nvPicPr>
        <p:blipFill>
          <a:blip r:embed="rId4"/>
          <a:srcRect/>
          <a:stretch>
            <a:fillRect/>
          </a:stretch>
        </p:blipFill>
        <p:spPr bwMode="auto">
          <a:xfrm>
            <a:off x="-806450" y="2895600"/>
            <a:ext cx="361950" cy="590550"/>
          </a:xfrm>
          <a:prstGeom prst="rect">
            <a:avLst/>
          </a:prstGeom>
          <a:noFill/>
          <a:ln w="9525">
            <a:noFill/>
            <a:miter lim="800000"/>
            <a:headEnd/>
            <a:tailEnd/>
          </a:ln>
        </p:spPr>
      </p:pic>
      <p:pic>
        <p:nvPicPr>
          <p:cNvPr id="47111" name="Picture 6"/>
          <p:cNvPicPr>
            <a:picLocks noChangeAspect="1" noChangeArrowheads="1"/>
          </p:cNvPicPr>
          <p:nvPr/>
        </p:nvPicPr>
        <p:blipFill>
          <a:blip r:embed="rId5"/>
          <a:srcRect/>
          <a:stretch>
            <a:fillRect/>
          </a:stretch>
        </p:blipFill>
        <p:spPr bwMode="auto">
          <a:xfrm>
            <a:off x="-911225" y="4260850"/>
            <a:ext cx="361950" cy="539750"/>
          </a:xfrm>
          <a:prstGeom prst="rect">
            <a:avLst/>
          </a:prstGeom>
          <a:noFill/>
          <a:ln w="9525">
            <a:noFill/>
            <a:miter lim="800000"/>
            <a:headEnd/>
            <a:tailEnd/>
          </a:ln>
        </p:spPr>
      </p:pic>
      <p:pic>
        <p:nvPicPr>
          <p:cNvPr id="47112" name="Picture 7"/>
          <p:cNvPicPr>
            <a:picLocks noChangeAspect="1" noChangeArrowheads="1"/>
          </p:cNvPicPr>
          <p:nvPr/>
        </p:nvPicPr>
        <p:blipFill>
          <a:blip r:embed="rId6"/>
          <a:srcRect/>
          <a:stretch>
            <a:fillRect/>
          </a:stretch>
        </p:blipFill>
        <p:spPr bwMode="auto">
          <a:xfrm>
            <a:off x="-887413" y="5894388"/>
            <a:ext cx="273050" cy="336550"/>
          </a:xfrm>
          <a:prstGeom prst="rect">
            <a:avLst/>
          </a:prstGeom>
          <a:noFill/>
          <a:ln w="9525">
            <a:noFill/>
            <a:miter lim="800000"/>
            <a:headEnd/>
            <a:tailEnd/>
          </a:ln>
        </p:spPr>
      </p:pic>
      <p:pic>
        <p:nvPicPr>
          <p:cNvPr id="47113" name="Picture 8"/>
          <p:cNvPicPr>
            <a:picLocks noChangeAspect="1" noChangeArrowheads="1"/>
          </p:cNvPicPr>
          <p:nvPr/>
        </p:nvPicPr>
        <p:blipFill>
          <a:blip r:embed="rId7"/>
          <a:srcRect/>
          <a:stretch>
            <a:fillRect/>
          </a:stretch>
        </p:blipFill>
        <p:spPr bwMode="auto">
          <a:xfrm>
            <a:off x="-1012825" y="7153275"/>
            <a:ext cx="466725" cy="433388"/>
          </a:xfrm>
          <a:prstGeom prst="rect">
            <a:avLst/>
          </a:prstGeom>
          <a:noFill/>
          <a:ln w="9525">
            <a:noFill/>
            <a:miter lim="800000"/>
            <a:headEnd/>
            <a:tailEnd/>
          </a:ln>
        </p:spPr>
      </p:pic>
      <p:sp>
        <p:nvSpPr>
          <p:cNvPr id="47114" name="Text Box 9"/>
          <p:cNvSpPr txBox="1">
            <a:spLocks noChangeArrowheads="1"/>
          </p:cNvSpPr>
          <p:nvPr/>
        </p:nvSpPr>
        <p:spPr bwMode="auto">
          <a:xfrm>
            <a:off x="4746625" y="925513"/>
            <a:ext cx="1944688" cy="2155825"/>
          </a:xfrm>
          <a:prstGeom prst="rect">
            <a:avLst/>
          </a:prstGeom>
          <a:noFill/>
          <a:ln w="9525">
            <a:noFill/>
            <a:miter lim="800000"/>
            <a:headEnd/>
            <a:tailEnd/>
          </a:ln>
        </p:spPr>
        <p:txBody>
          <a:bodyPr lIns="93177" tIns="46589" rIns="93177" bIns="46589"/>
          <a:lstStyle/>
          <a:p>
            <a:r>
              <a:rPr lang="en-US" sz="1200" b="1">
                <a:latin typeface="Arial Unicode MS" pitchFamily="34" charset="-128"/>
              </a:rPr>
              <a:t> </a:t>
            </a:r>
          </a:p>
        </p:txBody>
      </p:sp>
    </p:spTree>
    <p:extLst>
      <p:ext uri="{BB962C8B-B14F-4D97-AF65-F5344CB8AC3E}">
        <p14:creationId xmlns:p14="http://schemas.microsoft.com/office/powerpoint/2010/main" val="3585777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1C25A53-6538-4065-A3C8-AAB5BBEC5E3A}" type="slidenum">
              <a:rPr lang="en-US" smtClean="0"/>
              <a:pPr/>
              <a:t>28</a:t>
            </a:fld>
            <a:endParaRPr lang="en-US" smtClean="0"/>
          </a:p>
        </p:txBody>
      </p:sp>
      <p:sp>
        <p:nvSpPr>
          <p:cNvPr id="50179" name="Rectangle 2"/>
          <p:cNvSpPr>
            <a:spLocks noGrp="1" noRot="1" noChangeAspect="1" noChangeArrowheads="1" noTextEdit="1"/>
          </p:cNvSpPr>
          <p:nvPr>
            <p:ph type="sldImg"/>
          </p:nvPr>
        </p:nvSpPr>
        <p:spPr>
          <a:xfrm>
            <a:off x="538163" y="693738"/>
            <a:ext cx="3254375" cy="2441575"/>
          </a:xfrm>
          <a:ln/>
        </p:spPr>
      </p:sp>
      <p:sp>
        <p:nvSpPr>
          <p:cNvPr id="50180" name="Rectangle 3"/>
          <p:cNvSpPr>
            <a:spLocks noGrp="1" noChangeArrowheads="1"/>
          </p:cNvSpPr>
          <p:nvPr>
            <p:ph type="body" idx="1"/>
          </p:nvPr>
        </p:nvSpPr>
        <p:spPr>
          <a:xfrm>
            <a:off x="465138" y="3484563"/>
            <a:ext cx="6308725" cy="5437187"/>
          </a:xfrm>
          <a:noFill/>
          <a:ln/>
        </p:spPr>
        <p:txBody>
          <a:bodyPr/>
          <a:lstStyle/>
          <a:p>
            <a:pPr eaLnBrk="1" hangingPunct="1"/>
            <a:r>
              <a:rPr lang="en-GB" smtClean="0"/>
              <a:t>Reducing variation means reducing the spread (standard deviation) of the data.  Standard deviation is a measure of the concentration of the data around the center. </a:t>
            </a:r>
          </a:p>
          <a:p>
            <a:pPr eaLnBrk="1" hangingPunct="1"/>
            <a:r>
              <a:rPr lang="en-GB" smtClean="0"/>
              <a:t>Example</a:t>
            </a:r>
          </a:p>
          <a:p>
            <a:pPr lvl="1" eaLnBrk="1" hangingPunct="1"/>
            <a:r>
              <a:rPr lang="en-GB" smtClean="0"/>
              <a:t>Reducing the time to process an invoice from an average of 30 days, a maximum of 50 day and a minimum of 10 days where the rest of the processing times are distributed randomly between these; to an average of 30 days, a max of 40 days and a minimum of 20 days.  </a:t>
            </a:r>
          </a:p>
          <a:p>
            <a:pPr eaLnBrk="1" hangingPunct="1"/>
            <a:endParaRPr lang="en-GB" smtClean="0"/>
          </a:p>
          <a:p>
            <a:pPr eaLnBrk="1" hangingPunct="1"/>
            <a:endParaRPr lang="en-US" smtClean="0"/>
          </a:p>
        </p:txBody>
      </p:sp>
      <p:pic>
        <p:nvPicPr>
          <p:cNvPr id="50181" name="Picture 4"/>
          <p:cNvPicPr>
            <a:picLocks noChangeAspect="1" noChangeArrowheads="1"/>
          </p:cNvPicPr>
          <p:nvPr/>
        </p:nvPicPr>
        <p:blipFill>
          <a:blip r:embed="rId3"/>
          <a:srcRect/>
          <a:stretch>
            <a:fillRect/>
          </a:stretch>
        </p:blipFill>
        <p:spPr bwMode="auto">
          <a:xfrm>
            <a:off x="-833438" y="1247775"/>
            <a:ext cx="361950" cy="708025"/>
          </a:xfrm>
          <a:prstGeom prst="rect">
            <a:avLst/>
          </a:prstGeom>
          <a:noFill/>
          <a:ln w="9525">
            <a:noFill/>
            <a:miter lim="800000"/>
            <a:headEnd/>
            <a:tailEnd/>
          </a:ln>
        </p:spPr>
      </p:pic>
      <p:pic>
        <p:nvPicPr>
          <p:cNvPr id="50182" name="Picture 5"/>
          <p:cNvPicPr>
            <a:picLocks noChangeAspect="1" noChangeArrowheads="1"/>
          </p:cNvPicPr>
          <p:nvPr/>
        </p:nvPicPr>
        <p:blipFill>
          <a:blip r:embed="rId4"/>
          <a:srcRect/>
          <a:stretch>
            <a:fillRect/>
          </a:stretch>
        </p:blipFill>
        <p:spPr bwMode="auto">
          <a:xfrm>
            <a:off x="-806450" y="2895600"/>
            <a:ext cx="361950" cy="590550"/>
          </a:xfrm>
          <a:prstGeom prst="rect">
            <a:avLst/>
          </a:prstGeom>
          <a:noFill/>
          <a:ln w="9525">
            <a:noFill/>
            <a:miter lim="800000"/>
            <a:headEnd/>
            <a:tailEnd/>
          </a:ln>
        </p:spPr>
      </p:pic>
      <p:pic>
        <p:nvPicPr>
          <p:cNvPr id="50183" name="Picture 6"/>
          <p:cNvPicPr>
            <a:picLocks noChangeAspect="1" noChangeArrowheads="1"/>
          </p:cNvPicPr>
          <p:nvPr/>
        </p:nvPicPr>
        <p:blipFill>
          <a:blip r:embed="rId5"/>
          <a:srcRect/>
          <a:stretch>
            <a:fillRect/>
          </a:stretch>
        </p:blipFill>
        <p:spPr bwMode="auto">
          <a:xfrm>
            <a:off x="-911225" y="4260850"/>
            <a:ext cx="361950" cy="539750"/>
          </a:xfrm>
          <a:prstGeom prst="rect">
            <a:avLst/>
          </a:prstGeom>
          <a:noFill/>
          <a:ln w="9525">
            <a:noFill/>
            <a:miter lim="800000"/>
            <a:headEnd/>
            <a:tailEnd/>
          </a:ln>
        </p:spPr>
      </p:pic>
      <p:pic>
        <p:nvPicPr>
          <p:cNvPr id="50184" name="Picture 7"/>
          <p:cNvPicPr>
            <a:picLocks noChangeAspect="1" noChangeArrowheads="1"/>
          </p:cNvPicPr>
          <p:nvPr/>
        </p:nvPicPr>
        <p:blipFill>
          <a:blip r:embed="rId6"/>
          <a:srcRect/>
          <a:stretch>
            <a:fillRect/>
          </a:stretch>
        </p:blipFill>
        <p:spPr bwMode="auto">
          <a:xfrm>
            <a:off x="-887413" y="5894388"/>
            <a:ext cx="273050" cy="336550"/>
          </a:xfrm>
          <a:prstGeom prst="rect">
            <a:avLst/>
          </a:prstGeom>
          <a:noFill/>
          <a:ln w="9525">
            <a:noFill/>
            <a:miter lim="800000"/>
            <a:headEnd/>
            <a:tailEnd/>
          </a:ln>
        </p:spPr>
      </p:pic>
      <p:pic>
        <p:nvPicPr>
          <p:cNvPr id="50185" name="Picture 8"/>
          <p:cNvPicPr>
            <a:picLocks noChangeAspect="1" noChangeArrowheads="1"/>
          </p:cNvPicPr>
          <p:nvPr/>
        </p:nvPicPr>
        <p:blipFill>
          <a:blip r:embed="rId7"/>
          <a:srcRect/>
          <a:stretch>
            <a:fillRect/>
          </a:stretch>
        </p:blipFill>
        <p:spPr bwMode="auto">
          <a:xfrm>
            <a:off x="-1012825" y="7153275"/>
            <a:ext cx="466725" cy="433388"/>
          </a:xfrm>
          <a:prstGeom prst="rect">
            <a:avLst/>
          </a:prstGeom>
          <a:noFill/>
          <a:ln w="9525">
            <a:noFill/>
            <a:miter lim="800000"/>
            <a:headEnd/>
            <a:tailEnd/>
          </a:ln>
        </p:spPr>
      </p:pic>
      <p:sp>
        <p:nvSpPr>
          <p:cNvPr id="50186" name="Text Box 9"/>
          <p:cNvSpPr txBox="1">
            <a:spLocks noChangeArrowheads="1"/>
          </p:cNvSpPr>
          <p:nvPr/>
        </p:nvSpPr>
        <p:spPr bwMode="auto">
          <a:xfrm>
            <a:off x="4746625" y="925513"/>
            <a:ext cx="1944688" cy="2155825"/>
          </a:xfrm>
          <a:prstGeom prst="rect">
            <a:avLst/>
          </a:prstGeom>
          <a:noFill/>
          <a:ln w="9525">
            <a:noFill/>
            <a:miter lim="800000"/>
            <a:headEnd/>
            <a:tailEnd/>
          </a:ln>
        </p:spPr>
        <p:txBody>
          <a:bodyPr lIns="93177" tIns="46589" rIns="93177" bIns="46589"/>
          <a:lstStyle/>
          <a:p>
            <a:r>
              <a:rPr lang="en-US" sz="1200" b="1">
                <a:latin typeface="Arial Unicode MS" pitchFamily="34" charset="-128"/>
              </a:rPr>
              <a:t> </a:t>
            </a:r>
          </a:p>
        </p:txBody>
      </p:sp>
    </p:spTree>
    <p:extLst>
      <p:ext uri="{BB962C8B-B14F-4D97-AF65-F5344CB8AC3E}">
        <p14:creationId xmlns:p14="http://schemas.microsoft.com/office/powerpoint/2010/main" val="931968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54AFFBE-9E29-4F9D-94E1-C05A655CB7B4}" type="slidenum">
              <a:rPr lang="en-US" smtClean="0"/>
              <a:pPr/>
              <a:t>29</a:t>
            </a:fld>
            <a:endParaRPr lang="en-US" smtClean="0"/>
          </a:p>
        </p:txBody>
      </p:sp>
      <p:sp>
        <p:nvSpPr>
          <p:cNvPr id="51203" name="Rectangle 2"/>
          <p:cNvSpPr>
            <a:spLocks noGrp="1" noRot="1" noChangeAspect="1" noChangeArrowheads="1" noTextEdit="1"/>
          </p:cNvSpPr>
          <p:nvPr>
            <p:ph type="sldImg"/>
          </p:nvPr>
        </p:nvSpPr>
        <p:spPr>
          <a:xfrm>
            <a:off x="538163" y="693738"/>
            <a:ext cx="3254375" cy="2441575"/>
          </a:xfrm>
          <a:ln/>
        </p:spPr>
      </p:sp>
      <p:sp>
        <p:nvSpPr>
          <p:cNvPr id="51204" name="Rectangle 3"/>
          <p:cNvSpPr>
            <a:spLocks noGrp="1" noChangeArrowheads="1"/>
          </p:cNvSpPr>
          <p:nvPr>
            <p:ph type="body" idx="1"/>
          </p:nvPr>
        </p:nvSpPr>
        <p:spPr>
          <a:xfrm>
            <a:off x="465138" y="3484563"/>
            <a:ext cx="6308725" cy="5437187"/>
          </a:xfrm>
          <a:noFill/>
          <a:ln/>
        </p:spPr>
        <p:txBody>
          <a:bodyPr/>
          <a:lstStyle/>
          <a:p>
            <a:pPr eaLnBrk="1" hangingPunct="1"/>
            <a:r>
              <a:rPr lang="en-GB" smtClean="0"/>
              <a:t>Mean - the process performance in terms of average performance</a:t>
            </a:r>
          </a:p>
          <a:p>
            <a:pPr eaLnBrk="1" hangingPunct="1"/>
            <a:r>
              <a:rPr lang="en-GB" smtClean="0"/>
              <a:t> Examples</a:t>
            </a:r>
          </a:p>
          <a:p>
            <a:pPr lvl="1" eaLnBrk="1" hangingPunct="1"/>
            <a:r>
              <a:rPr lang="en-GB" smtClean="0"/>
              <a:t>Moving the mean time between failure from 100 days to 50 days. </a:t>
            </a:r>
          </a:p>
          <a:p>
            <a:pPr lvl="1" eaLnBrk="1" hangingPunct="1"/>
            <a:r>
              <a:rPr lang="en-GB" smtClean="0"/>
              <a:t>Reducing the time to process an order from an average of 15 days to 5 days.</a:t>
            </a:r>
          </a:p>
          <a:p>
            <a:pPr lvl="1" eaLnBrk="1" hangingPunct="1"/>
            <a:r>
              <a:rPr lang="en-GB" smtClean="0"/>
              <a:t>Increasing our customer referral rate from an average of 20 per month to 50 per month. </a:t>
            </a:r>
          </a:p>
          <a:p>
            <a:pPr eaLnBrk="1" hangingPunct="1"/>
            <a:endParaRPr lang="en-GB" smtClean="0"/>
          </a:p>
          <a:p>
            <a:pPr eaLnBrk="1" hangingPunct="1"/>
            <a:endParaRPr lang="en-US" smtClean="0"/>
          </a:p>
        </p:txBody>
      </p:sp>
      <p:pic>
        <p:nvPicPr>
          <p:cNvPr id="51205" name="Picture 4"/>
          <p:cNvPicPr>
            <a:picLocks noChangeAspect="1" noChangeArrowheads="1"/>
          </p:cNvPicPr>
          <p:nvPr/>
        </p:nvPicPr>
        <p:blipFill>
          <a:blip r:embed="rId3"/>
          <a:srcRect/>
          <a:stretch>
            <a:fillRect/>
          </a:stretch>
        </p:blipFill>
        <p:spPr bwMode="auto">
          <a:xfrm>
            <a:off x="-833438" y="1247775"/>
            <a:ext cx="361950" cy="708025"/>
          </a:xfrm>
          <a:prstGeom prst="rect">
            <a:avLst/>
          </a:prstGeom>
          <a:noFill/>
          <a:ln w="9525">
            <a:noFill/>
            <a:miter lim="800000"/>
            <a:headEnd/>
            <a:tailEnd/>
          </a:ln>
        </p:spPr>
      </p:pic>
      <p:pic>
        <p:nvPicPr>
          <p:cNvPr id="51206" name="Picture 5"/>
          <p:cNvPicPr>
            <a:picLocks noChangeAspect="1" noChangeArrowheads="1"/>
          </p:cNvPicPr>
          <p:nvPr/>
        </p:nvPicPr>
        <p:blipFill>
          <a:blip r:embed="rId4"/>
          <a:srcRect/>
          <a:stretch>
            <a:fillRect/>
          </a:stretch>
        </p:blipFill>
        <p:spPr bwMode="auto">
          <a:xfrm>
            <a:off x="-806450" y="2895600"/>
            <a:ext cx="361950" cy="590550"/>
          </a:xfrm>
          <a:prstGeom prst="rect">
            <a:avLst/>
          </a:prstGeom>
          <a:noFill/>
          <a:ln w="9525">
            <a:noFill/>
            <a:miter lim="800000"/>
            <a:headEnd/>
            <a:tailEnd/>
          </a:ln>
        </p:spPr>
      </p:pic>
      <p:pic>
        <p:nvPicPr>
          <p:cNvPr id="51207" name="Picture 6"/>
          <p:cNvPicPr>
            <a:picLocks noChangeAspect="1" noChangeArrowheads="1"/>
          </p:cNvPicPr>
          <p:nvPr/>
        </p:nvPicPr>
        <p:blipFill>
          <a:blip r:embed="rId5"/>
          <a:srcRect/>
          <a:stretch>
            <a:fillRect/>
          </a:stretch>
        </p:blipFill>
        <p:spPr bwMode="auto">
          <a:xfrm>
            <a:off x="-911225" y="4260850"/>
            <a:ext cx="361950" cy="539750"/>
          </a:xfrm>
          <a:prstGeom prst="rect">
            <a:avLst/>
          </a:prstGeom>
          <a:noFill/>
          <a:ln w="9525">
            <a:noFill/>
            <a:miter lim="800000"/>
            <a:headEnd/>
            <a:tailEnd/>
          </a:ln>
        </p:spPr>
      </p:pic>
      <p:pic>
        <p:nvPicPr>
          <p:cNvPr id="51208" name="Picture 7"/>
          <p:cNvPicPr>
            <a:picLocks noChangeAspect="1" noChangeArrowheads="1"/>
          </p:cNvPicPr>
          <p:nvPr/>
        </p:nvPicPr>
        <p:blipFill>
          <a:blip r:embed="rId6"/>
          <a:srcRect/>
          <a:stretch>
            <a:fillRect/>
          </a:stretch>
        </p:blipFill>
        <p:spPr bwMode="auto">
          <a:xfrm>
            <a:off x="-887413" y="5894388"/>
            <a:ext cx="273050" cy="336550"/>
          </a:xfrm>
          <a:prstGeom prst="rect">
            <a:avLst/>
          </a:prstGeom>
          <a:noFill/>
          <a:ln w="9525">
            <a:noFill/>
            <a:miter lim="800000"/>
            <a:headEnd/>
            <a:tailEnd/>
          </a:ln>
        </p:spPr>
      </p:pic>
      <p:pic>
        <p:nvPicPr>
          <p:cNvPr id="51209" name="Picture 8"/>
          <p:cNvPicPr>
            <a:picLocks noChangeAspect="1" noChangeArrowheads="1"/>
          </p:cNvPicPr>
          <p:nvPr/>
        </p:nvPicPr>
        <p:blipFill>
          <a:blip r:embed="rId7"/>
          <a:srcRect/>
          <a:stretch>
            <a:fillRect/>
          </a:stretch>
        </p:blipFill>
        <p:spPr bwMode="auto">
          <a:xfrm>
            <a:off x="-1012825" y="7153275"/>
            <a:ext cx="466725" cy="433388"/>
          </a:xfrm>
          <a:prstGeom prst="rect">
            <a:avLst/>
          </a:prstGeom>
          <a:noFill/>
          <a:ln w="9525">
            <a:noFill/>
            <a:miter lim="800000"/>
            <a:headEnd/>
            <a:tailEnd/>
          </a:ln>
        </p:spPr>
      </p:pic>
      <p:sp>
        <p:nvSpPr>
          <p:cNvPr id="51210" name="Text Box 9"/>
          <p:cNvSpPr txBox="1">
            <a:spLocks noChangeArrowheads="1"/>
          </p:cNvSpPr>
          <p:nvPr/>
        </p:nvSpPr>
        <p:spPr bwMode="auto">
          <a:xfrm>
            <a:off x="4746625" y="925513"/>
            <a:ext cx="1944688" cy="2155825"/>
          </a:xfrm>
          <a:prstGeom prst="rect">
            <a:avLst/>
          </a:prstGeom>
          <a:noFill/>
          <a:ln w="9525">
            <a:noFill/>
            <a:miter lim="800000"/>
            <a:headEnd/>
            <a:tailEnd/>
          </a:ln>
        </p:spPr>
        <p:txBody>
          <a:bodyPr lIns="93177" tIns="46589" rIns="93177" bIns="46589"/>
          <a:lstStyle/>
          <a:p>
            <a:r>
              <a:rPr lang="en-US" sz="1200" b="1">
                <a:latin typeface="Arial Unicode MS" pitchFamily="34" charset="-128"/>
              </a:rPr>
              <a:t> </a:t>
            </a:r>
          </a:p>
        </p:txBody>
      </p:sp>
    </p:spTree>
    <p:extLst>
      <p:ext uri="{BB962C8B-B14F-4D97-AF65-F5344CB8AC3E}">
        <p14:creationId xmlns:p14="http://schemas.microsoft.com/office/powerpoint/2010/main" val="2011321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4837F2A-9FA2-40AA-BF7A-38AE91DFAD38}" type="slidenum">
              <a:rPr lang="en-US" smtClean="0"/>
              <a:pPr/>
              <a:t>30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marL="231775" indent="-231775"/>
            <a:r>
              <a:rPr lang="en-US" smtClean="0">
                <a:latin typeface="Arial" charset="0"/>
              </a:rPr>
              <a:t>1) Show the funneling effect – by changing the number to reflect the project inputs per step.</a:t>
            </a:r>
          </a:p>
        </p:txBody>
      </p:sp>
    </p:spTree>
    <p:extLst>
      <p:ext uri="{BB962C8B-B14F-4D97-AF65-F5344CB8AC3E}">
        <p14:creationId xmlns:p14="http://schemas.microsoft.com/office/powerpoint/2010/main" val="2735831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p:spPr>
        <p:txBody>
          <a:bodyPr/>
          <a:lstStyle/>
          <a:p>
            <a:r>
              <a:rPr lang="en-US" smtClean="0"/>
              <a:t>da;fjdsa</a:t>
            </a:r>
          </a:p>
        </p:txBody>
      </p:sp>
      <p:sp>
        <p:nvSpPr>
          <p:cNvPr id="53251" name="Rectangle 7"/>
          <p:cNvSpPr>
            <a:spLocks noGrp="1" noChangeArrowheads="1"/>
          </p:cNvSpPr>
          <p:nvPr>
            <p:ph type="sldNum" sz="quarter" idx="5"/>
          </p:nvPr>
        </p:nvSpPr>
        <p:spPr>
          <a:noFill/>
        </p:spPr>
        <p:txBody>
          <a:bodyPr/>
          <a:lstStyle/>
          <a:p>
            <a:fld id="{2E409216-E700-4FE4-84F0-58E2F0CC6A0E}" type="slidenum">
              <a:rPr lang="en-US" smtClean="0"/>
              <a:pPr/>
              <a:t>32</a:t>
            </a:fld>
            <a:endParaRPr lang="en-US" smtClean="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4601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90625" y="703263"/>
            <a:ext cx="4630738" cy="3473450"/>
          </a:xfrm>
          <a:ln/>
        </p:spPr>
      </p:sp>
      <p:sp>
        <p:nvSpPr>
          <p:cNvPr id="54275" name="Rectangle 3"/>
          <p:cNvSpPr>
            <a:spLocks noGrp="1" noChangeArrowheads="1"/>
          </p:cNvSpPr>
          <p:nvPr>
            <p:ph type="body" idx="1"/>
          </p:nvPr>
        </p:nvSpPr>
        <p:spPr>
          <a:xfrm>
            <a:off x="931863" y="4418013"/>
            <a:ext cx="5146675" cy="4179887"/>
          </a:xfrm>
          <a:noFill/>
          <a:ln/>
        </p:spPr>
        <p:txBody>
          <a:bodyPr lIns="92557" tIns="46279" rIns="92557" bIns="46279"/>
          <a:lstStyle/>
          <a:p>
            <a:r>
              <a:rPr lang="en-GB" smtClean="0"/>
              <a:t> </a:t>
            </a:r>
          </a:p>
        </p:txBody>
      </p:sp>
    </p:spTree>
    <p:extLst>
      <p:ext uri="{BB962C8B-B14F-4D97-AF65-F5344CB8AC3E}">
        <p14:creationId xmlns:p14="http://schemas.microsoft.com/office/powerpoint/2010/main" val="865072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C80E25E-F699-4938-BE50-9AB3EA051F68}" type="slidenum">
              <a:rPr lang="en-US" smtClean="0"/>
              <a:pPr/>
              <a:t>36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283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smtClean="0"/>
          </a:p>
        </p:txBody>
      </p:sp>
      <p:sp>
        <p:nvSpPr>
          <p:cNvPr id="19460" name="Footer Placeholder 3"/>
          <p:cNvSpPr>
            <a:spLocks noGrp="1"/>
          </p:cNvSpPr>
          <p:nvPr>
            <p:ph type="ftr" sz="quarter" idx="4"/>
          </p:nvPr>
        </p:nvSpPr>
        <p:spPr>
          <a:noFill/>
        </p:spPr>
        <p:txBody>
          <a:bodyPr/>
          <a:lstStyle/>
          <a:p>
            <a:r>
              <a:rPr lang="en-US" smtClean="0"/>
              <a:t>All information taken from "What is Six Sigma?" by Pande and Holpp</a:t>
            </a:r>
          </a:p>
        </p:txBody>
      </p:sp>
      <p:sp>
        <p:nvSpPr>
          <p:cNvPr id="19461" name="Slide Number Placeholder 4"/>
          <p:cNvSpPr>
            <a:spLocks noGrp="1"/>
          </p:cNvSpPr>
          <p:nvPr>
            <p:ph type="sldNum" sz="quarter" idx="5"/>
          </p:nvPr>
        </p:nvSpPr>
        <p:spPr>
          <a:noFill/>
        </p:spPr>
        <p:txBody>
          <a:bodyPr/>
          <a:lstStyle/>
          <a:p>
            <a:fld id="{1713D59A-B9FC-4141-AD3A-3056CC408FFF}" type="slidenum">
              <a:rPr lang="en-US" smtClean="0"/>
              <a:pPr/>
              <a:t>2</a:t>
            </a:fld>
            <a:endParaRPr lang="en-US" smtClean="0"/>
          </a:p>
        </p:txBody>
      </p:sp>
    </p:spTree>
    <p:extLst>
      <p:ext uri="{BB962C8B-B14F-4D97-AF65-F5344CB8AC3E}">
        <p14:creationId xmlns:p14="http://schemas.microsoft.com/office/powerpoint/2010/main" val="1558346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latin typeface="Arial" charset="0"/>
            </a:endParaRPr>
          </a:p>
        </p:txBody>
      </p:sp>
      <p:sp>
        <p:nvSpPr>
          <p:cNvPr id="56324" name="Footer Placeholder 3"/>
          <p:cNvSpPr>
            <a:spLocks noGrp="1"/>
          </p:cNvSpPr>
          <p:nvPr>
            <p:ph type="ftr" sz="quarter" idx="4"/>
          </p:nvPr>
        </p:nvSpPr>
        <p:spPr>
          <a:noFill/>
        </p:spPr>
        <p:txBody>
          <a:bodyPr/>
          <a:lstStyle/>
          <a:p>
            <a:r>
              <a:rPr lang="en-US" smtClean="0">
                <a:latin typeface="Arial" charset="0"/>
              </a:rPr>
              <a:t>All information taken from "What is Six Sigma?" by Pande and Holpp</a:t>
            </a:r>
          </a:p>
        </p:txBody>
      </p:sp>
      <p:sp>
        <p:nvSpPr>
          <p:cNvPr id="56325" name="Slide Number Placeholder 4"/>
          <p:cNvSpPr>
            <a:spLocks noGrp="1"/>
          </p:cNvSpPr>
          <p:nvPr>
            <p:ph type="sldNum" sz="quarter" idx="5"/>
          </p:nvPr>
        </p:nvSpPr>
        <p:spPr>
          <a:noFill/>
        </p:spPr>
        <p:txBody>
          <a:bodyPr/>
          <a:lstStyle/>
          <a:p>
            <a:fld id="{D3CBD167-D300-40D0-ADC6-508918F5C99E}" type="slidenum">
              <a:rPr lang="en-US" smtClean="0">
                <a:latin typeface="Arial" charset="0"/>
              </a:rPr>
              <a:pPr/>
              <a:t>37</a:t>
            </a:fld>
            <a:endParaRPr lang="en-US" smtClean="0">
              <a:latin typeface="Arial" charset="0"/>
            </a:endParaRPr>
          </a:p>
        </p:txBody>
      </p:sp>
    </p:spTree>
    <p:extLst>
      <p:ext uri="{BB962C8B-B14F-4D97-AF65-F5344CB8AC3E}">
        <p14:creationId xmlns:p14="http://schemas.microsoft.com/office/powerpoint/2010/main" val="366422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p>
        </p:txBody>
      </p:sp>
      <p:sp>
        <p:nvSpPr>
          <p:cNvPr id="20484" name="Footer Placeholder 3"/>
          <p:cNvSpPr>
            <a:spLocks noGrp="1"/>
          </p:cNvSpPr>
          <p:nvPr>
            <p:ph type="ftr" sz="quarter" idx="4"/>
          </p:nvPr>
        </p:nvSpPr>
        <p:spPr>
          <a:noFill/>
        </p:spPr>
        <p:txBody>
          <a:bodyPr/>
          <a:lstStyle/>
          <a:p>
            <a:r>
              <a:rPr lang="en-US" smtClean="0"/>
              <a:t>All information taken from "What is Six Sigma?" by Pande and Holpp</a:t>
            </a:r>
          </a:p>
        </p:txBody>
      </p:sp>
      <p:sp>
        <p:nvSpPr>
          <p:cNvPr id="20485" name="Slide Number Placeholder 4"/>
          <p:cNvSpPr>
            <a:spLocks noGrp="1"/>
          </p:cNvSpPr>
          <p:nvPr>
            <p:ph type="sldNum" sz="quarter" idx="5"/>
          </p:nvPr>
        </p:nvSpPr>
        <p:spPr>
          <a:noFill/>
        </p:spPr>
        <p:txBody>
          <a:bodyPr/>
          <a:lstStyle/>
          <a:p>
            <a:fld id="{F35402B2-36ED-4B13-A33B-3A80A179DDB3}" type="slidenum">
              <a:rPr lang="en-US" smtClean="0"/>
              <a:pPr/>
              <a:t>6</a:t>
            </a:fld>
            <a:endParaRPr lang="en-US" smtClean="0"/>
          </a:p>
        </p:txBody>
      </p:sp>
    </p:spTree>
    <p:extLst>
      <p:ext uri="{BB962C8B-B14F-4D97-AF65-F5344CB8AC3E}">
        <p14:creationId xmlns:p14="http://schemas.microsoft.com/office/powerpoint/2010/main" val="16218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ftr" sz="quarter" idx="4"/>
          </p:nvPr>
        </p:nvSpPr>
        <p:spPr>
          <a:noFill/>
        </p:spPr>
        <p:txBody>
          <a:bodyPr/>
          <a:lstStyle/>
          <a:p>
            <a:r>
              <a:rPr lang="en-US" smtClean="0"/>
              <a:t>da;fjdsa</a:t>
            </a:r>
          </a:p>
        </p:txBody>
      </p:sp>
      <p:sp>
        <p:nvSpPr>
          <p:cNvPr id="39939" name="Rectangle 7"/>
          <p:cNvSpPr>
            <a:spLocks noGrp="1" noChangeArrowheads="1"/>
          </p:cNvSpPr>
          <p:nvPr>
            <p:ph type="sldNum" sz="quarter" idx="5"/>
          </p:nvPr>
        </p:nvSpPr>
        <p:spPr>
          <a:noFill/>
        </p:spPr>
        <p:txBody>
          <a:bodyPr/>
          <a:lstStyle/>
          <a:p>
            <a:fld id="{14B9B377-09D1-4F9B-AC50-A889B5E05003}" type="slidenum">
              <a:rPr lang="en-US" smtClean="0"/>
              <a:pPr/>
              <a:t>11</a:t>
            </a:fld>
            <a:endParaRPr lang="en-US" smtClean="0"/>
          </a:p>
        </p:txBody>
      </p:sp>
      <p:sp>
        <p:nvSpPr>
          <p:cNvPr id="39940" name="Rectangle 2"/>
          <p:cNvSpPr>
            <a:spLocks noGrp="1" noRot="1" noChangeAspect="1" noChangeArrowheads="1" noTextEdit="1"/>
          </p:cNvSpPr>
          <p:nvPr>
            <p:ph type="sldImg"/>
          </p:nvPr>
        </p:nvSpPr>
        <p:spPr>
          <a:xfrm>
            <a:off x="1190625" y="703263"/>
            <a:ext cx="4630738" cy="3473450"/>
          </a:xfrm>
          <a:ln/>
        </p:spPr>
      </p:sp>
      <p:sp>
        <p:nvSpPr>
          <p:cNvPr id="39941" name="Rectangle 3"/>
          <p:cNvSpPr>
            <a:spLocks noGrp="1" noChangeArrowheads="1"/>
          </p:cNvSpPr>
          <p:nvPr>
            <p:ph type="body" idx="1"/>
          </p:nvPr>
        </p:nvSpPr>
        <p:spPr>
          <a:xfrm>
            <a:off x="931863" y="4418013"/>
            <a:ext cx="5146675" cy="4179887"/>
          </a:xfrm>
          <a:noFill/>
          <a:ln/>
        </p:spPr>
        <p:txBody>
          <a:bodyPr lIns="92564" tIns="46283" rIns="92564" bIns="46283"/>
          <a:lstStyle/>
          <a:p>
            <a:pPr eaLnBrk="1" hangingPunct="1"/>
            <a:r>
              <a:rPr lang="en-GB" smtClean="0"/>
              <a:t> </a:t>
            </a:r>
          </a:p>
        </p:txBody>
      </p:sp>
    </p:spTree>
    <p:extLst>
      <p:ext uri="{BB962C8B-B14F-4D97-AF65-F5344CB8AC3E}">
        <p14:creationId xmlns:p14="http://schemas.microsoft.com/office/powerpoint/2010/main" val="106101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Footer Placeholder 3"/>
          <p:cNvSpPr>
            <a:spLocks noGrp="1"/>
          </p:cNvSpPr>
          <p:nvPr>
            <p:ph type="ftr" sz="quarter" idx="4"/>
          </p:nvPr>
        </p:nvSpPr>
        <p:spPr>
          <a:noFill/>
        </p:spPr>
        <p:txBody>
          <a:bodyPr/>
          <a:lstStyle/>
          <a:p>
            <a:r>
              <a:rPr lang="en-US" smtClean="0"/>
              <a:t>da;fjdsa</a:t>
            </a:r>
          </a:p>
        </p:txBody>
      </p:sp>
      <p:sp>
        <p:nvSpPr>
          <p:cNvPr id="40965" name="Slide Number Placeholder 4"/>
          <p:cNvSpPr>
            <a:spLocks noGrp="1"/>
          </p:cNvSpPr>
          <p:nvPr>
            <p:ph type="sldNum" sz="quarter" idx="5"/>
          </p:nvPr>
        </p:nvSpPr>
        <p:spPr>
          <a:noFill/>
        </p:spPr>
        <p:txBody>
          <a:bodyPr/>
          <a:lstStyle/>
          <a:p>
            <a:fld id="{12F4A3B2-0F01-4EEC-A94C-64450013B2FC}" type="slidenum">
              <a:rPr lang="en-US" smtClean="0"/>
              <a:pPr/>
              <a:t>12</a:t>
            </a:fld>
            <a:endParaRPr lang="en-US" smtClean="0"/>
          </a:p>
        </p:txBody>
      </p:sp>
    </p:spTree>
    <p:extLst>
      <p:ext uri="{BB962C8B-B14F-4D97-AF65-F5344CB8AC3E}">
        <p14:creationId xmlns:p14="http://schemas.microsoft.com/office/powerpoint/2010/main" val="112813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ftr" sz="quarter" idx="4"/>
          </p:nvPr>
        </p:nvSpPr>
        <p:spPr>
          <a:noFill/>
        </p:spPr>
        <p:txBody>
          <a:bodyPr/>
          <a:lstStyle/>
          <a:p>
            <a:r>
              <a:rPr lang="en-US" smtClean="0"/>
              <a:t>da;fjdsa</a:t>
            </a:r>
          </a:p>
        </p:txBody>
      </p:sp>
      <p:sp>
        <p:nvSpPr>
          <p:cNvPr id="41987" name="Rectangle 7"/>
          <p:cNvSpPr>
            <a:spLocks noGrp="1" noChangeArrowheads="1"/>
          </p:cNvSpPr>
          <p:nvPr>
            <p:ph type="sldNum" sz="quarter" idx="5"/>
          </p:nvPr>
        </p:nvSpPr>
        <p:spPr>
          <a:noFill/>
        </p:spPr>
        <p:txBody>
          <a:bodyPr/>
          <a:lstStyle/>
          <a:p>
            <a:fld id="{97096033-A0E1-44EE-B07C-37CE7EF309E2}" type="slidenum">
              <a:rPr lang="en-US" smtClean="0"/>
              <a:pPr/>
              <a:t>14</a:t>
            </a:fld>
            <a:endParaRPr lang="en-US" smtClean="0"/>
          </a:p>
        </p:txBody>
      </p:sp>
      <p:sp>
        <p:nvSpPr>
          <p:cNvPr id="41988" name="Rectangle 2"/>
          <p:cNvSpPr>
            <a:spLocks noGrp="1" noRot="1" noChangeAspect="1" noChangeArrowheads="1" noTextEdit="1"/>
          </p:cNvSpPr>
          <p:nvPr>
            <p:ph type="sldImg"/>
          </p:nvPr>
        </p:nvSpPr>
        <p:spPr>
          <a:xfrm>
            <a:off x="1190625" y="703263"/>
            <a:ext cx="4630738" cy="3473450"/>
          </a:xfrm>
          <a:ln/>
        </p:spPr>
      </p:sp>
      <p:sp>
        <p:nvSpPr>
          <p:cNvPr id="41989" name="Rectangle 3"/>
          <p:cNvSpPr>
            <a:spLocks noGrp="1" noChangeArrowheads="1"/>
          </p:cNvSpPr>
          <p:nvPr>
            <p:ph type="body" idx="1"/>
          </p:nvPr>
        </p:nvSpPr>
        <p:spPr>
          <a:xfrm>
            <a:off x="931863" y="4418013"/>
            <a:ext cx="5146675" cy="4179887"/>
          </a:xfrm>
          <a:noFill/>
          <a:ln/>
        </p:spPr>
        <p:txBody>
          <a:bodyPr lIns="92564" tIns="46283" rIns="92564" bIns="46283"/>
          <a:lstStyle/>
          <a:p>
            <a:pPr eaLnBrk="1" hangingPunct="1"/>
            <a:r>
              <a:rPr lang="en-GB" smtClean="0"/>
              <a:t> </a:t>
            </a:r>
          </a:p>
        </p:txBody>
      </p:sp>
    </p:spTree>
    <p:extLst>
      <p:ext uri="{BB962C8B-B14F-4D97-AF65-F5344CB8AC3E}">
        <p14:creationId xmlns:p14="http://schemas.microsoft.com/office/powerpoint/2010/main" val="637039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p:spPr>
        <p:txBody>
          <a:bodyPr/>
          <a:lstStyle/>
          <a:p>
            <a:r>
              <a:rPr lang="en-US" smtClean="0"/>
              <a:t>da;fjdsa</a:t>
            </a:r>
          </a:p>
        </p:txBody>
      </p:sp>
      <p:sp>
        <p:nvSpPr>
          <p:cNvPr id="43011" name="Rectangle 7"/>
          <p:cNvSpPr>
            <a:spLocks noGrp="1" noChangeArrowheads="1"/>
          </p:cNvSpPr>
          <p:nvPr>
            <p:ph type="sldNum" sz="quarter" idx="5"/>
          </p:nvPr>
        </p:nvSpPr>
        <p:spPr>
          <a:noFill/>
        </p:spPr>
        <p:txBody>
          <a:bodyPr/>
          <a:lstStyle/>
          <a:p>
            <a:fld id="{A46896A9-D89A-4F02-B847-AEF635597687}" type="slidenum">
              <a:rPr lang="en-US" smtClean="0"/>
              <a:pPr/>
              <a:t>15</a:t>
            </a:fld>
            <a:endParaRPr lang="en-US" smtClean="0"/>
          </a:p>
        </p:txBody>
      </p:sp>
      <p:sp>
        <p:nvSpPr>
          <p:cNvPr id="43012" name="Rectangle 2"/>
          <p:cNvSpPr>
            <a:spLocks noGrp="1" noRot="1" noChangeAspect="1" noChangeArrowheads="1" noTextEdit="1"/>
          </p:cNvSpPr>
          <p:nvPr>
            <p:ph type="sldImg"/>
          </p:nvPr>
        </p:nvSpPr>
        <p:spPr>
          <a:xfrm>
            <a:off x="1149350" y="692150"/>
            <a:ext cx="4592638" cy="3444875"/>
          </a:xfrm>
          <a:ln/>
        </p:spPr>
      </p:sp>
      <p:sp>
        <p:nvSpPr>
          <p:cNvPr id="43013" name="Rectangle 3"/>
          <p:cNvSpPr>
            <a:spLocks noGrp="1" noChangeArrowheads="1"/>
          </p:cNvSpPr>
          <p:nvPr>
            <p:ph type="body" idx="1"/>
          </p:nvPr>
        </p:nvSpPr>
        <p:spPr>
          <a:xfrm>
            <a:off x="917575" y="4367213"/>
            <a:ext cx="5048250" cy="4137025"/>
          </a:xfrm>
          <a:noFill/>
          <a:ln/>
        </p:spPr>
        <p:txBody>
          <a:bodyPr lIns="91341" tIns="45670" rIns="91341" bIns="45670"/>
          <a:lstStyle/>
          <a:p>
            <a:pPr eaLnBrk="1" hangingPunct="1"/>
            <a:r>
              <a:rPr lang="en-GB" smtClean="0"/>
              <a:t> </a:t>
            </a:r>
          </a:p>
        </p:txBody>
      </p:sp>
    </p:spTree>
    <p:extLst>
      <p:ext uri="{BB962C8B-B14F-4D97-AF65-F5344CB8AC3E}">
        <p14:creationId xmlns:p14="http://schemas.microsoft.com/office/powerpoint/2010/main" val="3870109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p:spPr>
        <p:txBody>
          <a:bodyPr/>
          <a:lstStyle/>
          <a:p>
            <a:r>
              <a:rPr lang="en-US" smtClean="0"/>
              <a:t>da;fjdsa</a:t>
            </a:r>
          </a:p>
        </p:txBody>
      </p:sp>
      <p:sp>
        <p:nvSpPr>
          <p:cNvPr id="44035" name="Rectangle 7"/>
          <p:cNvSpPr>
            <a:spLocks noGrp="1" noChangeArrowheads="1"/>
          </p:cNvSpPr>
          <p:nvPr>
            <p:ph type="sldNum" sz="quarter" idx="5"/>
          </p:nvPr>
        </p:nvSpPr>
        <p:spPr>
          <a:noFill/>
        </p:spPr>
        <p:txBody>
          <a:bodyPr/>
          <a:lstStyle/>
          <a:p>
            <a:fld id="{783DB4F8-184A-498D-9BA2-98B83FD0B962}" type="slidenum">
              <a:rPr lang="en-US" smtClean="0"/>
              <a:pPr/>
              <a:t>17</a:t>
            </a:fld>
            <a:endParaRPr lang="en-US" smtClean="0"/>
          </a:p>
        </p:txBody>
      </p:sp>
      <p:sp>
        <p:nvSpPr>
          <p:cNvPr id="44036" name="Rectangle 2"/>
          <p:cNvSpPr>
            <a:spLocks noGrp="1" noRot="1" noChangeAspect="1" noChangeArrowheads="1" noTextEdit="1"/>
          </p:cNvSpPr>
          <p:nvPr>
            <p:ph type="sldImg"/>
          </p:nvPr>
        </p:nvSpPr>
        <p:spPr>
          <a:xfrm>
            <a:off x="1190625" y="703263"/>
            <a:ext cx="4630738" cy="3473450"/>
          </a:xfrm>
          <a:ln/>
        </p:spPr>
      </p:sp>
      <p:sp>
        <p:nvSpPr>
          <p:cNvPr id="44037" name="Rectangle 3"/>
          <p:cNvSpPr>
            <a:spLocks noGrp="1" noChangeArrowheads="1"/>
          </p:cNvSpPr>
          <p:nvPr>
            <p:ph type="body" idx="1"/>
          </p:nvPr>
        </p:nvSpPr>
        <p:spPr>
          <a:xfrm>
            <a:off x="931863" y="4418013"/>
            <a:ext cx="5146675" cy="4179887"/>
          </a:xfrm>
          <a:noFill/>
          <a:ln/>
        </p:spPr>
        <p:txBody>
          <a:bodyPr lIns="92564" tIns="46283" rIns="92564" bIns="46283"/>
          <a:lstStyle/>
          <a:p>
            <a:pPr eaLnBrk="1" hangingPunct="1"/>
            <a:r>
              <a:rPr lang="en-GB" smtClean="0"/>
              <a:t> </a:t>
            </a:r>
          </a:p>
        </p:txBody>
      </p:sp>
    </p:spTree>
    <p:extLst>
      <p:ext uri="{BB962C8B-B14F-4D97-AF65-F5344CB8AC3E}">
        <p14:creationId xmlns:p14="http://schemas.microsoft.com/office/powerpoint/2010/main" val="2632512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latin typeface="Arial" charset="0"/>
            </a:endParaRPr>
          </a:p>
        </p:txBody>
      </p:sp>
      <p:sp>
        <p:nvSpPr>
          <p:cNvPr id="58372" name="Footer Placeholder 3"/>
          <p:cNvSpPr>
            <a:spLocks noGrp="1"/>
          </p:cNvSpPr>
          <p:nvPr>
            <p:ph type="ftr" sz="quarter" idx="4"/>
          </p:nvPr>
        </p:nvSpPr>
        <p:spPr>
          <a:noFill/>
        </p:spPr>
        <p:txBody>
          <a:bodyPr/>
          <a:lstStyle/>
          <a:p>
            <a:r>
              <a:rPr lang="en-US" smtClean="0">
                <a:latin typeface="Arial" charset="0"/>
              </a:rPr>
              <a:t>All information taken from "What is Six Sigma?" by Pande and Holpp</a:t>
            </a:r>
          </a:p>
        </p:txBody>
      </p:sp>
      <p:sp>
        <p:nvSpPr>
          <p:cNvPr id="58373" name="Slide Number Placeholder 4"/>
          <p:cNvSpPr>
            <a:spLocks noGrp="1"/>
          </p:cNvSpPr>
          <p:nvPr>
            <p:ph type="sldNum" sz="quarter" idx="5"/>
          </p:nvPr>
        </p:nvSpPr>
        <p:spPr>
          <a:noFill/>
        </p:spPr>
        <p:txBody>
          <a:bodyPr/>
          <a:lstStyle/>
          <a:p>
            <a:fld id="{0A412D45-BE1C-4A84-88D7-F11E49197C49}" type="slidenum">
              <a:rPr lang="en-US" smtClean="0">
                <a:latin typeface="Arial" charset="0"/>
              </a:rPr>
              <a:pPr/>
              <a:t>18</a:t>
            </a:fld>
            <a:endParaRPr lang="en-US" smtClean="0">
              <a:latin typeface="Arial" charset="0"/>
            </a:endParaRPr>
          </a:p>
        </p:txBody>
      </p:sp>
    </p:spTree>
    <p:extLst>
      <p:ext uri="{BB962C8B-B14F-4D97-AF65-F5344CB8AC3E}">
        <p14:creationId xmlns:p14="http://schemas.microsoft.com/office/powerpoint/2010/main" val="208443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69C175-092C-4747-9077-B6DAF90D038E}" type="datetime1">
              <a:rPr lang="en-US" smtClean="0"/>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B3C311-ACF1-4837-8244-1AF801B12C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6E3CE4-42AF-4277-97AD-954C81BDF066}" type="datetime1">
              <a:rPr lang="en-US" smtClean="0"/>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F5B36E-419C-4730-A340-2F194347D1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EDEE21-ECB1-419D-98FB-798EA994EC6C}" type="datetime1">
              <a:rPr lang="en-US" smtClean="0"/>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341EE0-A059-4618-9C56-B421C4D7E59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rtlCol="0">
            <a:normAutofit/>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77DF90DE-D9EF-4B8E-808E-E583ADEF9A81}" type="datetime1">
              <a:rPr lang="en-US" smtClean="0"/>
              <a:t>4/22/2016</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15B3C311-ACF1-4837-8244-1AF801B12C8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EC15084-6A3B-41A9-A008-B6FF81F66ABF}" type="datetime1">
              <a:rPr lang="en-US" smtClean="0"/>
              <a:t>4/22/2016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95A513F-A0B7-4F65-BEF5-BBD495223354}"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3317E5F0-C38D-481D-9993-CA5F7B45F9AB}" type="datetime1">
              <a:rPr lang="en-US" smtClean="0"/>
              <a:t>4/22/2016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D8692F-D0C6-4E29-A614-B4A4469F752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6CC6041-71FB-4080-B11B-CC4BAE2F9C14}" type="datetime1">
              <a:rPr lang="en-US" smtClean="0"/>
              <a:t>4/22/2016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D4B0251-6464-4DF1-B7B7-95B0CFC9A3D8}"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D41024AA-B057-4434-B516-3A51F243B2E9}" type="datetime1">
              <a:rPr lang="en-US" smtClean="0"/>
              <a:t>4/22/2016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56CBE12-E32F-4EB6-84EC-135D9D183024}"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7958F25A-234F-4DDD-B32D-D29E3A53913D}" type="datetime1">
              <a:rPr lang="en-US" smtClean="0"/>
              <a:t>4/22/2016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BD32B7A-9E90-4216-BE4B-B34F5D8AF6DB}"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C86C67D-570E-4C33-9494-0381C4FB42E8}" type="datetime1">
              <a:rPr lang="en-US" smtClean="0"/>
              <a:t>4/22/2016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3256AEC-3895-4AB4-8E65-40D20528E05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200142-33B3-4893-81B2-75BD227D47A0}" type="datetime1">
              <a:rPr lang="en-US" smtClean="0"/>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5A513F-A0B7-4F65-BEF5-BBD49522335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C1805EC-15EB-465C-93E6-C98B085183F6}" type="datetime1">
              <a:rPr lang="en-US" smtClean="0"/>
              <a:t>4/22/2016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B6979C6-D101-4E1C-87DD-321B5581E8ED}"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92722B57-4DD7-4EAE-A008-E6000125253A}" type="datetime1">
              <a:rPr lang="en-US" smtClean="0"/>
              <a:t>4/22/2016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309B73FE-F029-4EB4-86A3-5B2AF0D72551}"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913B134-339F-46FC-A0B4-5A51AD61BA99}" type="datetime1">
              <a:rPr lang="en-US" smtClean="0"/>
              <a:t>4/22/2016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F5B36E-419C-4730-A340-2F194347D1E4}"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62D4F99-CF37-4400-A1F6-75C675F5D2D0}" type="datetime1">
              <a:rPr lang="en-US" smtClean="0"/>
              <a:t>4/22/2016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341EE0-A059-4618-9C56-B421C4D7E59A}"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rtlCol="0">
            <a:normAutofit/>
          </a:bodyPr>
          <a:lstStyle/>
          <a:p>
            <a:pPr lvl="0"/>
            <a:endParaRPr lang="en-US" noProof="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4443C0-604B-4666-BEC7-725F47D5029F}" type="datetime1">
              <a:rPr lang="en-US" smtClean="0"/>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D8692F-D0C6-4E29-A614-B4A4469F75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A1728E-034B-4AB5-A431-2A1CE449978C}" type="datetime1">
              <a:rPr lang="en-US" smtClean="0"/>
              <a:t>4/22/2016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4B0251-6464-4DF1-B7B7-95B0CFC9A3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996DF8-525B-4425-B61E-20E184A38A1E}" type="datetime1">
              <a:rPr lang="en-US" smtClean="0"/>
              <a:t>4/22/2016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6CBE12-E32F-4EB6-84EC-135D9D1830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0675894-D21D-403C-80C0-6D6DA2FD09B1}" type="datetime1">
              <a:rPr lang="en-US" smtClean="0"/>
              <a:t>4/22/2016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D32B7A-9E90-4216-BE4B-B34F5D8AF6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4C5E93-A0ED-41ED-A942-FD45C67DEB80}" type="datetime1">
              <a:rPr lang="en-US" smtClean="0"/>
              <a:t>4/22/2016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256AEC-3895-4AB4-8E65-40D20528E05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C51443-D23B-4F63-86B8-504A5931CE5E}" type="datetime1">
              <a:rPr lang="en-US" smtClean="0"/>
              <a:t>4/22/2016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6979C6-D101-4E1C-87DD-321B5581E8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5D1051-E38F-4B53-AF3B-B820AD1188BB}" type="datetime1">
              <a:rPr lang="en-US" smtClean="0"/>
              <a:t>4/22/2016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9B73FE-F029-4EB4-86A3-5B2AF0D725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DDBB78F-0339-473C-A36E-CDC8B85D72D1}" type="datetime1">
              <a:rPr lang="en-US" smtClean="0"/>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48D5E22-9067-4051-A86D-EBDFD6BED3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511A518-BB11-4385-8A18-4CB43B66F7F5}" type="datetime1">
              <a:rPr lang="en-US" smtClean="0"/>
              <a:t>4/22/2016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48D5E22-9067-4051-A86D-EBDFD6BED33D}"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Microsoft_Word_97_-_2003_Document1.doc"/></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fontScale="90000"/>
          </a:bodyPr>
          <a:lstStyle/>
          <a:p>
            <a:pPr eaLnBrk="1" fontAlgn="auto" hangingPunct="1">
              <a:spcAft>
                <a:spcPts val="0"/>
              </a:spcAft>
              <a:defRPr/>
            </a:pPr>
            <a:r>
              <a:rPr lang="en-US" dirty="0" smtClean="0"/>
              <a:t>Six Sigma</a:t>
            </a:r>
            <a:br>
              <a:rPr lang="en-US" dirty="0" smtClean="0"/>
            </a:br>
            <a:r>
              <a:rPr lang="en-US" dirty="0" smtClean="0"/>
              <a:t>Chad Laux</a:t>
            </a:r>
            <a:br>
              <a:rPr lang="en-US" dirty="0" smtClean="0"/>
            </a:br>
            <a:endParaRPr lang="en-US" dirty="0" smtClean="0"/>
          </a:p>
        </p:txBody>
      </p:sp>
      <p:sp>
        <p:nvSpPr>
          <p:cNvPr id="10243" name="Subtitle 2"/>
          <p:cNvSpPr>
            <a:spLocks noGrp="1"/>
          </p:cNvSpPr>
          <p:nvPr>
            <p:ph type="subTitle" idx="1"/>
          </p:nvPr>
        </p:nvSpPr>
        <p:spPr>
          <a:xfrm>
            <a:off x="2362200" y="6049963"/>
            <a:ext cx="6705600" cy="685800"/>
          </a:xfrm>
        </p:spPr>
        <p:txBody>
          <a:bodyPr anchor="t"/>
          <a:lstStyle/>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15B3C311-ACF1-4837-8244-1AF801B12C82}"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6" name="Rectangle 6"/>
          <p:cNvSpPr>
            <a:spLocks noGrp="1" noChangeArrowheads="1"/>
          </p:cNvSpPr>
          <p:nvPr>
            <p:ph type="title"/>
          </p:nvPr>
        </p:nvSpPr>
        <p:spPr>
          <a:xfrm>
            <a:off x="381000" y="914400"/>
            <a:ext cx="8229600" cy="1143000"/>
          </a:xfrm>
        </p:spPr>
        <p:txBody>
          <a:bodyPr rtlCol="0">
            <a:normAutofit fontScale="90000"/>
          </a:bodyPr>
          <a:lstStyle/>
          <a:p>
            <a:pPr eaLnBrk="1" fontAlgn="auto" hangingPunct="1">
              <a:spcAft>
                <a:spcPts val="0"/>
              </a:spcAft>
              <a:defRPr/>
            </a:pPr>
            <a:r>
              <a:rPr lang="en-US" altLang="ko-KR" sz="4000" dirty="0"/>
              <a:t>What differentiates Six Sigma from TQM</a:t>
            </a:r>
            <a:r>
              <a:rPr lang="en-US" altLang="ko-KR" sz="4000" dirty="0" smtClean="0"/>
              <a:t>?</a:t>
            </a:r>
            <a:br>
              <a:rPr lang="en-US" altLang="ko-KR" sz="4000" dirty="0" smtClean="0"/>
            </a:br>
            <a:endParaRPr lang="en-US" sz="4000" dirty="0"/>
          </a:p>
        </p:txBody>
      </p:sp>
      <p:sp>
        <p:nvSpPr>
          <p:cNvPr id="26627" name="Rectangle 7"/>
          <p:cNvSpPr>
            <a:spLocks noGrp="1" noChangeArrowheads="1"/>
          </p:cNvSpPr>
          <p:nvPr>
            <p:ph idx="1"/>
          </p:nvPr>
        </p:nvSpPr>
        <p:spPr>
          <a:xfrm>
            <a:off x="381000" y="2017713"/>
            <a:ext cx="8574088" cy="4611687"/>
          </a:xfrm>
        </p:spPr>
        <p:txBody>
          <a:bodyPr/>
          <a:lstStyle/>
          <a:p>
            <a:pPr eaLnBrk="1" hangingPunct="1"/>
            <a:r>
              <a:rPr lang="en-US" altLang="ko-KR" smtClean="0"/>
              <a:t>Strategy</a:t>
            </a:r>
          </a:p>
          <a:p>
            <a:pPr lvl="1" eaLnBrk="1" hangingPunct="1"/>
            <a:r>
              <a:rPr lang="en-US" altLang="ko-KR" smtClean="0">
                <a:ea typeface="Gulim" pitchFamily="34" charset="-127"/>
              </a:rPr>
              <a:t>The hard tie to business strategy and business results </a:t>
            </a:r>
          </a:p>
          <a:p>
            <a:pPr lvl="1" eaLnBrk="1" hangingPunct="1"/>
            <a:r>
              <a:rPr lang="en-US" altLang="ko-KR" smtClean="0">
                <a:ea typeface="Gulim" pitchFamily="34" charset="-127"/>
              </a:rPr>
              <a:t>The required commitment of top leadership up front and continuously through years of implementation</a:t>
            </a:r>
          </a:p>
          <a:p>
            <a:pPr lvl="1" eaLnBrk="1" hangingPunct="1"/>
            <a:r>
              <a:rPr lang="en-US" altLang="ko-KR" smtClean="0">
                <a:ea typeface="Gulim" pitchFamily="34" charset="-127"/>
              </a:rPr>
              <a:t>Each project delivers bottom line results in a relatively short time</a:t>
            </a:r>
          </a:p>
        </p:txBody>
      </p:sp>
      <p:sp>
        <p:nvSpPr>
          <p:cNvPr id="2" name="Slide Number Placeholder 1"/>
          <p:cNvSpPr>
            <a:spLocks noGrp="1"/>
          </p:cNvSpPr>
          <p:nvPr>
            <p:ph type="sldNum" sz="quarter" idx="12"/>
          </p:nvPr>
        </p:nvSpPr>
        <p:spPr/>
        <p:txBody>
          <a:bodyPr/>
          <a:lstStyle/>
          <a:p>
            <a:pPr>
              <a:defRPr/>
            </a:pPr>
            <a:fld id="{095A513F-A0B7-4F65-BEF5-BBD495223354}" type="slidenum">
              <a:rPr lang="en-US" smtClean="0"/>
              <a:pPr>
                <a:defRPr/>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838200"/>
            <a:ext cx="8229600" cy="914400"/>
          </a:xfrm>
        </p:spPr>
        <p:txBody>
          <a:bodyPr rtlCol="0" anchor="t">
            <a:normAutofit fontScale="90000"/>
          </a:bodyPr>
          <a:lstStyle/>
          <a:p>
            <a:pPr eaLnBrk="1" fontAlgn="auto" hangingPunct="1">
              <a:spcAft>
                <a:spcPts val="0"/>
              </a:spcAft>
              <a:defRPr/>
            </a:pPr>
            <a:r>
              <a:rPr lang="en-US" sz="4400" dirty="0" smtClean="0"/>
              <a:t>What is 6 Sigma?</a:t>
            </a:r>
            <a:r>
              <a:rPr lang="en-US" dirty="0" smtClean="0"/>
              <a:t/>
            </a:r>
            <a:br>
              <a:rPr lang="en-US" dirty="0" smtClean="0"/>
            </a:br>
            <a:endParaRPr lang="en-US" sz="4000" dirty="0" smtClean="0">
              <a:latin typeface="Arial Narrow" pitchFamily="34" charset="0"/>
            </a:endParaRPr>
          </a:p>
        </p:txBody>
      </p:sp>
      <p:sp>
        <p:nvSpPr>
          <p:cNvPr id="6147" name="Slide Number Placeholder 2"/>
          <p:cNvSpPr>
            <a:spLocks noGrp="1"/>
          </p:cNvSpPr>
          <p:nvPr>
            <p:ph type="sldNum" sz="quarter" idx="12"/>
          </p:nvPr>
        </p:nvSpPr>
        <p:spPr bwMode="auto">
          <a:xfrm>
            <a:off x="7010400" y="6381750"/>
            <a:ext cx="2133600" cy="476250"/>
          </a:xfrm>
          <a:ln>
            <a:miter lim="800000"/>
            <a:headEnd/>
            <a:tailEnd/>
          </a:ln>
        </p:spPr>
        <p:txBody>
          <a:bodyPr/>
          <a:lstStyle/>
          <a:p>
            <a:pPr>
              <a:defRPr/>
            </a:pPr>
            <a:fld id="{2E9F92B5-56D0-4909-9B59-662BDB2A956A}" type="slidenum">
              <a:rPr lang="en-US"/>
              <a:pPr>
                <a:defRPr/>
              </a:pPr>
              <a:t>11</a:t>
            </a:fld>
            <a:endParaRPr lang="en-US"/>
          </a:p>
        </p:txBody>
      </p:sp>
      <p:sp>
        <p:nvSpPr>
          <p:cNvPr id="6148" name="Rectangle 2"/>
          <p:cNvSpPr>
            <a:spLocks noChangeArrowheads="1"/>
          </p:cNvSpPr>
          <p:nvPr/>
        </p:nvSpPr>
        <p:spPr bwMode="auto">
          <a:xfrm>
            <a:off x="533400" y="2209800"/>
            <a:ext cx="8226425" cy="3441700"/>
          </a:xfrm>
          <a:prstGeom prst="rect">
            <a:avLst/>
          </a:prstGeom>
          <a:noFill/>
          <a:ln w="12700">
            <a:noFill/>
            <a:miter lim="800000"/>
            <a:headEnd/>
            <a:tailEnd/>
          </a:ln>
        </p:spPr>
        <p:txBody>
          <a:bodyPr lIns="90488" tIns="44450" rIns="90488" bIns="44450">
            <a:spAutoFit/>
          </a:bodyPr>
          <a:lstStyle/>
          <a:p>
            <a:pPr>
              <a:tabLst>
                <a:tab pos="2967038" algn="l"/>
              </a:tabLst>
            </a:pPr>
            <a:r>
              <a:rPr lang="en-US" sz="2000" i="1" dirty="0">
                <a:latin typeface="Arial Narrow" pitchFamily="34" charset="0"/>
              </a:rPr>
              <a:t>A vehicle for strategic change ... an organizational approach to performance excellence.</a:t>
            </a:r>
          </a:p>
          <a:p>
            <a:pPr>
              <a:tabLst>
                <a:tab pos="2967038" algn="l"/>
              </a:tabLst>
            </a:pPr>
            <a:endParaRPr lang="en-US" sz="2000" dirty="0">
              <a:latin typeface="Arial Narrow" pitchFamily="34" charset="0"/>
            </a:endParaRPr>
          </a:p>
          <a:p>
            <a:pPr>
              <a:tabLst>
                <a:tab pos="2967038" algn="l"/>
              </a:tabLst>
            </a:pPr>
            <a:r>
              <a:rPr lang="en-US" sz="2000" b="1" dirty="0">
                <a:latin typeface="Arial Narrow" pitchFamily="34" charset="0"/>
              </a:rPr>
              <a:t>TRANSFORMATIONAL CHANGE</a:t>
            </a:r>
            <a:br>
              <a:rPr lang="en-US" sz="2000" b="1" dirty="0">
                <a:latin typeface="Arial Narrow" pitchFamily="34" charset="0"/>
              </a:rPr>
            </a:br>
            <a:r>
              <a:rPr lang="en-US" sz="2000" dirty="0">
                <a:latin typeface="Arial Narrow" pitchFamily="34" charset="0"/>
              </a:rPr>
              <a:t> </a:t>
            </a:r>
            <a:r>
              <a:rPr lang="en-US" sz="2000" b="1" dirty="0">
                <a:latin typeface="Arial Narrow" pitchFamily="34" charset="0"/>
              </a:rPr>
              <a:t>Across-the-board.</a:t>
            </a:r>
            <a:r>
              <a:rPr lang="en-US" sz="2000" dirty="0">
                <a:latin typeface="Arial Narrow" pitchFamily="34" charset="0"/>
              </a:rPr>
              <a:t> Large-scale integration of fundamental changes throughout the organization ---  processes, culture, and customers --- to achieve and sustain breakaway results.</a:t>
            </a:r>
          </a:p>
          <a:p>
            <a:pPr>
              <a:tabLst>
                <a:tab pos="2967038" algn="l"/>
              </a:tabLst>
            </a:pPr>
            <a:endParaRPr lang="en-US" sz="2000" dirty="0">
              <a:latin typeface="Arial Narrow" pitchFamily="34" charset="0"/>
            </a:endParaRPr>
          </a:p>
          <a:p>
            <a:pPr>
              <a:tabLst>
                <a:tab pos="2967038" algn="l"/>
              </a:tabLst>
            </a:pPr>
            <a:r>
              <a:rPr lang="en-US" sz="2000" b="1" dirty="0">
                <a:latin typeface="Arial Narrow" pitchFamily="34" charset="0"/>
              </a:rPr>
              <a:t>TRANSACTIONAL CHANGE</a:t>
            </a:r>
            <a:br>
              <a:rPr lang="en-US" sz="2000" b="1" dirty="0">
                <a:latin typeface="Arial Narrow" pitchFamily="34" charset="0"/>
              </a:rPr>
            </a:br>
            <a:r>
              <a:rPr lang="en-US" sz="2000" dirty="0">
                <a:latin typeface="Arial Narrow" pitchFamily="34" charset="0"/>
              </a:rPr>
              <a:t> </a:t>
            </a:r>
            <a:r>
              <a:rPr lang="en-US" sz="2000" b="1" dirty="0">
                <a:latin typeface="Arial Narrow" pitchFamily="34" charset="0"/>
              </a:rPr>
              <a:t>Business processes.</a:t>
            </a:r>
            <a:r>
              <a:rPr lang="en-US" sz="2000" dirty="0">
                <a:latin typeface="Arial Narrow" pitchFamily="34" charset="0"/>
              </a:rPr>
              <a:t> Tools and methodologies targeted at reducing variation and defects, and dramatically improving business results.</a:t>
            </a:r>
          </a:p>
        </p:txBody>
      </p:sp>
      <p:sp>
        <p:nvSpPr>
          <p:cNvPr id="6149" name="Text Box 3"/>
          <p:cNvSpPr txBox="1">
            <a:spLocks noChangeArrowheads="1"/>
          </p:cNvSpPr>
          <p:nvPr/>
        </p:nvSpPr>
        <p:spPr bwMode="auto">
          <a:xfrm>
            <a:off x="7418388" y="304800"/>
            <a:ext cx="1622425" cy="304800"/>
          </a:xfrm>
          <a:prstGeom prst="rect">
            <a:avLst/>
          </a:prstGeom>
          <a:noFill/>
          <a:ln w="9525">
            <a:noFill/>
            <a:miter lim="800000"/>
            <a:headEnd/>
            <a:tailEnd/>
          </a:ln>
        </p:spPr>
        <p:txBody>
          <a:bodyPr wrap="none">
            <a:spAutoFit/>
          </a:bodyPr>
          <a:lstStyle/>
          <a:p>
            <a:pPr algn="ctr"/>
            <a:r>
              <a:rPr lang="en-US" sz="1400" b="1">
                <a:solidFill>
                  <a:schemeClr val="bg1"/>
                </a:solidFill>
                <a:latin typeface="Arial" charset="0"/>
              </a:rPr>
              <a:t>Defining 6 Sigma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229600" cy="1143000"/>
          </a:xfrm>
        </p:spPr>
        <p:txBody>
          <a:bodyPr anchor="t">
            <a:normAutofit/>
          </a:bodyPr>
          <a:lstStyle/>
          <a:p>
            <a:pPr eaLnBrk="1" hangingPunct="1"/>
            <a:r>
              <a:rPr lang="en-US" sz="4000" dirty="0" smtClean="0"/>
              <a:t>6 Sigma characteristics:</a:t>
            </a:r>
          </a:p>
        </p:txBody>
      </p:sp>
      <p:sp>
        <p:nvSpPr>
          <p:cNvPr id="7171" name="Rectangle 3"/>
          <p:cNvSpPr>
            <a:spLocks noGrp="1" noChangeArrowheads="1"/>
          </p:cNvSpPr>
          <p:nvPr>
            <p:ph idx="1"/>
          </p:nvPr>
        </p:nvSpPr>
        <p:spPr>
          <a:xfrm>
            <a:off x="457200" y="1828800"/>
            <a:ext cx="8229600" cy="4525963"/>
          </a:xfrm>
        </p:spPr>
        <p:txBody>
          <a:bodyPr/>
          <a:lstStyle/>
          <a:p>
            <a:pPr eaLnBrk="1" hangingPunct="1"/>
            <a:r>
              <a:rPr lang="en-US" dirty="0" smtClean="0"/>
              <a:t>Relentless </a:t>
            </a:r>
            <a:r>
              <a:rPr lang="en-US" b="1" dirty="0" smtClean="0"/>
              <a:t>quest for perfection</a:t>
            </a:r>
          </a:p>
          <a:p>
            <a:pPr eaLnBrk="1" hangingPunct="1"/>
            <a:r>
              <a:rPr lang="en-US" b="1" dirty="0" smtClean="0"/>
              <a:t>Data-driven</a:t>
            </a:r>
            <a:r>
              <a:rPr lang="en-US" dirty="0" smtClean="0"/>
              <a:t>, fact-based </a:t>
            </a:r>
            <a:r>
              <a:rPr lang="en-US" b="1" dirty="0" smtClean="0"/>
              <a:t>decision making</a:t>
            </a:r>
          </a:p>
          <a:p>
            <a:pPr eaLnBrk="1" hangingPunct="1"/>
            <a:r>
              <a:rPr lang="en-US" dirty="0" smtClean="0"/>
              <a:t>Focusing </a:t>
            </a:r>
            <a:r>
              <a:rPr lang="en-US" b="1" dirty="0" smtClean="0"/>
              <a:t>our</a:t>
            </a:r>
            <a:r>
              <a:rPr lang="en-US" dirty="0" smtClean="0"/>
              <a:t> best </a:t>
            </a:r>
            <a:r>
              <a:rPr lang="en-US" b="1" dirty="0" smtClean="0"/>
              <a:t>people on our</a:t>
            </a:r>
            <a:r>
              <a:rPr lang="en-US" dirty="0" smtClean="0"/>
              <a:t> highest </a:t>
            </a:r>
            <a:r>
              <a:rPr lang="en-US" b="1" dirty="0" smtClean="0"/>
              <a:t>priorities</a:t>
            </a:r>
          </a:p>
          <a:p>
            <a:pPr eaLnBrk="1" hangingPunct="1"/>
            <a:r>
              <a:rPr lang="en-US" b="1" dirty="0" smtClean="0"/>
              <a:t>Improve the</a:t>
            </a:r>
            <a:r>
              <a:rPr lang="en-US" dirty="0" smtClean="0"/>
              <a:t> processes</a:t>
            </a:r>
          </a:p>
          <a:p>
            <a:pPr eaLnBrk="1" hangingPunct="1"/>
            <a:r>
              <a:rPr lang="en-US" dirty="0" smtClean="0"/>
              <a:t>Rigorous alignment </a:t>
            </a:r>
            <a:r>
              <a:rPr lang="en-US" b="1" dirty="0" smtClean="0"/>
              <a:t>of actions with strategy</a:t>
            </a:r>
          </a:p>
          <a:p>
            <a:pPr eaLnBrk="1" hangingPunct="1"/>
            <a:r>
              <a:rPr lang="en-US" dirty="0" smtClean="0"/>
              <a:t>Measuring </a:t>
            </a:r>
            <a:r>
              <a:rPr lang="en-US" b="1" dirty="0" smtClean="0"/>
              <a:t>bottom-line impact</a:t>
            </a:r>
          </a:p>
          <a:p>
            <a:pPr eaLnBrk="1" hangingPunct="1"/>
            <a:r>
              <a:rPr lang="en-US" dirty="0" smtClean="0"/>
              <a:t>Transforming </a:t>
            </a:r>
            <a:r>
              <a:rPr lang="en-US" b="1" dirty="0" smtClean="0"/>
              <a:t>how people work</a:t>
            </a:r>
          </a:p>
          <a:p>
            <a:pPr eaLnBrk="1" hangingPunct="1">
              <a:buNone/>
            </a:pPr>
            <a:endParaRPr lang="en-US" b="1" dirty="0" smtClean="0"/>
          </a:p>
        </p:txBody>
      </p:sp>
      <p:sp>
        <p:nvSpPr>
          <p:cNvPr id="7172" name="Slide Number Placeholder 3"/>
          <p:cNvSpPr>
            <a:spLocks noGrp="1"/>
          </p:cNvSpPr>
          <p:nvPr>
            <p:ph type="sldNum" sz="quarter" idx="12"/>
          </p:nvPr>
        </p:nvSpPr>
        <p:spPr bwMode="auto">
          <a:xfrm>
            <a:off x="7010400" y="6381750"/>
            <a:ext cx="2133600" cy="476250"/>
          </a:xfrm>
          <a:ln>
            <a:miter lim="800000"/>
            <a:headEnd/>
            <a:tailEnd/>
          </a:ln>
        </p:spPr>
        <p:txBody>
          <a:bodyPr/>
          <a:lstStyle/>
          <a:p>
            <a:pPr>
              <a:defRPr/>
            </a:pPr>
            <a:fld id="{424ED36E-CA90-4D23-B4C8-C7BA04D5463F}"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Mikel</a:t>
            </a:r>
            <a:r>
              <a:rPr lang="en-US" dirty="0" smtClean="0"/>
              <a:t> </a:t>
            </a:r>
            <a:r>
              <a:rPr lang="en-US" dirty="0" err="1" smtClean="0"/>
              <a:t>Harry’s</a:t>
            </a:r>
            <a:r>
              <a:rPr lang="en-US" dirty="0" smtClean="0"/>
              <a:t> 6 Sigma Observations</a:t>
            </a:r>
            <a:br>
              <a:rPr lang="en-US" dirty="0" smtClean="0"/>
            </a:br>
            <a:endParaRPr lang="en-US" dirty="0"/>
          </a:p>
        </p:txBody>
      </p:sp>
      <p:sp>
        <p:nvSpPr>
          <p:cNvPr id="3" name="Content Placeholder 2"/>
          <p:cNvSpPr>
            <a:spLocks noGrp="1"/>
          </p:cNvSpPr>
          <p:nvPr>
            <p:ph idx="1"/>
          </p:nvPr>
        </p:nvSpPr>
        <p:spPr>
          <a:xfrm>
            <a:off x="228600" y="1371600"/>
            <a:ext cx="8763000" cy="4754563"/>
          </a:xfrm>
        </p:spPr>
        <p:txBody>
          <a:bodyPr>
            <a:normAutofit lnSpcReduction="10000"/>
          </a:bodyPr>
          <a:lstStyle/>
          <a:p>
            <a:pPr>
              <a:buNone/>
            </a:pPr>
            <a:r>
              <a:rPr lang="en-US" sz="2400" dirty="0" smtClean="0"/>
              <a:t>“Selecting a tool is much like picking a spouse – both make several assumptions.”</a:t>
            </a:r>
          </a:p>
          <a:p>
            <a:pPr>
              <a:buNone/>
            </a:pPr>
            <a:r>
              <a:rPr lang="en-US" sz="2400" dirty="0" smtClean="0"/>
              <a:t>“Black Belts are about ideas, quality engineers are about tools.”</a:t>
            </a:r>
          </a:p>
          <a:p>
            <a:pPr>
              <a:buNone/>
            </a:pPr>
            <a:r>
              <a:rPr lang="en-US" sz="2400" dirty="0" smtClean="0"/>
              <a:t>“There are key analytical ideas that every Black Belt should ponder and explore.”</a:t>
            </a:r>
          </a:p>
          <a:p>
            <a:pPr>
              <a:buNone/>
            </a:pPr>
            <a:r>
              <a:rPr lang="en-US" sz="2400" dirty="0" smtClean="0"/>
              <a:t>“If tools were the ticket, statisticians would be CEO’s.”</a:t>
            </a:r>
          </a:p>
          <a:p>
            <a:pPr>
              <a:buNone/>
            </a:pPr>
            <a:r>
              <a:rPr lang="en-US" sz="2400" dirty="0" smtClean="0"/>
              <a:t>“A simple idea can often negate the need for a tool.”</a:t>
            </a:r>
          </a:p>
          <a:p>
            <a:pPr>
              <a:buNone/>
            </a:pPr>
            <a:r>
              <a:rPr lang="en-US" sz="2400" dirty="0" smtClean="0"/>
              <a:t>“The majority of a physician’s curriculum is about knowledge, not scalpels.”</a:t>
            </a:r>
          </a:p>
          <a:p>
            <a:pPr>
              <a:buNone/>
            </a:pPr>
            <a:endParaRPr lang="en-US" sz="2400" dirty="0" smtClean="0"/>
          </a:p>
          <a:p>
            <a:pPr>
              <a:buNone/>
            </a:pPr>
            <a:r>
              <a:rPr lang="en-US" sz="2400" dirty="0" smtClean="0"/>
              <a:t>“Six sigma is about the quality of business, not the business of quality”</a:t>
            </a:r>
          </a:p>
          <a:p>
            <a:pPr>
              <a:buNone/>
            </a:pPr>
            <a:endParaRPr lang="en-US" sz="1600" dirty="0"/>
          </a:p>
        </p:txBody>
      </p:sp>
      <p:sp>
        <p:nvSpPr>
          <p:cNvPr id="4" name="Slide Number Placeholder 3"/>
          <p:cNvSpPr>
            <a:spLocks noGrp="1"/>
          </p:cNvSpPr>
          <p:nvPr>
            <p:ph type="sldNum" sz="quarter" idx="12"/>
          </p:nvPr>
        </p:nvSpPr>
        <p:spPr/>
        <p:txBody>
          <a:bodyPr/>
          <a:lstStyle/>
          <a:p>
            <a:pPr>
              <a:defRPr/>
            </a:pPr>
            <a:fld id="{095A513F-A0B7-4F65-BEF5-BBD495223354}"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685800" y="838200"/>
            <a:ext cx="7772400" cy="1143000"/>
          </a:xfrm>
        </p:spPr>
        <p:txBody>
          <a:bodyPr anchor="t">
            <a:normAutofit fontScale="90000"/>
          </a:bodyPr>
          <a:lstStyle/>
          <a:p>
            <a:pPr eaLnBrk="1" hangingPunct="1"/>
            <a:r>
              <a:rPr lang="en-US" dirty="0" smtClean="0"/>
              <a:t>What is sigma?</a:t>
            </a:r>
            <a:br>
              <a:rPr lang="en-US" dirty="0" smtClean="0"/>
            </a:br>
            <a:endParaRPr lang="en-US" dirty="0" smtClean="0"/>
          </a:p>
        </p:txBody>
      </p:sp>
      <p:sp>
        <p:nvSpPr>
          <p:cNvPr id="8195" name="Slide Number Placeholder 2"/>
          <p:cNvSpPr>
            <a:spLocks noGrp="1"/>
          </p:cNvSpPr>
          <p:nvPr>
            <p:ph type="sldNum" sz="quarter" idx="12"/>
          </p:nvPr>
        </p:nvSpPr>
        <p:spPr bwMode="auto">
          <a:xfrm>
            <a:off x="7010400" y="6381750"/>
            <a:ext cx="2133600" cy="476250"/>
          </a:xfrm>
          <a:ln>
            <a:miter lim="800000"/>
            <a:headEnd/>
            <a:tailEnd/>
          </a:ln>
        </p:spPr>
        <p:txBody>
          <a:bodyPr/>
          <a:lstStyle/>
          <a:p>
            <a:pPr>
              <a:defRPr/>
            </a:pPr>
            <a:fld id="{22CCF321-3F3B-4C1C-A5E6-9CAEB1FE95FF}" type="slidenum">
              <a:rPr lang="en-US"/>
              <a:pPr>
                <a:defRPr/>
              </a:pPr>
              <a:t>14</a:t>
            </a:fld>
            <a:endParaRPr lang="en-US"/>
          </a:p>
        </p:txBody>
      </p:sp>
      <p:sp>
        <p:nvSpPr>
          <p:cNvPr id="8196" name="Rectangle 2"/>
          <p:cNvSpPr>
            <a:spLocks noChangeArrowheads="1"/>
          </p:cNvSpPr>
          <p:nvPr/>
        </p:nvSpPr>
        <p:spPr bwMode="auto">
          <a:xfrm>
            <a:off x="688975" y="4343400"/>
            <a:ext cx="8226425" cy="1308100"/>
          </a:xfrm>
          <a:prstGeom prst="rect">
            <a:avLst/>
          </a:prstGeom>
          <a:noFill/>
          <a:ln w="12700">
            <a:noFill/>
            <a:miter lim="800000"/>
            <a:headEnd/>
            <a:tailEnd/>
          </a:ln>
        </p:spPr>
        <p:txBody>
          <a:bodyPr lIns="90488" tIns="44450" rIns="90488" bIns="44450">
            <a:spAutoFit/>
          </a:bodyPr>
          <a:lstStyle/>
          <a:p>
            <a:pPr>
              <a:tabLst>
                <a:tab pos="2967038" algn="l"/>
              </a:tabLst>
            </a:pPr>
            <a:r>
              <a:rPr lang="en-US" sz="2000" b="1" i="1">
                <a:solidFill>
                  <a:srgbClr val="263582"/>
                </a:solidFill>
                <a:latin typeface="Arial Narrow" pitchFamily="34" charset="0"/>
              </a:rPr>
              <a:t>6 Sigma</a:t>
            </a:r>
            <a:r>
              <a:rPr lang="en-US" sz="2000">
                <a:solidFill>
                  <a:srgbClr val="263582"/>
                </a:solidFill>
                <a:latin typeface="Arial Narrow" pitchFamily="34" charset="0"/>
              </a:rPr>
              <a:t> is also a measure of variability. It is a name given to indicate how much of the data falls within the customers’ requirements. The higher the process sigma, the more of the process outputs, products and services, meet customers’ requirements – or, the fewer the defects.</a:t>
            </a:r>
          </a:p>
        </p:txBody>
      </p:sp>
      <p:pic>
        <p:nvPicPr>
          <p:cNvPr id="31747" name="Picture 3"/>
          <p:cNvPicPr>
            <a:picLocks noChangeArrowheads="1"/>
          </p:cNvPicPr>
          <p:nvPr/>
        </p:nvPicPr>
        <p:blipFill>
          <a:blip r:embed="rId3" cstate="print"/>
          <a:srcRect/>
          <a:stretch>
            <a:fillRect/>
          </a:stretch>
        </p:blipFill>
        <p:spPr bwMode="auto">
          <a:xfrm>
            <a:off x="762000" y="1600200"/>
            <a:ext cx="2287588" cy="261937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8198" name="Text Box 4"/>
          <p:cNvSpPr txBox="1">
            <a:spLocks noChangeArrowheads="1"/>
          </p:cNvSpPr>
          <p:nvPr/>
        </p:nvSpPr>
        <p:spPr bwMode="auto">
          <a:xfrm>
            <a:off x="3124200" y="2362200"/>
            <a:ext cx="5562600" cy="1676400"/>
          </a:xfrm>
          <a:prstGeom prst="rect">
            <a:avLst/>
          </a:prstGeom>
          <a:noFill/>
          <a:ln w="12700">
            <a:noFill/>
            <a:miter lim="800000"/>
            <a:headEnd/>
            <a:tailEnd/>
          </a:ln>
        </p:spPr>
        <p:txBody>
          <a:bodyPr>
            <a:spAutoFit/>
          </a:bodyPr>
          <a:lstStyle/>
          <a:p>
            <a:r>
              <a:rPr lang="en-US" sz="2000" b="1" i="1">
                <a:solidFill>
                  <a:schemeClr val="tx2"/>
                </a:solidFill>
                <a:latin typeface="Arial Narrow" pitchFamily="34" charset="0"/>
              </a:rPr>
              <a:t>Sigma</a:t>
            </a:r>
            <a:r>
              <a:rPr lang="en-US" sz="2000">
                <a:solidFill>
                  <a:schemeClr val="tx2"/>
                </a:solidFill>
                <a:latin typeface="Arial Narrow" pitchFamily="34" charset="0"/>
              </a:rPr>
              <a:t> is the Greek letter that is a statistical unit of measurement used to define the standard deviation of a population. It measures the variability or spread of the data.</a:t>
            </a:r>
            <a:endParaRPr lang="en-US" sz="2000" b="1" i="1">
              <a:solidFill>
                <a:srgbClr val="A11D26"/>
              </a:solidFill>
              <a:latin typeface="Arial Narrow" pitchFamily="34" charset="0"/>
            </a:endParaRPr>
          </a:p>
          <a:p>
            <a:endParaRPr lang="en-US">
              <a:solidFill>
                <a:srgbClr val="A11D26"/>
              </a:solidFill>
              <a:latin typeface="Arial Narrow" pitchFamily="34" charset="0"/>
            </a:endParaRPr>
          </a:p>
        </p:txBody>
      </p:sp>
      <p:sp>
        <p:nvSpPr>
          <p:cNvPr id="8199" name="Text Box 6"/>
          <p:cNvSpPr txBox="1">
            <a:spLocks noChangeArrowheads="1"/>
          </p:cNvSpPr>
          <p:nvPr/>
        </p:nvSpPr>
        <p:spPr bwMode="auto">
          <a:xfrm>
            <a:off x="7418388" y="304800"/>
            <a:ext cx="1622425" cy="304800"/>
          </a:xfrm>
          <a:prstGeom prst="rect">
            <a:avLst/>
          </a:prstGeom>
          <a:noFill/>
          <a:ln w="9525">
            <a:noFill/>
            <a:miter lim="800000"/>
            <a:headEnd/>
            <a:tailEnd/>
          </a:ln>
        </p:spPr>
        <p:txBody>
          <a:bodyPr wrap="none">
            <a:spAutoFit/>
          </a:bodyPr>
          <a:lstStyle/>
          <a:p>
            <a:pPr algn="ctr"/>
            <a:r>
              <a:rPr lang="en-US" sz="1400" b="1">
                <a:solidFill>
                  <a:schemeClr val="bg1"/>
                </a:solidFill>
                <a:latin typeface="Arial" charset="0"/>
              </a:rPr>
              <a:t>Defining 6 Sigma</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bwMode="auto">
          <a:xfrm>
            <a:off x="7010400" y="6381750"/>
            <a:ext cx="2133600" cy="476250"/>
          </a:xfrm>
          <a:ln>
            <a:miter lim="800000"/>
            <a:headEnd/>
            <a:tailEnd/>
          </a:ln>
        </p:spPr>
        <p:txBody>
          <a:bodyPr/>
          <a:lstStyle/>
          <a:p>
            <a:pPr>
              <a:defRPr/>
            </a:pPr>
            <a:fld id="{FB5CA0B9-FC62-4E04-A274-EB588FE71FB5}" type="slidenum">
              <a:rPr lang="en-US"/>
              <a:pPr>
                <a:defRPr/>
              </a:pPr>
              <a:t>15</a:t>
            </a:fld>
            <a:endParaRPr lang="en-US"/>
          </a:p>
        </p:txBody>
      </p:sp>
      <p:sp>
        <p:nvSpPr>
          <p:cNvPr id="9219" name="Text Box 2"/>
          <p:cNvSpPr txBox="1">
            <a:spLocks noChangeArrowheads="1"/>
          </p:cNvSpPr>
          <p:nvPr/>
        </p:nvSpPr>
        <p:spPr bwMode="auto">
          <a:xfrm>
            <a:off x="1143000" y="228600"/>
            <a:ext cx="6910388" cy="579438"/>
          </a:xfrm>
          <a:prstGeom prst="rect">
            <a:avLst/>
          </a:prstGeom>
          <a:noFill/>
          <a:ln w="9525">
            <a:noFill/>
            <a:miter lim="800000"/>
            <a:headEnd/>
            <a:tailEnd/>
          </a:ln>
        </p:spPr>
        <p:txBody>
          <a:bodyPr wrap="none">
            <a:spAutoFit/>
          </a:bodyPr>
          <a:lstStyle/>
          <a:p>
            <a:pPr algn="ctr"/>
            <a:r>
              <a:rPr lang="en-US" sz="3200" dirty="0">
                <a:solidFill>
                  <a:srgbClr val="FF9900"/>
                </a:solidFill>
                <a:latin typeface="Arial Black" pitchFamily="34" charset="0"/>
              </a:rPr>
              <a:t>Sigma vs. Cost of Poor Quality</a:t>
            </a:r>
            <a:endParaRPr lang="en-GB" sz="3200" dirty="0">
              <a:solidFill>
                <a:srgbClr val="FF9900"/>
              </a:solidFill>
              <a:latin typeface="Arial Black" pitchFamily="34" charset="0"/>
            </a:endParaRPr>
          </a:p>
        </p:txBody>
      </p:sp>
      <p:grpSp>
        <p:nvGrpSpPr>
          <p:cNvPr id="9220" name="Group 3"/>
          <p:cNvGrpSpPr>
            <a:grpSpLocks/>
          </p:cNvGrpSpPr>
          <p:nvPr/>
        </p:nvGrpSpPr>
        <p:grpSpPr bwMode="auto">
          <a:xfrm>
            <a:off x="1447800" y="762000"/>
            <a:ext cx="6145212" cy="4730750"/>
            <a:chOff x="670" y="1017"/>
            <a:chExt cx="3871" cy="2980"/>
          </a:xfrm>
        </p:grpSpPr>
        <p:sp>
          <p:nvSpPr>
            <p:cNvPr id="9222" name="Rectangle 4"/>
            <p:cNvSpPr>
              <a:spLocks noChangeArrowheads="1"/>
            </p:cNvSpPr>
            <p:nvPr/>
          </p:nvSpPr>
          <p:spPr bwMode="auto">
            <a:xfrm>
              <a:off x="1484" y="1148"/>
              <a:ext cx="509" cy="2371"/>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9223" name="Rectangle 5"/>
            <p:cNvSpPr>
              <a:spLocks noChangeArrowheads="1"/>
            </p:cNvSpPr>
            <p:nvPr/>
          </p:nvSpPr>
          <p:spPr bwMode="auto">
            <a:xfrm>
              <a:off x="1989" y="1148"/>
              <a:ext cx="509" cy="2371"/>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9224" name="Rectangle 6"/>
            <p:cNvSpPr>
              <a:spLocks noChangeArrowheads="1"/>
            </p:cNvSpPr>
            <p:nvPr/>
          </p:nvSpPr>
          <p:spPr bwMode="auto">
            <a:xfrm>
              <a:off x="2999" y="1148"/>
              <a:ext cx="509" cy="2371"/>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9225" name="Rectangle 7"/>
            <p:cNvSpPr>
              <a:spLocks noChangeArrowheads="1"/>
            </p:cNvSpPr>
            <p:nvPr/>
          </p:nvSpPr>
          <p:spPr bwMode="auto">
            <a:xfrm>
              <a:off x="3512" y="1148"/>
              <a:ext cx="509" cy="2371"/>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9226" name="Rectangle 8"/>
            <p:cNvSpPr>
              <a:spLocks noChangeArrowheads="1"/>
            </p:cNvSpPr>
            <p:nvPr/>
          </p:nvSpPr>
          <p:spPr bwMode="auto">
            <a:xfrm>
              <a:off x="4011" y="1148"/>
              <a:ext cx="509" cy="2371"/>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9227" name="Rectangle 9"/>
            <p:cNvSpPr>
              <a:spLocks noChangeArrowheads="1"/>
            </p:cNvSpPr>
            <p:nvPr/>
          </p:nvSpPr>
          <p:spPr bwMode="auto">
            <a:xfrm>
              <a:off x="2504" y="1148"/>
              <a:ext cx="509" cy="2371"/>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9228" name="Text Box 10"/>
            <p:cNvSpPr txBox="1">
              <a:spLocks noChangeArrowheads="1"/>
            </p:cNvSpPr>
            <p:nvPr/>
          </p:nvSpPr>
          <p:spPr bwMode="auto">
            <a:xfrm>
              <a:off x="670" y="1017"/>
              <a:ext cx="116" cy="327"/>
            </a:xfrm>
            <a:prstGeom prst="rect">
              <a:avLst/>
            </a:prstGeom>
            <a:noFill/>
            <a:ln w="9525">
              <a:noFill/>
              <a:miter lim="800000"/>
              <a:headEnd/>
              <a:tailEnd/>
            </a:ln>
          </p:spPr>
          <p:txBody>
            <a:bodyPr wrap="none">
              <a:spAutoFit/>
            </a:bodyPr>
            <a:lstStyle/>
            <a:p>
              <a:endParaRPr lang="en-GB" sz="2800"/>
            </a:p>
          </p:txBody>
        </p:sp>
        <p:sp>
          <p:nvSpPr>
            <p:cNvPr id="9229" name="Rectangle 11"/>
            <p:cNvSpPr>
              <a:spLocks noChangeArrowheads="1"/>
            </p:cNvSpPr>
            <p:nvPr/>
          </p:nvSpPr>
          <p:spPr bwMode="auto">
            <a:xfrm>
              <a:off x="1481" y="1647"/>
              <a:ext cx="3039" cy="481"/>
            </a:xfrm>
            <a:prstGeom prst="rect">
              <a:avLst/>
            </a:prstGeom>
            <a:noFill/>
            <a:ln w="12700">
              <a:solidFill>
                <a:schemeClr val="tx1"/>
              </a:solidFill>
              <a:miter lim="800000"/>
              <a:headEnd/>
              <a:tailEnd/>
            </a:ln>
          </p:spPr>
          <p:txBody>
            <a:bodyPr wrap="none" anchor="ctr"/>
            <a:lstStyle/>
            <a:p>
              <a:endParaRPr lang="en-US"/>
            </a:p>
          </p:txBody>
        </p:sp>
        <p:sp>
          <p:nvSpPr>
            <p:cNvPr id="9230" name="Rectangle 12"/>
            <p:cNvSpPr>
              <a:spLocks noChangeArrowheads="1"/>
            </p:cNvSpPr>
            <p:nvPr/>
          </p:nvSpPr>
          <p:spPr bwMode="auto">
            <a:xfrm>
              <a:off x="1481" y="2552"/>
              <a:ext cx="3039" cy="481"/>
            </a:xfrm>
            <a:prstGeom prst="rect">
              <a:avLst/>
            </a:prstGeom>
            <a:noFill/>
            <a:ln w="12700">
              <a:solidFill>
                <a:schemeClr val="tx1"/>
              </a:solidFill>
              <a:miter lim="800000"/>
              <a:headEnd/>
              <a:tailEnd/>
            </a:ln>
          </p:spPr>
          <p:txBody>
            <a:bodyPr wrap="none" anchor="ctr"/>
            <a:lstStyle/>
            <a:p>
              <a:endParaRPr lang="en-US"/>
            </a:p>
          </p:txBody>
        </p:sp>
        <p:sp>
          <p:nvSpPr>
            <p:cNvPr id="9231" name="Text Box 13"/>
            <p:cNvSpPr txBox="1">
              <a:spLocks noChangeArrowheads="1"/>
            </p:cNvSpPr>
            <p:nvPr/>
          </p:nvSpPr>
          <p:spPr bwMode="auto">
            <a:xfrm>
              <a:off x="1108" y="1071"/>
              <a:ext cx="372" cy="212"/>
            </a:xfrm>
            <a:prstGeom prst="rect">
              <a:avLst/>
            </a:prstGeom>
            <a:noFill/>
            <a:ln w="12700">
              <a:noFill/>
              <a:miter lim="800000"/>
              <a:headEnd/>
              <a:tailEnd/>
            </a:ln>
          </p:spPr>
          <p:txBody>
            <a:bodyPr wrap="none" anchor="ctr">
              <a:spAutoFit/>
            </a:bodyPr>
            <a:lstStyle/>
            <a:p>
              <a:pPr algn="ctr"/>
              <a:r>
                <a:rPr lang="en-GB" sz="1600" b="1">
                  <a:latin typeface="Arial" charset="0"/>
                </a:rPr>
                <a:t>30%</a:t>
              </a:r>
            </a:p>
          </p:txBody>
        </p:sp>
        <p:sp>
          <p:nvSpPr>
            <p:cNvPr id="9232" name="Text Box 14"/>
            <p:cNvSpPr txBox="1">
              <a:spLocks noChangeArrowheads="1"/>
            </p:cNvSpPr>
            <p:nvPr/>
          </p:nvSpPr>
          <p:spPr bwMode="auto">
            <a:xfrm>
              <a:off x="1108" y="1493"/>
              <a:ext cx="372" cy="212"/>
            </a:xfrm>
            <a:prstGeom prst="rect">
              <a:avLst/>
            </a:prstGeom>
            <a:noFill/>
            <a:ln w="12700">
              <a:noFill/>
              <a:miter lim="800000"/>
              <a:headEnd/>
              <a:tailEnd/>
            </a:ln>
          </p:spPr>
          <p:txBody>
            <a:bodyPr wrap="none" anchor="ctr">
              <a:spAutoFit/>
            </a:bodyPr>
            <a:lstStyle/>
            <a:p>
              <a:pPr algn="ctr"/>
              <a:r>
                <a:rPr lang="en-GB" sz="1600" b="1">
                  <a:latin typeface="Arial" charset="0"/>
                </a:rPr>
                <a:t>25%</a:t>
              </a:r>
            </a:p>
          </p:txBody>
        </p:sp>
        <p:sp>
          <p:nvSpPr>
            <p:cNvPr id="9233" name="Text Box 15"/>
            <p:cNvSpPr txBox="1">
              <a:spLocks noChangeArrowheads="1"/>
            </p:cNvSpPr>
            <p:nvPr/>
          </p:nvSpPr>
          <p:spPr bwMode="auto">
            <a:xfrm>
              <a:off x="1108" y="1960"/>
              <a:ext cx="372" cy="212"/>
            </a:xfrm>
            <a:prstGeom prst="rect">
              <a:avLst/>
            </a:prstGeom>
            <a:noFill/>
            <a:ln w="12700">
              <a:noFill/>
              <a:miter lim="800000"/>
              <a:headEnd/>
              <a:tailEnd/>
            </a:ln>
          </p:spPr>
          <p:txBody>
            <a:bodyPr wrap="none" anchor="ctr">
              <a:spAutoFit/>
            </a:bodyPr>
            <a:lstStyle/>
            <a:p>
              <a:pPr algn="ctr"/>
              <a:r>
                <a:rPr lang="en-GB" sz="1600" b="1">
                  <a:latin typeface="Arial" charset="0"/>
                </a:rPr>
                <a:t>20%</a:t>
              </a:r>
            </a:p>
          </p:txBody>
        </p:sp>
        <p:sp>
          <p:nvSpPr>
            <p:cNvPr id="9234" name="Text Box 16"/>
            <p:cNvSpPr txBox="1">
              <a:spLocks noChangeArrowheads="1"/>
            </p:cNvSpPr>
            <p:nvPr/>
          </p:nvSpPr>
          <p:spPr bwMode="auto">
            <a:xfrm>
              <a:off x="1108" y="2409"/>
              <a:ext cx="372" cy="212"/>
            </a:xfrm>
            <a:prstGeom prst="rect">
              <a:avLst/>
            </a:prstGeom>
            <a:noFill/>
            <a:ln w="12700">
              <a:noFill/>
              <a:miter lim="800000"/>
              <a:headEnd/>
              <a:tailEnd/>
            </a:ln>
          </p:spPr>
          <p:txBody>
            <a:bodyPr wrap="none" anchor="ctr">
              <a:spAutoFit/>
            </a:bodyPr>
            <a:lstStyle/>
            <a:p>
              <a:pPr algn="ctr"/>
              <a:r>
                <a:rPr lang="en-GB" sz="1600" b="1">
                  <a:latin typeface="Arial" charset="0"/>
                </a:rPr>
                <a:t>15%</a:t>
              </a:r>
            </a:p>
          </p:txBody>
        </p:sp>
        <p:sp>
          <p:nvSpPr>
            <p:cNvPr id="9235" name="Text Box 17"/>
            <p:cNvSpPr txBox="1">
              <a:spLocks noChangeArrowheads="1"/>
            </p:cNvSpPr>
            <p:nvPr/>
          </p:nvSpPr>
          <p:spPr bwMode="auto">
            <a:xfrm>
              <a:off x="1108" y="2903"/>
              <a:ext cx="372" cy="212"/>
            </a:xfrm>
            <a:prstGeom prst="rect">
              <a:avLst/>
            </a:prstGeom>
            <a:noFill/>
            <a:ln w="12700">
              <a:noFill/>
              <a:miter lim="800000"/>
              <a:headEnd/>
              <a:tailEnd/>
            </a:ln>
          </p:spPr>
          <p:txBody>
            <a:bodyPr wrap="none" anchor="ctr">
              <a:spAutoFit/>
            </a:bodyPr>
            <a:lstStyle/>
            <a:p>
              <a:pPr algn="ctr"/>
              <a:r>
                <a:rPr lang="en-GB" sz="1600" b="1">
                  <a:latin typeface="Arial" charset="0"/>
                </a:rPr>
                <a:t>10%</a:t>
              </a:r>
            </a:p>
          </p:txBody>
        </p:sp>
        <p:sp>
          <p:nvSpPr>
            <p:cNvPr id="9236" name="Text Box 18"/>
            <p:cNvSpPr txBox="1">
              <a:spLocks noChangeArrowheads="1"/>
            </p:cNvSpPr>
            <p:nvPr/>
          </p:nvSpPr>
          <p:spPr bwMode="auto">
            <a:xfrm>
              <a:off x="1125" y="3361"/>
              <a:ext cx="337" cy="212"/>
            </a:xfrm>
            <a:prstGeom prst="rect">
              <a:avLst/>
            </a:prstGeom>
            <a:noFill/>
            <a:ln w="12700">
              <a:noFill/>
              <a:miter lim="800000"/>
              <a:headEnd/>
              <a:tailEnd/>
            </a:ln>
          </p:spPr>
          <p:txBody>
            <a:bodyPr wrap="none" anchor="ctr">
              <a:spAutoFit/>
            </a:bodyPr>
            <a:lstStyle/>
            <a:p>
              <a:pPr algn="ctr"/>
              <a:r>
                <a:rPr lang="en-GB" sz="1600" b="1">
                  <a:latin typeface="Arial" charset="0"/>
                </a:rPr>
                <a:t> 5%</a:t>
              </a:r>
            </a:p>
          </p:txBody>
        </p:sp>
        <p:sp>
          <p:nvSpPr>
            <p:cNvPr id="9237" name="Text Box 19"/>
            <p:cNvSpPr txBox="1">
              <a:spLocks noChangeArrowheads="1"/>
            </p:cNvSpPr>
            <p:nvPr/>
          </p:nvSpPr>
          <p:spPr bwMode="auto">
            <a:xfrm>
              <a:off x="1427" y="3573"/>
              <a:ext cx="408" cy="212"/>
            </a:xfrm>
            <a:prstGeom prst="rect">
              <a:avLst/>
            </a:prstGeom>
            <a:noFill/>
            <a:ln w="12700">
              <a:noFill/>
              <a:miter lim="800000"/>
              <a:headEnd/>
              <a:tailEnd/>
            </a:ln>
          </p:spPr>
          <p:txBody>
            <a:bodyPr anchor="ctr">
              <a:spAutoFit/>
            </a:bodyPr>
            <a:lstStyle/>
            <a:p>
              <a:pPr algn="ctr"/>
              <a:r>
                <a:rPr lang="en-GB" sz="1600" b="1">
                  <a:latin typeface="Arial" charset="0"/>
                </a:rPr>
                <a:t> 69%</a:t>
              </a:r>
            </a:p>
          </p:txBody>
        </p:sp>
        <p:sp>
          <p:nvSpPr>
            <p:cNvPr id="9238" name="Text Box 20"/>
            <p:cNvSpPr txBox="1">
              <a:spLocks noChangeArrowheads="1"/>
            </p:cNvSpPr>
            <p:nvPr/>
          </p:nvSpPr>
          <p:spPr bwMode="auto">
            <a:xfrm>
              <a:off x="1835" y="3573"/>
              <a:ext cx="659" cy="212"/>
            </a:xfrm>
            <a:prstGeom prst="rect">
              <a:avLst/>
            </a:prstGeom>
            <a:noFill/>
            <a:ln w="12700">
              <a:noFill/>
              <a:miter lim="800000"/>
              <a:headEnd/>
              <a:tailEnd/>
            </a:ln>
          </p:spPr>
          <p:txBody>
            <a:bodyPr anchor="ctr">
              <a:spAutoFit/>
            </a:bodyPr>
            <a:lstStyle/>
            <a:p>
              <a:pPr algn="ctr"/>
              <a:r>
                <a:rPr lang="en-GB" sz="1600" b="1">
                  <a:latin typeface="Arial" charset="0"/>
                </a:rPr>
                <a:t> 93.3%</a:t>
              </a:r>
            </a:p>
          </p:txBody>
        </p:sp>
        <p:sp>
          <p:nvSpPr>
            <p:cNvPr id="9239" name="Text Box 21"/>
            <p:cNvSpPr txBox="1">
              <a:spLocks noChangeArrowheads="1"/>
            </p:cNvSpPr>
            <p:nvPr/>
          </p:nvSpPr>
          <p:spPr bwMode="auto">
            <a:xfrm>
              <a:off x="2368" y="3573"/>
              <a:ext cx="631" cy="212"/>
            </a:xfrm>
            <a:prstGeom prst="rect">
              <a:avLst/>
            </a:prstGeom>
            <a:noFill/>
            <a:ln w="12700">
              <a:noFill/>
              <a:miter lim="800000"/>
              <a:headEnd/>
              <a:tailEnd/>
            </a:ln>
          </p:spPr>
          <p:txBody>
            <a:bodyPr anchor="ctr">
              <a:spAutoFit/>
            </a:bodyPr>
            <a:lstStyle/>
            <a:p>
              <a:pPr algn="ctr"/>
              <a:r>
                <a:rPr lang="en-GB" sz="1600" b="1">
                  <a:latin typeface="Arial" charset="0"/>
                </a:rPr>
                <a:t> 99.4%</a:t>
              </a:r>
            </a:p>
          </p:txBody>
        </p:sp>
        <p:sp>
          <p:nvSpPr>
            <p:cNvPr id="9240" name="Text Box 22"/>
            <p:cNvSpPr txBox="1">
              <a:spLocks noChangeArrowheads="1"/>
            </p:cNvSpPr>
            <p:nvPr/>
          </p:nvSpPr>
          <p:spPr bwMode="auto">
            <a:xfrm>
              <a:off x="3032" y="3573"/>
              <a:ext cx="631" cy="212"/>
            </a:xfrm>
            <a:prstGeom prst="rect">
              <a:avLst/>
            </a:prstGeom>
            <a:noFill/>
            <a:ln w="12700">
              <a:noFill/>
              <a:miter lim="800000"/>
              <a:headEnd/>
              <a:tailEnd/>
            </a:ln>
          </p:spPr>
          <p:txBody>
            <a:bodyPr anchor="ctr">
              <a:spAutoFit/>
            </a:bodyPr>
            <a:lstStyle/>
            <a:p>
              <a:pPr algn="ctr"/>
              <a:r>
                <a:rPr lang="en-GB" sz="1600" b="1">
                  <a:latin typeface="Arial" charset="0"/>
                </a:rPr>
                <a:t> 99.98%</a:t>
              </a:r>
            </a:p>
          </p:txBody>
        </p:sp>
        <p:sp>
          <p:nvSpPr>
            <p:cNvPr id="9241" name="Text Box 23"/>
            <p:cNvSpPr txBox="1">
              <a:spLocks noChangeArrowheads="1"/>
            </p:cNvSpPr>
            <p:nvPr/>
          </p:nvSpPr>
          <p:spPr bwMode="auto">
            <a:xfrm>
              <a:off x="3800" y="3573"/>
              <a:ext cx="741" cy="212"/>
            </a:xfrm>
            <a:prstGeom prst="rect">
              <a:avLst/>
            </a:prstGeom>
            <a:noFill/>
            <a:ln w="12700">
              <a:noFill/>
              <a:miter lim="800000"/>
              <a:headEnd/>
              <a:tailEnd/>
            </a:ln>
          </p:spPr>
          <p:txBody>
            <a:bodyPr anchor="ctr">
              <a:spAutoFit/>
            </a:bodyPr>
            <a:lstStyle/>
            <a:p>
              <a:pPr algn="ctr"/>
              <a:r>
                <a:rPr lang="en-GB" sz="1600" b="1">
                  <a:latin typeface="Arial" charset="0"/>
                </a:rPr>
                <a:t> 99.9997%</a:t>
              </a:r>
            </a:p>
          </p:txBody>
        </p:sp>
        <p:sp>
          <p:nvSpPr>
            <p:cNvPr id="9242" name="Text Box 24"/>
            <p:cNvSpPr txBox="1">
              <a:spLocks noChangeArrowheads="1"/>
            </p:cNvSpPr>
            <p:nvPr/>
          </p:nvSpPr>
          <p:spPr bwMode="auto">
            <a:xfrm rot="10800000">
              <a:off x="698" y="1345"/>
              <a:ext cx="270" cy="1868"/>
            </a:xfrm>
            <a:prstGeom prst="rect">
              <a:avLst/>
            </a:prstGeom>
            <a:noFill/>
            <a:ln w="12700">
              <a:noFill/>
              <a:miter lim="800000"/>
              <a:headEnd/>
              <a:tailEnd/>
            </a:ln>
          </p:spPr>
          <p:txBody>
            <a:bodyPr vert="eaVert" anchor="ctr">
              <a:spAutoFit/>
            </a:bodyPr>
            <a:lstStyle/>
            <a:p>
              <a:pPr algn="ctr"/>
              <a:r>
                <a:rPr lang="en-GB" sz="1600" b="1">
                  <a:latin typeface="Arial" charset="0"/>
                </a:rPr>
                <a:t>COPQ as a Percent of SALES </a:t>
              </a:r>
            </a:p>
          </p:txBody>
        </p:sp>
        <p:sp>
          <p:nvSpPr>
            <p:cNvPr id="9243" name="Text Box 25"/>
            <p:cNvSpPr txBox="1">
              <a:spLocks noChangeArrowheads="1"/>
            </p:cNvSpPr>
            <p:nvPr/>
          </p:nvSpPr>
          <p:spPr bwMode="auto">
            <a:xfrm>
              <a:off x="1466" y="1242"/>
              <a:ext cx="302" cy="250"/>
            </a:xfrm>
            <a:prstGeom prst="rect">
              <a:avLst/>
            </a:prstGeom>
            <a:noFill/>
            <a:ln w="12700">
              <a:noFill/>
              <a:miter lim="800000"/>
              <a:headEnd/>
              <a:tailEnd/>
            </a:ln>
          </p:spPr>
          <p:txBody>
            <a:bodyPr wrap="none" anchor="ctr">
              <a:spAutoFit/>
            </a:bodyPr>
            <a:lstStyle/>
            <a:p>
              <a:pPr algn="ctr"/>
              <a:r>
                <a:rPr lang="en-GB" sz="2000">
                  <a:latin typeface="Arial" charset="0"/>
                </a:rPr>
                <a:t>2</a:t>
              </a:r>
              <a:r>
                <a:rPr lang="en-US" sz="2000" b="1">
                  <a:sym typeface="Symbol" pitchFamily="18" charset="2"/>
                </a:rPr>
                <a:t></a:t>
              </a:r>
              <a:endParaRPr lang="en-GB" sz="2800" b="1">
                <a:sym typeface="Symbol" pitchFamily="18" charset="2"/>
              </a:endParaRPr>
            </a:p>
          </p:txBody>
        </p:sp>
        <p:sp>
          <p:nvSpPr>
            <p:cNvPr id="9244" name="Text Box 26"/>
            <p:cNvSpPr txBox="1">
              <a:spLocks noChangeArrowheads="1"/>
            </p:cNvSpPr>
            <p:nvPr/>
          </p:nvSpPr>
          <p:spPr bwMode="auto">
            <a:xfrm>
              <a:off x="2044" y="1685"/>
              <a:ext cx="302" cy="250"/>
            </a:xfrm>
            <a:prstGeom prst="rect">
              <a:avLst/>
            </a:prstGeom>
            <a:noFill/>
            <a:ln w="12700">
              <a:noFill/>
              <a:miter lim="800000"/>
              <a:headEnd/>
              <a:tailEnd/>
            </a:ln>
          </p:spPr>
          <p:txBody>
            <a:bodyPr wrap="none" anchor="ctr">
              <a:spAutoFit/>
            </a:bodyPr>
            <a:lstStyle/>
            <a:p>
              <a:pPr algn="ctr"/>
              <a:r>
                <a:rPr lang="en-GB" sz="2000">
                  <a:latin typeface="Arial" charset="0"/>
                </a:rPr>
                <a:t>3</a:t>
              </a:r>
              <a:r>
                <a:rPr lang="en-US" sz="2000" b="1">
                  <a:sym typeface="Symbol" pitchFamily="18" charset="2"/>
                </a:rPr>
                <a:t></a:t>
              </a:r>
              <a:endParaRPr lang="en-GB" sz="2800" b="1">
                <a:sym typeface="Symbol" pitchFamily="18" charset="2"/>
              </a:endParaRPr>
            </a:p>
          </p:txBody>
        </p:sp>
        <p:sp>
          <p:nvSpPr>
            <p:cNvPr id="9245" name="Text Box 27"/>
            <p:cNvSpPr txBox="1">
              <a:spLocks noChangeArrowheads="1"/>
            </p:cNvSpPr>
            <p:nvPr/>
          </p:nvSpPr>
          <p:spPr bwMode="auto">
            <a:xfrm>
              <a:off x="2553" y="2070"/>
              <a:ext cx="302" cy="250"/>
            </a:xfrm>
            <a:prstGeom prst="rect">
              <a:avLst/>
            </a:prstGeom>
            <a:noFill/>
            <a:ln w="12700">
              <a:noFill/>
              <a:miter lim="800000"/>
              <a:headEnd/>
              <a:tailEnd/>
            </a:ln>
          </p:spPr>
          <p:txBody>
            <a:bodyPr wrap="none" anchor="ctr">
              <a:spAutoFit/>
            </a:bodyPr>
            <a:lstStyle/>
            <a:p>
              <a:pPr algn="ctr"/>
              <a:r>
                <a:rPr lang="en-GB" sz="2000">
                  <a:latin typeface="Arial" charset="0"/>
                </a:rPr>
                <a:t>4</a:t>
              </a:r>
              <a:r>
                <a:rPr lang="en-US" sz="2000" b="1">
                  <a:sym typeface="Symbol" pitchFamily="18" charset="2"/>
                </a:rPr>
                <a:t></a:t>
              </a:r>
              <a:endParaRPr lang="en-GB" sz="2800" b="1">
                <a:sym typeface="Symbol" pitchFamily="18" charset="2"/>
              </a:endParaRPr>
            </a:p>
          </p:txBody>
        </p:sp>
        <p:sp>
          <p:nvSpPr>
            <p:cNvPr id="9246" name="Text Box 28"/>
            <p:cNvSpPr txBox="1">
              <a:spLocks noChangeArrowheads="1"/>
            </p:cNvSpPr>
            <p:nvPr/>
          </p:nvSpPr>
          <p:spPr bwMode="auto">
            <a:xfrm>
              <a:off x="3176" y="2693"/>
              <a:ext cx="302" cy="250"/>
            </a:xfrm>
            <a:prstGeom prst="rect">
              <a:avLst/>
            </a:prstGeom>
            <a:noFill/>
            <a:ln w="12700">
              <a:noFill/>
              <a:miter lim="800000"/>
              <a:headEnd/>
              <a:tailEnd/>
            </a:ln>
          </p:spPr>
          <p:txBody>
            <a:bodyPr wrap="none" anchor="ctr">
              <a:spAutoFit/>
            </a:bodyPr>
            <a:lstStyle/>
            <a:p>
              <a:pPr algn="ctr"/>
              <a:r>
                <a:rPr lang="en-GB" sz="2000">
                  <a:latin typeface="Arial" charset="0"/>
                </a:rPr>
                <a:t>5</a:t>
              </a:r>
              <a:r>
                <a:rPr lang="en-US" sz="2000" b="1">
                  <a:sym typeface="Symbol" pitchFamily="18" charset="2"/>
                </a:rPr>
                <a:t></a:t>
              </a:r>
              <a:endParaRPr lang="en-GB" sz="2800" b="1">
                <a:sym typeface="Symbol" pitchFamily="18" charset="2"/>
              </a:endParaRPr>
            </a:p>
          </p:txBody>
        </p:sp>
        <p:sp>
          <p:nvSpPr>
            <p:cNvPr id="9247" name="Text Box 29"/>
            <p:cNvSpPr txBox="1">
              <a:spLocks noChangeArrowheads="1"/>
            </p:cNvSpPr>
            <p:nvPr/>
          </p:nvSpPr>
          <p:spPr bwMode="auto">
            <a:xfrm>
              <a:off x="3978" y="3317"/>
              <a:ext cx="302" cy="250"/>
            </a:xfrm>
            <a:prstGeom prst="rect">
              <a:avLst/>
            </a:prstGeom>
            <a:noFill/>
            <a:ln w="12700">
              <a:noFill/>
              <a:miter lim="800000"/>
              <a:headEnd/>
              <a:tailEnd/>
            </a:ln>
          </p:spPr>
          <p:txBody>
            <a:bodyPr wrap="none" anchor="ctr">
              <a:spAutoFit/>
            </a:bodyPr>
            <a:lstStyle/>
            <a:p>
              <a:pPr algn="ctr"/>
              <a:r>
                <a:rPr lang="en-GB" sz="2000">
                  <a:latin typeface="Arial" charset="0"/>
                </a:rPr>
                <a:t>6</a:t>
              </a:r>
              <a:r>
                <a:rPr lang="en-US" sz="2000" b="1">
                  <a:sym typeface="Symbol" pitchFamily="18" charset="2"/>
                </a:rPr>
                <a:t></a:t>
              </a:r>
              <a:endParaRPr lang="en-GB" sz="2800" b="1">
                <a:sym typeface="Symbol" pitchFamily="18" charset="2"/>
              </a:endParaRPr>
            </a:p>
          </p:txBody>
        </p:sp>
        <p:sp>
          <p:nvSpPr>
            <p:cNvPr id="9248" name="Oval 30"/>
            <p:cNvSpPr>
              <a:spLocks noChangeAspect="1" noChangeArrowheads="1"/>
            </p:cNvSpPr>
            <p:nvPr/>
          </p:nvSpPr>
          <p:spPr bwMode="auto">
            <a:xfrm>
              <a:off x="4188" y="3327"/>
              <a:ext cx="140" cy="96"/>
            </a:xfrm>
            <a:prstGeom prst="ellipse">
              <a:avLst/>
            </a:prstGeom>
            <a:solidFill>
              <a:srgbClr val="2A4677"/>
            </a:solidFill>
            <a:ln w="12700">
              <a:solidFill>
                <a:schemeClr val="tx1"/>
              </a:solidFill>
              <a:round/>
              <a:headEnd/>
              <a:tailEnd/>
            </a:ln>
          </p:spPr>
          <p:txBody>
            <a:bodyPr wrap="none" anchor="ctr"/>
            <a:lstStyle/>
            <a:p>
              <a:endParaRPr lang="en-US"/>
            </a:p>
          </p:txBody>
        </p:sp>
        <p:sp>
          <p:nvSpPr>
            <p:cNvPr id="9249" name="Text Box 31"/>
            <p:cNvSpPr txBox="1">
              <a:spLocks noChangeArrowheads="1"/>
            </p:cNvSpPr>
            <p:nvPr/>
          </p:nvSpPr>
          <p:spPr bwMode="auto">
            <a:xfrm>
              <a:off x="2197" y="3785"/>
              <a:ext cx="1680" cy="212"/>
            </a:xfrm>
            <a:prstGeom prst="rect">
              <a:avLst/>
            </a:prstGeom>
            <a:noFill/>
            <a:ln w="12700">
              <a:noFill/>
              <a:miter lim="800000"/>
              <a:headEnd/>
              <a:tailEnd/>
            </a:ln>
          </p:spPr>
          <p:txBody>
            <a:bodyPr anchor="ctr">
              <a:spAutoFit/>
            </a:bodyPr>
            <a:lstStyle/>
            <a:p>
              <a:pPr algn="ctr"/>
              <a:r>
                <a:rPr lang="en-GB" sz="1600" b="1">
                  <a:latin typeface="Arial" charset="0"/>
                </a:rPr>
                <a:t>RTY (% DEFECT-FREE)</a:t>
              </a:r>
            </a:p>
          </p:txBody>
        </p:sp>
        <p:sp>
          <p:nvSpPr>
            <p:cNvPr id="9250" name="Oval 32"/>
            <p:cNvSpPr>
              <a:spLocks noChangeAspect="1" noChangeArrowheads="1"/>
            </p:cNvSpPr>
            <p:nvPr/>
          </p:nvSpPr>
          <p:spPr bwMode="auto">
            <a:xfrm>
              <a:off x="1427" y="1091"/>
              <a:ext cx="140" cy="96"/>
            </a:xfrm>
            <a:prstGeom prst="ellipse">
              <a:avLst/>
            </a:prstGeom>
            <a:solidFill>
              <a:srgbClr val="2A4677"/>
            </a:solidFill>
            <a:ln w="12700">
              <a:solidFill>
                <a:schemeClr val="tx1"/>
              </a:solidFill>
              <a:round/>
              <a:headEnd/>
              <a:tailEnd/>
            </a:ln>
          </p:spPr>
          <p:txBody>
            <a:bodyPr wrap="none" anchor="ctr"/>
            <a:lstStyle/>
            <a:p>
              <a:endParaRPr lang="en-US"/>
            </a:p>
          </p:txBody>
        </p:sp>
        <p:sp>
          <p:nvSpPr>
            <p:cNvPr id="9251" name="Line 33"/>
            <p:cNvSpPr>
              <a:spLocks noChangeShapeType="1"/>
            </p:cNvSpPr>
            <p:nvPr/>
          </p:nvSpPr>
          <p:spPr bwMode="auto">
            <a:xfrm>
              <a:off x="1488" y="1134"/>
              <a:ext cx="1592" cy="1185"/>
            </a:xfrm>
            <a:prstGeom prst="line">
              <a:avLst/>
            </a:prstGeom>
            <a:noFill/>
            <a:ln w="28575">
              <a:solidFill>
                <a:srgbClr val="FF3300"/>
              </a:solidFill>
              <a:round/>
              <a:headEnd/>
              <a:tailEnd/>
            </a:ln>
          </p:spPr>
          <p:txBody>
            <a:bodyPr wrap="none" anchor="ctr"/>
            <a:lstStyle/>
            <a:p>
              <a:endParaRPr lang="en-US"/>
            </a:p>
          </p:txBody>
        </p:sp>
        <p:sp>
          <p:nvSpPr>
            <p:cNvPr id="9252" name="Freeform 34"/>
            <p:cNvSpPr>
              <a:spLocks/>
            </p:cNvSpPr>
            <p:nvPr/>
          </p:nvSpPr>
          <p:spPr bwMode="auto">
            <a:xfrm>
              <a:off x="3080" y="2319"/>
              <a:ext cx="1280" cy="1168"/>
            </a:xfrm>
            <a:custGeom>
              <a:avLst/>
              <a:gdLst>
                <a:gd name="T0" fmla="*/ 0 w 1280"/>
                <a:gd name="T1" fmla="*/ 0 h 1168"/>
                <a:gd name="T2" fmla="*/ 1104 w 1280"/>
                <a:gd name="T3" fmla="*/ 1008 h 1168"/>
                <a:gd name="T4" fmla="*/ 1056 w 1280"/>
                <a:gd name="T5" fmla="*/ 960 h 1168"/>
                <a:gd name="T6" fmla="*/ 0 60000 65536"/>
                <a:gd name="T7" fmla="*/ 0 60000 65536"/>
                <a:gd name="T8" fmla="*/ 0 60000 65536"/>
                <a:gd name="T9" fmla="*/ 0 w 1280"/>
                <a:gd name="T10" fmla="*/ 0 h 1168"/>
                <a:gd name="T11" fmla="*/ 1280 w 1280"/>
                <a:gd name="T12" fmla="*/ 1168 h 1168"/>
              </a:gdLst>
              <a:ahLst/>
              <a:cxnLst>
                <a:cxn ang="T6">
                  <a:pos x="T0" y="T1"/>
                </a:cxn>
                <a:cxn ang="T7">
                  <a:pos x="T2" y="T3"/>
                </a:cxn>
                <a:cxn ang="T8">
                  <a:pos x="T4" y="T5"/>
                </a:cxn>
              </a:cxnLst>
              <a:rect l="T9" t="T10" r="T11" b="T12"/>
              <a:pathLst>
                <a:path w="1280" h="1168">
                  <a:moveTo>
                    <a:pt x="0" y="0"/>
                  </a:moveTo>
                  <a:cubicBezTo>
                    <a:pt x="464" y="424"/>
                    <a:pt x="928" y="848"/>
                    <a:pt x="1104" y="1008"/>
                  </a:cubicBezTo>
                  <a:cubicBezTo>
                    <a:pt x="1280" y="1168"/>
                    <a:pt x="1048" y="952"/>
                    <a:pt x="1056" y="960"/>
                  </a:cubicBezTo>
                </a:path>
              </a:pathLst>
            </a:custGeom>
            <a:noFill/>
            <a:ln w="28575">
              <a:solidFill>
                <a:srgbClr val="FF3300"/>
              </a:solidFill>
              <a:round/>
              <a:headEnd/>
              <a:tailEnd/>
            </a:ln>
          </p:spPr>
          <p:txBody>
            <a:bodyPr wrap="none" anchor="ctr"/>
            <a:lstStyle/>
            <a:p>
              <a:endParaRPr lang="en-US"/>
            </a:p>
          </p:txBody>
        </p:sp>
      </p:grpSp>
      <p:sp>
        <p:nvSpPr>
          <p:cNvPr id="9221" name="Text Box 35"/>
          <p:cNvSpPr txBox="1">
            <a:spLocks noChangeArrowheads="1"/>
          </p:cNvSpPr>
          <p:nvPr/>
        </p:nvSpPr>
        <p:spPr bwMode="auto">
          <a:xfrm>
            <a:off x="457200" y="6019800"/>
            <a:ext cx="6531212" cy="400110"/>
          </a:xfrm>
          <a:prstGeom prst="rect">
            <a:avLst/>
          </a:prstGeom>
          <a:noFill/>
          <a:ln w="12700">
            <a:noFill/>
            <a:miter lim="800000"/>
            <a:headEnd/>
            <a:tailEnd/>
          </a:ln>
        </p:spPr>
        <p:txBody>
          <a:bodyPr wrap="none" anchor="ctr">
            <a:spAutoFit/>
          </a:bodyPr>
          <a:lstStyle/>
          <a:p>
            <a:pPr algn="ctr">
              <a:spcBef>
                <a:spcPct val="50000"/>
              </a:spcBef>
            </a:pPr>
            <a:r>
              <a:rPr lang="en-GB" sz="1200" dirty="0">
                <a:latin typeface="Arial" charset="0"/>
              </a:rPr>
              <a:t>*</a:t>
            </a:r>
            <a:r>
              <a:rPr lang="en-GB" sz="2000" dirty="0">
                <a:latin typeface="Arial" charset="0"/>
              </a:rPr>
              <a:t>Derived from AlliedSignal </a:t>
            </a:r>
            <a:r>
              <a:rPr lang="en-GB" sz="2000" dirty="0" smtClean="0">
                <a:latin typeface="Arial" charset="0"/>
              </a:rPr>
              <a:t>internal study and experience</a:t>
            </a:r>
            <a:endParaRPr lang="en-GB" sz="1200" dirty="0">
              <a:latin typeface="Arial" charset="0"/>
            </a:endParaRPr>
          </a:p>
        </p:txBody>
      </p:sp>
      <p:sp>
        <p:nvSpPr>
          <p:cNvPr id="37" name="Oval 36"/>
          <p:cNvSpPr/>
          <p:nvPr/>
        </p:nvSpPr>
        <p:spPr>
          <a:xfrm rot="1989894">
            <a:off x="3382155" y="1834245"/>
            <a:ext cx="1676400" cy="885106"/>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r>
              <a:rPr lang="en-US" sz="4400" dirty="0" smtClean="0"/>
              <a:t>93% v 99.9% levels</a:t>
            </a:r>
            <a:r>
              <a:rPr lang="en-US" dirty="0" smtClean="0"/>
              <a:t/>
            </a:r>
            <a:br>
              <a:rPr lang="en-US" dirty="0" smtClean="0"/>
            </a:br>
            <a:endParaRPr lang="en-US" dirty="0" smtClean="0"/>
          </a:p>
        </p:txBody>
      </p:sp>
      <p:sp>
        <p:nvSpPr>
          <p:cNvPr id="14339" name="Content Placeholder 2"/>
          <p:cNvSpPr>
            <a:spLocks noGrp="1"/>
          </p:cNvSpPr>
          <p:nvPr>
            <p:ph idx="1"/>
          </p:nvPr>
        </p:nvSpPr>
        <p:spPr>
          <a:xfrm>
            <a:off x="457200" y="1828800"/>
            <a:ext cx="8229600" cy="4572000"/>
          </a:xfrm>
        </p:spPr>
        <p:txBody>
          <a:bodyPr/>
          <a:lstStyle/>
          <a:p>
            <a:pPr eaLnBrk="1" hangingPunct="1"/>
            <a:r>
              <a:rPr lang="en-GB" sz="2400" smtClean="0"/>
              <a:t>Examples of a world at 3 Sigma</a:t>
            </a:r>
          </a:p>
          <a:p>
            <a:pPr lvl="1" eaLnBrk="1" hangingPunct="1"/>
            <a:r>
              <a:rPr lang="en-GB" sz="2000" smtClean="0"/>
              <a:t>54,000 wrong drug prescriptions per year</a:t>
            </a:r>
          </a:p>
          <a:p>
            <a:pPr lvl="1" eaLnBrk="1" hangingPunct="1"/>
            <a:r>
              <a:rPr lang="en-GB" sz="2000" smtClean="0"/>
              <a:t>40,500 new-born babies per year dropped at delivery</a:t>
            </a:r>
          </a:p>
          <a:p>
            <a:pPr lvl="1" eaLnBrk="1" hangingPunct="1"/>
            <a:r>
              <a:rPr lang="en-GB" sz="2000" smtClean="0"/>
              <a:t>Usage drinking water 2 hours a month</a:t>
            </a:r>
          </a:p>
          <a:p>
            <a:pPr lvl="1" eaLnBrk="1" hangingPunct="1"/>
            <a:r>
              <a:rPr lang="en-GB" sz="2000" smtClean="0"/>
              <a:t>5 crash landings per day at the busiest airports</a:t>
            </a:r>
          </a:p>
          <a:p>
            <a:pPr lvl="1" eaLnBrk="1" hangingPunct="1"/>
            <a:r>
              <a:rPr lang="en-GB" sz="2000" smtClean="0"/>
              <a:t>54,000 lost pieces of mail per hour</a:t>
            </a:r>
          </a:p>
          <a:p>
            <a:pPr eaLnBrk="1" hangingPunct="1"/>
            <a:r>
              <a:rPr lang="en-GB" sz="2400" smtClean="0"/>
              <a:t>Examples of a world at 6 Sigma</a:t>
            </a:r>
          </a:p>
          <a:p>
            <a:pPr lvl="1" eaLnBrk="1" hangingPunct="1"/>
            <a:r>
              <a:rPr lang="en-GB" sz="2000" smtClean="0"/>
              <a:t>1 wrong prescription in 25 years</a:t>
            </a:r>
          </a:p>
          <a:p>
            <a:pPr lvl="1" eaLnBrk="1" hangingPunct="1"/>
            <a:r>
              <a:rPr lang="en-GB" sz="2000" smtClean="0"/>
              <a:t>3 new-born babies dropped in 100 year</a:t>
            </a:r>
          </a:p>
          <a:p>
            <a:pPr lvl="1" eaLnBrk="1" hangingPunct="1"/>
            <a:r>
              <a:rPr lang="en-GB" sz="2000" smtClean="0"/>
              <a:t>Unsafe drinking water 1 second every 16 years</a:t>
            </a:r>
          </a:p>
          <a:p>
            <a:pPr lvl="1" eaLnBrk="1" hangingPunct="1"/>
            <a:r>
              <a:rPr lang="en-GB" sz="2000" smtClean="0"/>
              <a:t>1 crash landing in 10 years</a:t>
            </a:r>
          </a:p>
          <a:p>
            <a:pPr lvl="1" eaLnBrk="1" hangingPunct="1"/>
            <a:r>
              <a:rPr lang="en-GB" sz="2000" smtClean="0"/>
              <a:t>35 lost pieces of mail per year </a:t>
            </a:r>
          </a:p>
          <a:p>
            <a:pPr eaLnBrk="1" hangingPunct="1"/>
            <a:endParaRPr lang="en-US" sz="2400" smtClean="0"/>
          </a:p>
        </p:txBody>
      </p:sp>
      <p:cxnSp>
        <p:nvCxnSpPr>
          <p:cNvPr id="14340" name="Straight Connector 4"/>
          <p:cNvCxnSpPr>
            <a:cxnSpLocks noChangeShapeType="1"/>
          </p:cNvCxnSpPr>
          <p:nvPr/>
        </p:nvCxnSpPr>
        <p:spPr bwMode="auto">
          <a:xfrm>
            <a:off x="2819400" y="1066800"/>
            <a:ext cx="304800" cy="0"/>
          </a:xfrm>
          <a:prstGeom prst="line">
            <a:avLst/>
          </a:prstGeom>
          <a:noFill/>
          <a:ln w="9525" algn="ctr">
            <a:solidFill>
              <a:schemeClr val="tx1"/>
            </a:solidFill>
            <a:round/>
            <a:headEnd/>
            <a:tailEnd/>
          </a:ln>
        </p:spPr>
      </p:cxnSp>
      <p:sp>
        <p:nvSpPr>
          <p:cNvPr id="2" name="Slide Number Placeholder 1"/>
          <p:cNvSpPr>
            <a:spLocks noGrp="1"/>
          </p:cNvSpPr>
          <p:nvPr>
            <p:ph type="sldNum" sz="quarter" idx="12"/>
          </p:nvPr>
        </p:nvSpPr>
        <p:spPr/>
        <p:txBody>
          <a:bodyPr/>
          <a:lstStyle/>
          <a:p>
            <a:pPr>
              <a:defRPr/>
            </a:pPr>
            <a:fld id="{095A513F-A0B7-4F65-BEF5-BBD495223354}"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a:xfrm>
            <a:off x="457200" y="762000"/>
            <a:ext cx="8229600" cy="1143000"/>
          </a:xfrm>
        </p:spPr>
        <p:txBody>
          <a:bodyPr anchor="t"/>
          <a:lstStyle/>
          <a:p>
            <a:pPr eaLnBrk="1" hangingPunct="1"/>
            <a:r>
              <a:rPr lang="en-US" smtClean="0"/>
              <a:t>Potential Value</a:t>
            </a:r>
          </a:p>
        </p:txBody>
      </p:sp>
      <p:sp>
        <p:nvSpPr>
          <p:cNvPr id="10243" name="Rectangle 7"/>
          <p:cNvSpPr>
            <a:spLocks noGrp="1" noChangeArrowheads="1"/>
          </p:cNvSpPr>
          <p:nvPr>
            <p:ph idx="1"/>
          </p:nvPr>
        </p:nvSpPr>
        <p:spPr/>
        <p:txBody>
          <a:bodyPr>
            <a:normAutofit lnSpcReduction="10000"/>
          </a:bodyPr>
          <a:lstStyle/>
          <a:p>
            <a:pPr eaLnBrk="1" hangingPunct="1">
              <a:spcBef>
                <a:spcPct val="0"/>
              </a:spcBef>
              <a:buFontTx/>
              <a:buNone/>
            </a:pPr>
            <a:r>
              <a:rPr lang="en-US" sz="2400" b="1" dirty="0" smtClean="0">
                <a:solidFill>
                  <a:schemeClr val="tx2"/>
                </a:solidFill>
                <a:latin typeface="Arial Narrow" pitchFamily="34" charset="0"/>
              </a:rPr>
              <a:t>With performance at 2 sigma:</a:t>
            </a:r>
            <a:endParaRPr lang="en-US" sz="2000" dirty="0" smtClean="0">
              <a:latin typeface="Arial Narrow" pitchFamily="34" charset="0"/>
            </a:endParaRPr>
          </a:p>
          <a:p>
            <a:pPr eaLnBrk="1" hangingPunct="1">
              <a:spcBef>
                <a:spcPct val="0"/>
              </a:spcBef>
              <a:buFontTx/>
              <a:buNone/>
            </a:pPr>
            <a:r>
              <a:rPr lang="en-US" sz="2000" dirty="0" smtClean="0">
                <a:latin typeface="Arial Narrow" pitchFamily="34" charset="0"/>
              </a:rPr>
              <a:t>69.146% of products and/or services meet customer requirements </a:t>
            </a:r>
            <a:r>
              <a:rPr lang="en-US" sz="2000" i="1" dirty="0" smtClean="0">
                <a:latin typeface="Arial Narrow" pitchFamily="34" charset="0"/>
              </a:rPr>
              <a:t>with</a:t>
            </a:r>
            <a:r>
              <a:rPr lang="en-US" sz="2000" dirty="0" smtClean="0">
                <a:latin typeface="Arial Narrow" pitchFamily="34" charset="0"/>
              </a:rPr>
              <a:t> </a:t>
            </a:r>
          </a:p>
          <a:p>
            <a:pPr eaLnBrk="1" hangingPunct="1">
              <a:spcBef>
                <a:spcPct val="0"/>
              </a:spcBef>
              <a:buFontTx/>
              <a:buNone/>
            </a:pPr>
            <a:r>
              <a:rPr lang="en-US" sz="2000" dirty="0" smtClean="0">
                <a:latin typeface="Arial Narrow" pitchFamily="34" charset="0"/>
              </a:rPr>
              <a:t>308,538 defects per million opportunities.</a:t>
            </a:r>
          </a:p>
          <a:p>
            <a:pPr eaLnBrk="1" hangingPunct="1">
              <a:spcBef>
                <a:spcPct val="0"/>
              </a:spcBef>
              <a:buFontTx/>
              <a:buNone/>
            </a:pPr>
            <a:endParaRPr lang="en-US" sz="2000" dirty="0" smtClean="0">
              <a:latin typeface="Arial Narrow" pitchFamily="34" charset="0"/>
            </a:endParaRPr>
          </a:p>
          <a:p>
            <a:pPr eaLnBrk="1" hangingPunct="1">
              <a:spcBef>
                <a:spcPct val="0"/>
              </a:spcBef>
              <a:buFontTx/>
              <a:buNone/>
            </a:pPr>
            <a:r>
              <a:rPr lang="en-US" sz="2400" b="1" dirty="0" smtClean="0">
                <a:solidFill>
                  <a:schemeClr val="tx2"/>
                </a:solidFill>
                <a:latin typeface="Arial Narrow" pitchFamily="34" charset="0"/>
              </a:rPr>
              <a:t>With performance at 4 sigma:</a:t>
            </a:r>
            <a:endParaRPr lang="en-US" sz="2000" dirty="0" smtClean="0">
              <a:latin typeface="Arial Narrow" pitchFamily="34" charset="0"/>
            </a:endParaRPr>
          </a:p>
          <a:p>
            <a:pPr eaLnBrk="1" hangingPunct="1">
              <a:spcBef>
                <a:spcPct val="0"/>
              </a:spcBef>
              <a:buFontTx/>
              <a:buNone/>
            </a:pPr>
            <a:r>
              <a:rPr lang="en-US" sz="2000" dirty="0" smtClean="0">
                <a:latin typeface="Arial Narrow" pitchFamily="34" charset="0"/>
              </a:rPr>
              <a:t>99.379% of products and/or services meet customer requirements ...</a:t>
            </a:r>
          </a:p>
          <a:p>
            <a:pPr eaLnBrk="1" hangingPunct="1">
              <a:spcBef>
                <a:spcPct val="0"/>
              </a:spcBef>
              <a:buFontTx/>
              <a:buNone/>
            </a:pPr>
            <a:r>
              <a:rPr lang="en-US" sz="2000" dirty="0" smtClean="0">
                <a:latin typeface="Arial Narrow" pitchFamily="34" charset="0"/>
              </a:rPr>
              <a:t>but there are </a:t>
            </a:r>
            <a:r>
              <a:rPr lang="en-US" sz="2000" i="1" dirty="0" smtClean="0">
                <a:latin typeface="Arial Narrow" pitchFamily="34" charset="0"/>
              </a:rPr>
              <a:t>still</a:t>
            </a:r>
            <a:r>
              <a:rPr lang="en-US" sz="2000" dirty="0" smtClean="0">
                <a:latin typeface="Arial Narrow" pitchFamily="34" charset="0"/>
              </a:rPr>
              <a:t> 6,210 defects per million opportunities.  </a:t>
            </a:r>
          </a:p>
          <a:p>
            <a:pPr eaLnBrk="1" hangingPunct="1">
              <a:spcBef>
                <a:spcPct val="0"/>
              </a:spcBef>
              <a:buFontTx/>
              <a:buNone/>
            </a:pPr>
            <a:endParaRPr lang="en-US" sz="2000" dirty="0" smtClean="0">
              <a:latin typeface="Arial Narrow" pitchFamily="34" charset="0"/>
            </a:endParaRPr>
          </a:p>
          <a:p>
            <a:pPr eaLnBrk="1" hangingPunct="1">
              <a:spcBef>
                <a:spcPct val="0"/>
              </a:spcBef>
              <a:buFontTx/>
              <a:buNone/>
            </a:pPr>
            <a:r>
              <a:rPr lang="en-US" sz="2400" b="1" dirty="0" smtClean="0">
                <a:solidFill>
                  <a:srgbClr val="263582"/>
                </a:solidFill>
                <a:latin typeface="Arial Narrow" pitchFamily="34" charset="0"/>
              </a:rPr>
              <a:t>With performance at 6 sigma:</a:t>
            </a:r>
            <a:endParaRPr lang="en-US" sz="2000" dirty="0" smtClean="0">
              <a:latin typeface="Arial Narrow" pitchFamily="34" charset="0"/>
            </a:endParaRPr>
          </a:p>
          <a:p>
            <a:pPr eaLnBrk="1" hangingPunct="1">
              <a:spcBef>
                <a:spcPct val="0"/>
              </a:spcBef>
              <a:buFontTx/>
              <a:buNone/>
            </a:pPr>
            <a:r>
              <a:rPr lang="en-US" sz="2000" b="1" dirty="0" smtClean="0">
                <a:solidFill>
                  <a:srgbClr val="263582"/>
                </a:solidFill>
                <a:latin typeface="Arial Narrow" pitchFamily="34" charset="0"/>
              </a:rPr>
              <a:t>99.99966% – As close to flaw-free as a business can get, with </a:t>
            </a:r>
            <a:r>
              <a:rPr lang="en-US" sz="2000" b="1" i="1" dirty="0" smtClean="0">
                <a:solidFill>
                  <a:srgbClr val="263582"/>
                </a:solidFill>
                <a:latin typeface="Arial Narrow" pitchFamily="34" charset="0"/>
              </a:rPr>
              <a:t>just</a:t>
            </a:r>
            <a:r>
              <a:rPr lang="en-US" sz="2000" b="1" dirty="0" smtClean="0">
                <a:solidFill>
                  <a:srgbClr val="263582"/>
                </a:solidFill>
                <a:latin typeface="Arial Narrow" pitchFamily="34" charset="0"/>
              </a:rPr>
              <a:t> 3.4 failures per million opportunities (e.g., products, services or transactions).</a:t>
            </a:r>
          </a:p>
          <a:p>
            <a:pPr eaLnBrk="1" hangingPunct="1">
              <a:spcBef>
                <a:spcPct val="0"/>
              </a:spcBef>
              <a:buFontTx/>
              <a:buNone/>
            </a:pPr>
            <a:endParaRPr lang="en-US" dirty="0" smtClean="0"/>
          </a:p>
          <a:p>
            <a:pPr eaLnBrk="1" hangingPunct="1">
              <a:spcBef>
                <a:spcPct val="0"/>
              </a:spcBef>
            </a:pPr>
            <a:r>
              <a:rPr lang="en-US" dirty="0" smtClean="0"/>
              <a:t>Waste = potential quality – actual quality</a:t>
            </a:r>
          </a:p>
        </p:txBody>
      </p:sp>
      <p:sp>
        <p:nvSpPr>
          <p:cNvPr id="10244" name="Slide Number Placeholder 3"/>
          <p:cNvSpPr>
            <a:spLocks noGrp="1"/>
          </p:cNvSpPr>
          <p:nvPr>
            <p:ph type="sldNum" sz="quarter" idx="12"/>
          </p:nvPr>
        </p:nvSpPr>
        <p:spPr bwMode="auto">
          <a:xfrm>
            <a:off x="7010400" y="6381750"/>
            <a:ext cx="2133600" cy="476250"/>
          </a:xfrm>
          <a:ln>
            <a:miter lim="800000"/>
            <a:headEnd/>
            <a:tailEnd/>
          </a:ln>
        </p:spPr>
        <p:txBody>
          <a:bodyPr/>
          <a:lstStyle/>
          <a:p>
            <a:pPr>
              <a:defRPr/>
            </a:pPr>
            <a:fld id="{21B0EB53-45EA-4C91-BAE7-FE15DC0C1486}" type="slidenum">
              <a:rPr lang="en-US"/>
              <a:pPr>
                <a:defRPr/>
              </a:pPr>
              <a:t>17</a:t>
            </a:fld>
            <a:endParaRPr lang="en-US"/>
          </a:p>
        </p:txBody>
      </p:sp>
      <p:sp>
        <p:nvSpPr>
          <p:cNvPr id="10245" name="Text Box 4"/>
          <p:cNvSpPr txBox="1">
            <a:spLocks noChangeArrowheads="1"/>
          </p:cNvSpPr>
          <p:nvPr/>
        </p:nvSpPr>
        <p:spPr bwMode="auto">
          <a:xfrm>
            <a:off x="6384925" y="315913"/>
            <a:ext cx="184150" cy="304800"/>
          </a:xfrm>
          <a:prstGeom prst="rect">
            <a:avLst/>
          </a:prstGeom>
          <a:noFill/>
          <a:ln w="9525">
            <a:noFill/>
            <a:miter lim="800000"/>
            <a:headEnd/>
            <a:tailEnd/>
          </a:ln>
        </p:spPr>
        <p:txBody>
          <a:bodyPr wrap="none">
            <a:spAutoFit/>
          </a:bodyPr>
          <a:lstStyle/>
          <a:p>
            <a:endParaRPr lang="en-US" sz="140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762000" y="457200"/>
            <a:ext cx="7467600" cy="685800"/>
          </a:xfrm>
        </p:spPr>
        <p:txBody>
          <a:bodyPr rtlCol="0">
            <a:normAutofit fontScale="90000"/>
          </a:bodyPr>
          <a:lstStyle/>
          <a:p>
            <a:pPr eaLnBrk="1" fontAlgn="auto" hangingPunct="1">
              <a:spcAft>
                <a:spcPts val="0"/>
              </a:spcAft>
              <a:defRPr/>
            </a:pPr>
            <a:r>
              <a:rPr lang="en-US" dirty="0"/>
              <a:t>Three Levels of Benefits</a:t>
            </a:r>
          </a:p>
        </p:txBody>
      </p:sp>
      <p:sp>
        <p:nvSpPr>
          <p:cNvPr id="32771" name="Rectangle 3"/>
          <p:cNvSpPr>
            <a:spLocks noGrp="1" noChangeArrowheads="1"/>
          </p:cNvSpPr>
          <p:nvPr>
            <p:ph idx="1"/>
          </p:nvPr>
        </p:nvSpPr>
        <p:spPr>
          <a:xfrm>
            <a:off x="762000" y="1905000"/>
            <a:ext cx="7391400" cy="4203700"/>
          </a:xfrm>
        </p:spPr>
        <p:txBody>
          <a:bodyPr/>
          <a:lstStyle/>
          <a:p>
            <a:pPr eaLnBrk="1" hangingPunct="1">
              <a:lnSpc>
                <a:spcPct val="90000"/>
              </a:lnSpc>
            </a:pPr>
            <a:r>
              <a:rPr lang="en-US" sz="2400" smtClean="0"/>
              <a:t>Allows for differentiation by: </a:t>
            </a:r>
          </a:p>
          <a:p>
            <a:pPr eaLnBrk="1" hangingPunct="1">
              <a:lnSpc>
                <a:spcPct val="90000"/>
              </a:lnSpc>
            </a:pPr>
            <a:endParaRPr lang="en-US" sz="2400" smtClean="0"/>
          </a:p>
          <a:p>
            <a:pPr lvl="1" eaLnBrk="1" hangingPunct="1">
              <a:lnSpc>
                <a:spcPct val="90000"/>
              </a:lnSpc>
            </a:pPr>
            <a:r>
              <a:rPr lang="en-US" smtClean="0"/>
              <a:t>Nature of underlying benefit</a:t>
            </a:r>
          </a:p>
          <a:p>
            <a:pPr lvl="2" eaLnBrk="1" hangingPunct="1">
              <a:lnSpc>
                <a:spcPct val="90000"/>
              </a:lnSpc>
            </a:pPr>
            <a:endParaRPr lang="en-US" smtClean="0"/>
          </a:p>
          <a:p>
            <a:pPr lvl="1" eaLnBrk="1" hangingPunct="1">
              <a:lnSpc>
                <a:spcPct val="90000"/>
              </a:lnSpc>
            </a:pPr>
            <a:r>
              <a:rPr lang="en-US" smtClean="0"/>
              <a:t>Confidence</a:t>
            </a:r>
            <a:r>
              <a:rPr lang="en-US" b="1" smtClean="0"/>
              <a:t> </a:t>
            </a:r>
            <a:r>
              <a:rPr lang="en-US" smtClean="0"/>
              <a:t>level in benefits achieved</a:t>
            </a:r>
          </a:p>
          <a:p>
            <a:pPr eaLnBrk="1" hangingPunct="1">
              <a:lnSpc>
                <a:spcPct val="90000"/>
              </a:lnSpc>
            </a:pPr>
            <a:endParaRPr lang="en-US" sz="2400" smtClean="0"/>
          </a:p>
          <a:p>
            <a:pPr eaLnBrk="1" hangingPunct="1">
              <a:lnSpc>
                <a:spcPct val="90000"/>
              </a:lnSpc>
            </a:pPr>
            <a:r>
              <a:rPr lang="en-US" sz="2400" smtClean="0"/>
              <a:t>Provides latitude to drive behavior with quantifiable risk</a:t>
            </a:r>
          </a:p>
        </p:txBody>
      </p:sp>
      <p:sp>
        <p:nvSpPr>
          <p:cNvPr id="609284" name="Rectangle 4"/>
          <p:cNvSpPr>
            <a:spLocks noChangeArrowheads="1"/>
          </p:cNvSpPr>
          <p:nvPr/>
        </p:nvSpPr>
        <p:spPr bwMode="auto">
          <a:xfrm>
            <a:off x="914400" y="5448300"/>
            <a:ext cx="6934200" cy="457200"/>
          </a:xfrm>
          <a:prstGeom prst="rect">
            <a:avLst/>
          </a:prstGeom>
          <a:solidFill>
            <a:srgbClr val="FFCC00"/>
          </a:solidFill>
          <a:ln w="9525">
            <a:noFill/>
            <a:miter lim="800000"/>
            <a:headEnd/>
            <a:tailEnd/>
          </a:ln>
          <a:effectLst/>
        </p:spPr>
        <p:txBody>
          <a:bodyPr wrap="none" anchor="ctr"/>
          <a:lstStyle/>
          <a:p>
            <a:pPr>
              <a:defRPr/>
            </a:pPr>
            <a:r>
              <a:rPr lang="en-US" dirty="0">
                <a:latin typeface="+mn-lt"/>
              </a:rPr>
              <a:t>All Benefit Levels Are Important</a:t>
            </a:r>
          </a:p>
        </p:txBody>
      </p:sp>
      <p:sp>
        <p:nvSpPr>
          <p:cNvPr id="2" name="Slide Number Placeholder 1"/>
          <p:cNvSpPr>
            <a:spLocks noGrp="1"/>
          </p:cNvSpPr>
          <p:nvPr>
            <p:ph type="sldNum" sz="quarter" idx="12"/>
          </p:nvPr>
        </p:nvSpPr>
        <p:spPr/>
        <p:txBody>
          <a:bodyPr/>
          <a:lstStyle/>
          <a:p>
            <a:pPr>
              <a:defRPr/>
            </a:pPr>
            <a:fld id="{095A513F-A0B7-4F65-BEF5-BBD495223354}" type="slidenum">
              <a:rPr lang="en-US" smtClean="0"/>
              <a:pPr>
                <a:defRPr/>
              </a:pPr>
              <a:t>18</a:t>
            </a:fld>
            <a:endParaRPr 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ChangeArrowheads="1"/>
          </p:cNvSpPr>
          <p:nvPr/>
        </p:nvSpPr>
        <p:spPr bwMode="auto">
          <a:xfrm>
            <a:off x="4495800" y="1219200"/>
            <a:ext cx="4343400" cy="3886200"/>
          </a:xfrm>
          <a:prstGeom prst="rect">
            <a:avLst/>
          </a:prstGeom>
          <a:noFill/>
          <a:ln w="9525">
            <a:solidFill>
              <a:srgbClr val="FEC60C"/>
            </a:solidFill>
            <a:miter lim="800000"/>
            <a:headEnd/>
            <a:tailEnd/>
          </a:ln>
          <a:effectLst/>
        </p:spPr>
        <p:txBody>
          <a:bodyPr/>
          <a:lstStyle/>
          <a:p>
            <a:pPr marL="342900" indent="-342900" eaLnBrk="1" hangingPunct="1">
              <a:spcBef>
                <a:spcPct val="20000"/>
              </a:spcBef>
              <a:buFont typeface="Arial" pitchFamily="34" charset="0"/>
              <a:buChar char="•"/>
              <a:defRPr/>
            </a:pPr>
            <a:r>
              <a:rPr lang="en-US" sz="2200" dirty="0">
                <a:latin typeface="+mn-lt"/>
              </a:rPr>
              <a:t>Material cost reduction</a:t>
            </a:r>
          </a:p>
          <a:p>
            <a:pPr marL="342900" indent="-342900" eaLnBrk="1" hangingPunct="1">
              <a:spcBef>
                <a:spcPct val="20000"/>
              </a:spcBef>
              <a:buFont typeface="Arial" pitchFamily="34" charset="0"/>
              <a:buChar char="•"/>
              <a:defRPr/>
            </a:pPr>
            <a:r>
              <a:rPr lang="en-US" sz="2200" dirty="0">
                <a:latin typeface="+mn-lt"/>
              </a:rPr>
              <a:t>Warranty reductions</a:t>
            </a:r>
          </a:p>
          <a:p>
            <a:pPr marL="342900" indent="-342900" eaLnBrk="1" hangingPunct="1">
              <a:spcBef>
                <a:spcPct val="20000"/>
              </a:spcBef>
              <a:buFont typeface="Arial" pitchFamily="34" charset="0"/>
              <a:buChar char="•"/>
              <a:defRPr/>
            </a:pPr>
            <a:r>
              <a:rPr lang="en-US" sz="2200" dirty="0">
                <a:latin typeface="+mn-lt"/>
              </a:rPr>
              <a:t>Cancel external lease</a:t>
            </a:r>
          </a:p>
          <a:p>
            <a:pPr marL="342900" indent="-342900" eaLnBrk="1" hangingPunct="1">
              <a:spcBef>
                <a:spcPct val="20000"/>
              </a:spcBef>
              <a:buFont typeface="Arial" pitchFamily="34" charset="0"/>
              <a:buChar char="•"/>
              <a:defRPr/>
            </a:pPr>
            <a:r>
              <a:rPr lang="en-US" sz="2200" dirty="0">
                <a:latin typeface="+mn-lt"/>
              </a:rPr>
              <a:t>Enterprise headcount reduction</a:t>
            </a:r>
          </a:p>
          <a:p>
            <a:pPr marL="342900" indent="-342900" eaLnBrk="1" hangingPunct="1">
              <a:spcBef>
                <a:spcPct val="20000"/>
              </a:spcBef>
              <a:buFont typeface="Arial" pitchFamily="34" charset="0"/>
              <a:buChar char="•"/>
              <a:defRPr/>
            </a:pPr>
            <a:r>
              <a:rPr lang="en-US" sz="2200" dirty="0">
                <a:latin typeface="+mn-lt"/>
              </a:rPr>
              <a:t>Incremental volume; price realization</a:t>
            </a:r>
          </a:p>
          <a:p>
            <a:pPr marL="342900" indent="-342900" eaLnBrk="1" hangingPunct="1">
              <a:spcBef>
                <a:spcPct val="20000"/>
              </a:spcBef>
              <a:buFont typeface="Arial" pitchFamily="34" charset="0"/>
              <a:buChar char="•"/>
              <a:defRPr/>
            </a:pPr>
            <a:r>
              <a:rPr lang="en-US" sz="2200" dirty="0">
                <a:latin typeface="+mn-lt"/>
              </a:rPr>
              <a:t>Freight /scrap reduction</a:t>
            </a:r>
          </a:p>
          <a:p>
            <a:pPr marL="342900" indent="-342900" eaLnBrk="1" hangingPunct="1">
              <a:spcBef>
                <a:spcPct val="20000"/>
              </a:spcBef>
              <a:buFont typeface="Arial" pitchFamily="34" charset="0"/>
              <a:buChar char="•"/>
              <a:defRPr/>
            </a:pPr>
            <a:r>
              <a:rPr lang="en-US" sz="2200" dirty="0">
                <a:latin typeface="+mn-lt"/>
              </a:rPr>
              <a:t>Finance benefit on working capital improvements</a:t>
            </a:r>
          </a:p>
          <a:p>
            <a:pPr marL="342900" indent="-342900" eaLnBrk="1" hangingPunct="1">
              <a:spcBef>
                <a:spcPct val="20000"/>
              </a:spcBef>
              <a:buFontTx/>
              <a:buChar char="•"/>
              <a:defRPr/>
            </a:pPr>
            <a:endParaRPr lang="en-US" sz="2200" dirty="0">
              <a:latin typeface="+mn-lt"/>
            </a:endParaRPr>
          </a:p>
          <a:p>
            <a:pPr marL="342900" indent="-342900" eaLnBrk="1" hangingPunct="1">
              <a:spcBef>
                <a:spcPct val="20000"/>
              </a:spcBef>
              <a:buFontTx/>
              <a:buChar char="•"/>
              <a:defRPr/>
            </a:pPr>
            <a:endParaRPr lang="en-US" dirty="0">
              <a:latin typeface="+mn-lt"/>
            </a:endParaRPr>
          </a:p>
        </p:txBody>
      </p:sp>
      <p:sp>
        <p:nvSpPr>
          <p:cNvPr id="610307" name="Rectangle 3"/>
          <p:cNvSpPr>
            <a:spLocks noChangeArrowheads="1"/>
          </p:cNvSpPr>
          <p:nvPr/>
        </p:nvSpPr>
        <p:spPr bwMode="auto">
          <a:xfrm>
            <a:off x="228600" y="1219200"/>
            <a:ext cx="4191000" cy="3886200"/>
          </a:xfrm>
          <a:prstGeom prst="rect">
            <a:avLst/>
          </a:prstGeom>
          <a:noFill/>
          <a:ln w="9525">
            <a:solidFill>
              <a:srgbClr val="FEC60C"/>
            </a:solidFill>
            <a:miter lim="800000"/>
            <a:headEnd/>
            <a:tailEnd/>
          </a:ln>
          <a:effectLst/>
        </p:spPr>
        <p:txBody>
          <a:bodyPr/>
          <a:lstStyle/>
          <a:p>
            <a:pPr marL="342900" indent="-342900" eaLnBrk="1" hangingPunct="1">
              <a:lnSpc>
                <a:spcPct val="90000"/>
              </a:lnSpc>
              <a:spcBef>
                <a:spcPct val="20000"/>
              </a:spcBef>
              <a:buFont typeface="Arial" pitchFamily="34" charset="0"/>
              <a:buChar char="•"/>
              <a:defRPr/>
            </a:pPr>
            <a:r>
              <a:rPr lang="en-US" sz="2200" dirty="0">
                <a:latin typeface="+mn-lt"/>
              </a:rPr>
              <a:t>Direct impact </a:t>
            </a:r>
          </a:p>
          <a:p>
            <a:pPr marL="342900" indent="-342900" eaLnBrk="1" hangingPunct="1">
              <a:lnSpc>
                <a:spcPct val="90000"/>
              </a:lnSpc>
              <a:spcBef>
                <a:spcPct val="20000"/>
              </a:spcBef>
              <a:buFont typeface="Arial" pitchFamily="34" charset="0"/>
              <a:buChar char="•"/>
              <a:defRPr/>
            </a:pPr>
            <a:endParaRPr lang="en-US" sz="2200" dirty="0">
              <a:latin typeface="+mn-lt"/>
            </a:endParaRPr>
          </a:p>
          <a:p>
            <a:pPr marL="342900" indent="-342900" eaLnBrk="1" hangingPunct="1">
              <a:lnSpc>
                <a:spcPct val="90000"/>
              </a:lnSpc>
              <a:spcBef>
                <a:spcPct val="20000"/>
              </a:spcBef>
              <a:buFont typeface="Arial" pitchFamily="34" charset="0"/>
              <a:buChar char="•"/>
              <a:defRPr/>
            </a:pPr>
            <a:r>
              <a:rPr lang="en-US" sz="2200" dirty="0">
                <a:latin typeface="+mn-lt"/>
              </a:rPr>
              <a:t>90% confidence required</a:t>
            </a:r>
          </a:p>
          <a:p>
            <a:pPr marL="342900" indent="-342900" eaLnBrk="1" hangingPunct="1">
              <a:lnSpc>
                <a:spcPct val="90000"/>
              </a:lnSpc>
              <a:spcBef>
                <a:spcPct val="20000"/>
              </a:spcBef>
              <a:buFont typeface="Arial" pitchFamily="34" charset="0"/>
              <a:buChar char="•"/>
              <a:defRPr/>
            </a:pPr>
            <a:endParaRPr lang="en-US" sz="2200" dirty="0">
              <a:latin typeface="+mn-lt"/>
            </a:endParaRPr>
          </a:p>
          <a:p>
            <a:pPr marL="342900" indent="-342900" eaLnBrk="1" hangingPunct="1">
              <a:lnSpc>
                <a:spcPct val="90000"/>
              </a:lnSpc>
              <a:spcBef>
                <a:spcPct val="20000"/>
              </a:spcBef>
              <a:buFont typeface="Arial" pitchFamily="34" charset="0"/>
              <a:buChar char="•"/>
              <a:defRPr/>
            </a:pPr>
            <a:r>
              <a:rPr lang="en-US" sz="2200" dirty="0">
                <a:latin typeface="+mn-lt"/>
              </a:rPr>
              <a:t>Economic substance required</a:t>
            </a:r>
          </a:p>
          <a:p>
            <a:pPr marL="342900" indent="-342900" eaLnBrk="1" hangingPunct="1">
              <a:lnSpc>
                <a:spcPct val="90000"/>
              </a:lnSpc>
              <a:spcBef>
                <a:spcPct val="20000"/>
              </a:spcBef>
              <a:buFontTx/>
              <a:buChar char="•"/>
              <a:defRPr/>
            </a:pPr>
            <a:endParaRPr lang="en-US" sz="2200" dirty="0">
              <a:latin typeface="+mn-lt"/>
            </a:endParaRPr>
          </a:p>
          <a:p>
            <a:pPr marL="342900" indent="-342900" eaLnBrk="1" hangingPunct="1">
              <a:lnSpc>
                <a:spcPct val="90000"/>
              </a:lnSpc>
              <a:spcBef>
                <a:spcPct val="20000"/>
              </a:spcBef>
              <a:buFontTx/>
              <a:buChar char="•"/>
              <a:defRPr/>
            </a:pPr>
            <a:endParaRPr lang="en-US" dirty="0">
              <a:latin typeface="+mn-lt"/>
            </a:endParaRPr>
          </a:p>
          <a:p>
            <a:pPr marL="342900" indent="-342900" eaLnBrk="1" hangingPunct="1">
              <a:lnSpc>
                <a:spcPct val="90000"/>
              </a:lnSpc>
              <a:spcBef>
                <a:spcPct val="20000"/>
              </a:spcBef>
              <a:buFontTx/>
              <a:buChar char="•"/>
              <a:defRPr/>
            </a:pPr>
            <a:endParaRPr lang="en-US" dirty="0">
              <a:latin typeface="+mn-lt"/>
            </a:endParaRPr>
          </a:p>
          <a:p>
            <a:pPr marL="342900" indent="-342900" eaLnBrk="1" hangingPunct="1">
              <a:lnSpc>
                <a:spcPct val="90000"/>
              </a:lnSpc>
              <a:spcBef>
                <a:spcPct val="20000"/>
              </a:spcBef>
              <a:buFontTx/>
              <a:buChar char="•"/>
              <a:defRPr/>
            </a:pPr>
            <a:endParaRPr lang="en-US" dirty="0">
              <a:latin typeface="+mn-lt"/>
            </a:endParaRPr>
          </a:p>
          <a:p>
            <a:pPr marL="342900" indent="-342900" eaLnBrk="1" hangingPunct="1">
              <a:lnSpc>
                <a:spcPct val="90000"/>
              </a:lnSpc>
              <a:spcBef>
                <a:spcPct val="20000"/>
              </a:spcBef>
              <a:buFontTx/>
              <a:buChar char="•"/>
              <a:defRPr/>
            </a:pPr>
            <a:endParaRPr lang="en-US" dirty="0">
              <a:latin typeface="+mn-lt"/>
            </a:endParaRPr>
          </a:p>
        </p:txBody>
      </p:sp>
      <p:sp>
        <p:nvSpPr>
          <p:cNvPr id="610308" name="Text Box 4"/>
          <p:cNvSpPr txBox="1">
            <a:spLocks noChangeArrowheads="1"/>
          </p:cNvSpPr>
          <p:nvPr/>
        </p:nvSpPr>
        <p:spPr bwMode="auto">
          <a:xfrm>
            <a:off x="288925" y="838200"/>
            <a:ext cx="1052513" cy="369888"/>
          </a:xfrm>
          <a:prstGeom prst="rect">
            <a:avLst/>
          </a:prstGeom>
          <a:noFill/>
          <a:ln w="9525">
            <a:noFill/>
            <a:miter lim="800000"/>
            <a:headEnd/>
            <a:tailEnd/>
          </a:ln>
          <a:effectLst/>
        </p:spPr>
        <p:txBody>
          <a:bodyPr wrap="none">
            <a:spAutoFit/>
          </a:bodyPr>
          <a:lstStyle/>
          <a:p>
            <a:pPr>
              <a:defRPr/>
            </a:pPr>
            <a:r>
              <a:rPr lang="en-US" dirty="0">
                <a:latin typeface="+mn-lt"/>
              </a:rPr>
              <a:t>Nature…</a:t>
            </a:r>
          </a:p>
        </p:txBody>
      </p:sp>
      <p:sp>
        <p:nvSpPr>
          <p:cNvPr id="610309" name="Text Box 5"/>
          <p:cNvSpPr txBox="1">
            <a:spLocks noChangeArrowheads="1"/>
          </p:cNvSpPr>
          <p:nvPr/>
        </p:nvSpPr>
        <p:spPr bwMode="auto">
          <a:xfrm>
            <a:off x="4572000" y="838200"/>
            <a:ext cx="1282700" cy="369888"/>
          </a:xfrm>
          <a:prstGeom prst="rect">
            <a:avLst/>
          </a:prstGeom>
          <a:noFill/>
          <a:ln w="9525">
            <a:noFill/>
            <a:miter lim="800000"/>
            <a:headEnd/>
            <a:tailEnd/>
          </a:ln>
          <a:effectLst/>
        </p:spPr>
        <p:txBody>
          <a:bodyPr wrap="none">
            <a:spAutoFit/>
          </a:bodyPr>
          <a:lstStyle/>
          <a:p>
            <a:pPr>
              <a:defRPr/>
            </a:pPr>
            <a:r>
              <a:rPr lang="en-US">
                <a:latin typeface="+mn-lt"/>
              </a:rPr>
              <a:t>Examples…</a:t>
            </a:r>
          </a:p>
        </p:txBody>
      </p:sp>
      <p:sp>
        <p:nvSpPr>
          <p:cNvPr id="610310" name="Rectangle 6"/>
          <p:cNvSpPr>
            <a:spLocks noChangeArrowheads="1"/>
          </p:cNvSpPr>
          <p:nvPr/>
        </p:nvSpPr>
        <p:spPr bwMode="auto">
          <a:xfrm>
            <a:off x="381000" y="5334000"/>
            <a:ext cx="6324600" cy="457200"/>
          </a:xfrm>
          <a:prstGeom prst="rect">
            <a:avLst/>
          </a:prstGeom>
          <a:solidFill>
            <a:srgbClr val="FFCC00"/>
          </a:solidFill>
          <a:ln w="9525">
            <a:noFill/>
            <a:miter lim="800000"/>
            <a:headEnd/>
            <a:tailEnd/>
          </a:ln>
          <a:effectLst/>
        </p:spPr>
        <p:txBody>
          <a:bodyPr wrap="none" anchor="ctr"/>
          <a:lstStyle/>
          <a:p>
            <a:pPr>
              <a:defRPr/>
            </a:pPr>
            <a:r>
              <a:rPr lang="en-US" sz="2000" dirty="0">
                <a:latin typeface="+mn-lt"/>
              </a:rPr>
              <a:t>Highest Confidence, Most Visible</a:t>
            </a:r>
          </a:p>
        </p:txBody>
      </p:sp>
      <p:sp>
        <p:nvSpPr>
          <p:cNvPr id="610311" name="Rectangle 7"/>
          <p:cNvSpPr>
            <a:spLocks noChangeArrowheads="1"/>
          </p:cNvSpPr>
          <p:nvPr/>
        </p:nvSpPr>
        <p:spPr bwMode="auto">
          <a:xfrm>
            <a:off x="152400" y="228600"/>
            <a:ext cx="7467600" cy="685800"/>
          </a:xfrm>
          <a:prstGeom prst="rect">
            <a:avLst/>
          </a:prstGeom>
          <a:noFill/>
          <a:ln w="9525">
            <a:noFill/>
            <a:miter lim="800000"/>
            <a:headEnd/>
            <a:tailEnd/>
          </a:ln>
          <a:effectLst/>
        </p:spPr>
        <p:txBody>
          <a:bodyPr lIns="100821" tIns="50411" rIns="100821" bIns="50411" anchor="b"/>
          <a:lstStyle/>
          <a:p>
            <a:pPr eaLnBrk="1" hangingPunct="1">
              <a:defRPr/>
            </a:pPr>
            <a:r>
              <a:rPr lang="en-US" sz="4400" dirty="0">
                <a:solidFill>
                  <a:srgbClr val="06305C"/>
                </a:solidFill>
                <a:latin typeface="+mj-lt"/>
              </a:rPr>
              <a:t>Level I Benefits</a:t>
            </a:r>
          </a:p>
        </p:txBody>
      </p:sp>
      <p:sp>
        <p:nvSpPr>
          <p:cNvPr id="2" name="Slide Number Placeholder 1"/>
          <p:cNvSpPr>
            <a:spLocks noGrp="1"/>
          </p:cNvSpPr>
          <p:nvPr>
            <p:ph type="sldNum" sz="quarter" idx="12"/>
          </p:nvPr>
        </p:nvSpPr>
        <p:spPr/>
        <p:txBody>
          <a:bodyPr/>
          <a:lstStyle/>
          <a:p>
            <a:pPr>
              <a:defRPr/>
            </a:pPr>
            <a:fld id="{13256AEC-3895-4AB4-8E65-40D20528E05D}" type="slidenum">
              <a:rPr lang="en-US" smtClean="0"/>
              <a:pPr>
                <a:defRPr/>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Strategic Model</a:t>
            </a:r>
          </a:p>
        </p:txBody>
      </p:sp>
      <p:sp>
        <p:nvSpPr>
          <p:cNvPr id="4" name="Flowchart: Sequential Access Storage 3"/>
          <p:cNvSpPr/>
          <p:nvPr/>
        </p:nvSpPr>
        <p:spPr>
          <a:xfrm>
            <a:off x="2895600" y="2209800"/>
            <a:ext cx="4038600" cy="39624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dirty="0"/>
              <a:t>Strategy</a:t>
            </a:r>
          </a:p>
          <a:p>
            <a:pPr algn="ctr" eaLnBrk="0" hangingPunct="0">
              <a:defRPr/>
            </a:pPr>
            <a:endParaRPr lang="en-US" sz="3600" dirty="0"/>
          </a:p>
          <a:p>
            <a:pPr algn="ctr" eaLnBrk="0" hangingPunct="0">
              <a:defRPr/>
            </a:pPr>
            <a:r>
              <a:rPr lang="en-US" sz="3600" dirty="0"/>
              <a:t>Goals</a:t>
            </a:r>
          </a:p>
          <a:p>
            <a:pPr algn="ctr" eaLnBrk="0" hangingPunct="0">
              <a:defRPr/>
            </a:pPr>
            <a:endParaRPr lang="en-US" sz="3600" dirty="0"/>
          </a:p>
          <a:p>
            <a:pPr algn="ctr" eaLnBrk="0" hangingPunct="0">
              <a:defRPr/>
            </a:pPr>
            <a:r>
              <a:rPr lang="en-US" sz="3600" dirty="0"/>
              <a:t>Processes</a:t>
            </a:r>
          </a:p>
          <a:p>
            <a:pPr algn="ctr" eaLnBrk="0" hangingPunct="0">
              <a:defRPr/>
            </a:pPr>
            <a:endParaRPr lang="en-US" sz="3600" dirty="0"/>
          </a:p>
          <a:p>
            <a:pPr algn="ctr" eaLnBrk="0" hangingPunct="0">
              <a:defRPr/>
            </a:pPr>
            <a:r>
              <a:rPr lang="en-US" sz="3600" dirty="0"/>
              <a:t>Projects</a:t>
            </a:r>
          </a:p>
        </p:txBody>
      </p:sp>
      <p:sp>
        <p:nvSpPr>
          <p:cNvPr id="5" name="Bent-Up Arrow 4"/>
          <p:cNvSpPr/>
          <p:nvPr/>
        </p:nvSpPr>
        <p:spPr>
          <a:xfrm>
            <a:off x="6934200" y="5029200"/>
            <a:ext cx="1981200" cy="1143000"/>
          </a:xfrm>
          <a:prstGeom prst="bentUpArrow">
            <a:avLst>
              <a:gd name="adj1" fmla="val 50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TextBox 5"/>
          <p:cNvSpPr txBox="1"/>
          <p:nvPr/>
        </p:nvSpPr>
        <p:spPr>
          <a:xfrm>
            <a:off x="914400" y="3276600"/>
            <a:ext cx="2743200" cy="708025"/>
          </a:xfrm>
          <a:prstGeom prst="rect">
            <a:avLst/>
          </a:prstGeom>
          <a:noFill/>
        </p:spPr>
        <p:txBody>
          <a:bodyPr>
            <a:spAutoFit/>
          </a:bodyPr>
          <a:lstStyle/>
          <a:p>
            <a:pPr eaLnBrk="0" hangingPunct="0">
              <a:defRPr/>
            </a:pPr>
            <a:r>
              <a:rPr lang="en-US" sz="2000" dirty="0">
                <a:latin typeface="+mn-lt"/>
              </a:rPr>
              <a:t>ISO-based QMS –</a:t>
            </a:r>
          </a:p>
          <a:p>
            <a:pPr eaLnBrk="0" hangingPunct="0">
              <a:defRPr/>
            </a:pPr>
            <a:r>
              <a:rPr lang="en-US" sz="2000" i="1" dirty="0">
                <a:latin typeface="+mn-lt"/>
              </a:rPr>
              <a:t>Set Standards</a:t>
            </a:r>
          </a:p>
        </p:txBody>
      </p:sp>
      <p:sp>
        <p:nvSpPr>
          <p:cNvPr id="7" name="TextBox 6"/>
          <p:cNvSpPr txBox="1"/>
          <p:nvPr/>
        </p:nvSpPr>
        <p:spPr>
          <a:xfrm>
            <a:off x="914400" y="4273550"/>
            <a:ext cx="3048000" cy="1014413"/>
          </a:xfrm>
          <a:prstGeom prst="rect">
            <a:avLst/>
          </a:prstGeom>
          <a:noFill/>
        </p:spPr>
        <p:txBody>
          <a:bodyPr>
            <a:spAutoFit/>
          </a:bodyPr>
          <a:lstStyle/>
          <a:p>
            <a:pPr eaLnBrk="0" hangingPunct="0">
              <a:defRPr/>
            </a:pPr>
            <a:r>
              <a:rPr lang="en-US" sz="2000" dirty="0">
                <a:latin typeface="+mn-lt"/>
              </a:rPr>
              <a:t>Strategic Areas for Improvement – </a:t>
            </a:r>
          </a:p>
          <a:p>
            <a:pPr eaLnBrk="0" hangingPunct="0">
              <a:defRPr/>
            </a:pPr>
            <a:r>
              <a:rPr lang="en-US" sz="2000" i="1" dirty="0">
                <a:latin typeface="+mn-lt"/>
              </a:rPr>
              <a:t>Lean Thinking</a:t>
            </a:r>
          </a:p>
        </p:txBody>
      </p:sp>
      <p:sp>
        <p:nvSpPr>
          <p:cNvPr id="8" name="TextBox 7"/>
          <p:cNvSpPr txBox="1"/>
          <p:nvPr/>
        </p:nvSpPr>
        <p:spPr>
          <a:xfrm>
            <a:off x="914400" y="5562600"/>
            <a:ext cx="2590800" cy="708025"/>
          </a:xfrm>
          <a:prstGeom prst="rect">
            <a:avLst/>
          </a:prstGeom>
          <a:noFill/>
        </p:spPr>
        <p:txBody>
          <a:bodyPr>
            <a:spAutoFit/>
          </a:bodyPr>
          <a:lstStyle/>
          <a:p>
            <a:pPr eaLnBrk="0" hangingPunct="0">
              <a:defRPr/>
            </a:pPr>
            <a:r>
              <a:rPr lang="en-US" sz="2000" dirty="0">
                <a:latin typeface="+mn-lt"/>
              </a:rPr>
              <a:t>Quick Wins – </a:t>
            </a:r>
          </a:p>
          <a:p>
            <a:pPr eaLnBrk="0" hangingPunct="0">
              <a:defRPr/>
            </a:pPr>
            <a:r>
              <a:rPr lang="en-US" sz="2000" i="1" dirty="0">
                <a:latin typeface="+mn-lt"/>
              </a:rPr>
              <a:t>Kaizen</a:t>
            </a:r>
          </a:p>
        </p:txBody>
      </p:sp>
      <p:sp>
        <p:nvSpPr>
          <p:cNvPr id="9" name="Rectangle 8"/>
          <p:cNvSpPr/>
          <p:nvPr/>
        </p:nvSpPr>
        <p:spPr>
          <a:xfrm>
            <a:off x="6992450" y="4114800"/>
            <a:ext cx="2151550" cy="707886"/>
          </a:xfrm>
          <a:prstGeom prst="rect">
            <a:avLst/>
          </a:prstGeom>
          <a:noFill/>
        </p:spPr>
        <p:txBody>
          <a:bodyPr wrap="none">
            <a:spAutoFit/>
          </a:bodyPr>
          <a:lstStyle/>
          <a:p>
            <a:pPr algn="ctr" eaLnBrk="0" hangingPunct="0">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Sigma</a:t>
            </a:r>
          </a:p>
        </p:txBody>
      </p:sp>
      <p:sp>
        <p:nvSpPr>
          <p:cNvPr id="2" name="Slide Number Placeholder 1"/>
          <p:cNvSpPr>
            <a:spLocks noGrp="1"/>
          </p:cNvSpPr>
          <p:nvPr>
            <p:ph type="sldNum" sz="quarter" idx="12"/>
          </p:nvPr>
        </p:nvSpPr>
        <p:spPr/>
        <p:txBody>
          <a:bodyPr/>
          <a:lstStyle/>
          <a:p>
            <a:pPr>
              <a:defRPr/>
            </a:pPr>
            <a:fld id="{FBD32B7A-9E90-4216-BE4B-B34F5D8AF6DB}"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ChangeArrowheads="1"/>
          </p:cNvSpPr>
          <p:nvPr/>
        </p:nvSpPr>
        <p:spPr bwMode="auto">
          <a:xfrm>
            <a:off x="304800" y="1447800"/>
            <a:ext cx="4267200" cy="3581400"/>
          </a:xfrm>
          <a:prstGeom prst="rect">
            <a:avLst/>
          </a:prstGeom>
          <a:noFill/>
          <a:ln w="9525">
            <a:solidFill>
              <a:srgbClr val="FEC60C"/>
            </a:solidFill>
            <a:miter lim="800000"/>
            <a:headEnd/>
            <a:tailEnd/>
          </a:ln>
          <a:effectLst/>
        </p:spPr>
        <p:txBody>
          <a:bodyPr/>
          <a:lstStyle/>
          <a:p>
            <a:pPr marL="342900" indent="-342900" eaLnBrk="1" hangingPunct="1">
              <a:spcBef>
                <a:spcPct val="20000"/>
              </a:spcBef>
              <a:buFont typeface="Arial" pitchFamily="34" charset="0"/>
              <a:buChar char="•"/>
              <a:defRPr/>
            </a:pPr>
            <a:r>
              <a:rPr lang="en-US" sz="2000" dirty="0">
                <a:latin typeface="+mn-lt"/>
              </a:rPr>
              <a:t>Productive redeployment of existing resources</a:t>
            </a:r>
          </a:p>
          <a:p>
            <a:pPr marL="742950" lvl="1" indent="-285750" eaLnBrk="1" hangingPunct="1">
              <a:spcBef>
                <a:spcPct val="20000"/>
              </a:spcBef>
              <a:buFont typeface="Arial" pitchFamily="34" charset="0"/>
              <a:buChar char="•"/>
              <a:defRPr/>
            </a:pPr>
            <a:r>
              <a:rPr lang="en-US" sz="2000" dirty="0">
                <a:latin typeface="+mn-lt"/>
              </a:rPr>
              <a:t>Equipment, buildings, etc.</a:t>
            </a:r>
          </a:p>
          <a:p>
            <a:pPr marL="742950" lvl="1" indent="-285750" eaLnBrk="1" hangingPunct="1">
              <a:spcBef>
                <a:spcPct val="20000"/>
              </a:spcBef>
              <a:buFont typeface="Arial" pitchFamily="34" charset="0"/>
              <a:buChar char="•"/>
              <a:defRPr/>
            </a:pPr>
            <a:r>
              <a:rPr lang="en-US" sz="2000" dirty="0">
                <a:latin typeface="+mn-lt"/>
              </a:rPr>
              <a:t>Whole persons</a:t>
            </a:r>
          </a:p>
          <a:p>
            <a:pPr marL="342900" indent="-342900" eaLnBrk="1" hangingPunct="1">
              <a:spcBef>
                <a:spcPct val="20000"/>
              </a:spcBef>
              <a:buFontTx/>
              <a:buChar char="•"/>
              <a:defRPr/>
            </a:pPr>
            <a:endParaRPr lang="en-US" sz="2000" dirty="0">
              <a:latin typeface="+mn-lt"/>
            </a:endParaRPr>
          </a:p>
          <a:p>
            <a:pPr marL="342900" indent="-342900" eaLnBrk="1" hangingPunct="1">
              <a:spcBef>
                <a:spcPct val="20000"/>
              </a:spcBef>
              <a:buFontTx/>
              <a:buChar char="•"/>
              <a:defRPr/>
            </a:pPr>
            <a:endParaRPr lang="en-US" sz="2000" dirty="0">
              <a:latin typeface="+mn-lt"/>
            </a:endParaRPr>
          </a:p>
        </p:txBody>
      </p:sp>
      <p:sp>
        <p:nvSpPr>
          <p:cNvPr id="611331" name="Rectangle 3"/>
          <p:cNvSpPr>
            <a:spLocks noChangeArrowheads="1"/>
          </p:cNvSpPr>
          <p:nvPr/>
        </p:nvSpPr>
        <p:spPr bwMode="auto">
          <a:xfrm>
            <a:off x="4648200" y="1447800"/>
            <a:ext cx="4191000" cy="3581400"/>
          </a:xfrm>
          <a:prstGeom prst="rect">
            <a:avLst/>
          </a:prstGeom>
          <a:noFill/>
          <a:ln w="9525">
            <a:solidFill>
              <a:srgbClr val="FEC60C"/>
            </a:solidFill>
            <a:miter lim="800000"/>
            <a:headEnd/>
            <a:tailEnd/>
          </a:ln>
          <a:effectLst/>
        </p:spPr>
        <p:txBody>
          <a:bodyPr/>
          <a:lstStyle/>
          <a:p>
            <a:pPr marL="342900" indent="-342900" eaLnBrk="1" hangingPunct="1">
              <a:spcBef>
                <a:spcPct val="20000"/>
              </a:spcBef>
              <a:buFont typeface="Arial" pitchFamily="34" charset="0"/>
              <a:buChar char="•"/>
              <a:defRPr/>
            </a:pPr>
            <a:r>
              <a:rPr lang="en-US" sz="2000" dirty="0">
                <a:latin typeface="+mn-lt"/>
              </a:rPr>
              <a:t>Person productively redeployed in support of enterprise growth</a:t>
            </a:r>
          </a:p>
          <a:p>
            <a:pPr marL="342900" indent="-342900" eaLnBrk="1" hangingPunct="1">
              <a:spcBef>
                <a:spcPct val="20000"/>
              </a:spcBef>
              <a:buFont typeface="Arial" pitchFamily="34" charset="0"/>
              <a:buChar char="•"/>
              <a:defRPr/>
            </a:pPr>
            <a:endParaRPr lang="en-US" sz="2000" dirty="0">
              <a:latin typeface="+mn-lt"/>
            </a:endParaRPr>
          </a:p>
          <a:p>
            <a:pPr marL="342900" indent="-342900" eaLnBrk="1" hangingPunct="1">
              <a:spcBef>
                <a:spcPct val="20000"/>
              </a:spcBef>
              <a:buFont typeface="Arial" pitchFamily="34" charset="0"/>
              <a:buChar char="•"/>
              <a:defRPr/>
            </a:pPr>
            <a:r>
              <a:rPr lang="en-US" sz="2000" dirty="0">
                <a:latin typeface="+mn-lt"/>
              </a:rPr>
              <a:t>Equipment productively redeployed to a different plant/process thereby avoiding capital spend or outsourcing of operation</a:t>
            </a:r>
          </a:p>
        </p:txBody>
      </p:sp>
      <p:sp>
        <p:nvSpPr>
          <p:cNvPr id="611332" name="Text Box 4"/>
          <p:cNvSpPr txBox="1">
            <a:spLocks noChangeArrowheads="1"/>
          </p:cNvSpPr>
          <p:nvPr/>
        </p:nvSpPr>
        <p:spPr bwMode="auto">
          <a:xfrm>
            <a:off x="4546600" y="1054100"/>
            <a:ext cx="1404938" cy="400050"/>
          </a:xfrm>
          <a:prstGeom prst="rect">
            <a:avLst/>
          </a:prstGeom>
          <a:noFill/>
          <a:ln w="9525">
            <a:noFill/>
            <a:miter lim="800000"/>
            <a:headEnd/>
            <a:tailEnd/>
          </a:ln>
          <a:effectLst/>
        </p:spPr>
        <p:txBody>
          <a:bodyPr wrap="none">
            <a:spAutoFit/>
          </a:bodyPr>
          <a:lstStyle/>
          <a:p>
            <a:pPr>
              <a:defRPr/>
            </a:pPr>
            <a:r>
              <a:rPr lang="en-US" sz="2000">
                <a:latin typeface="+mn-lt"/>
              </a:rPr>
              <a:t>Examples…</a:t>
            </a:r>
          </a:p>
        </p:txBody>
      </p:sp>
      <p:sp>
        <p:nvSpPr>
          <p:cNvPr id="611333" name="Text Box 5"/>
          <p:cNvSpPr txBox="1">
            <a:spLocks noChangeArrowheads="1"/>
          </p:cNvSpPr>
          <p:nvPr/>
        </p:nvSpPr>
        <p:spPr bwMode="auto">
          <a:xfrm>
            <a:off x="228600" y="1076325"/>
            <a:ext cx="1169988" cy="400050"/>
          </a:xfrm>
          <a:prstGeom prst="rect">
            <a:avLst/>
          </a:prstGeom>
          <a:noFill/>
          <a:ln w="9525">
            <a:noFill/>
            <a:miter lim="800000"/>
            <a:headEnd/>
            <a:tailEnd/>
          </a:ln>
          <a:effectLst/>
        </p:spPr>
        <p:txBody>
          <a:bodyPr wrap="none">
            <a:spAutoFit/>
          </a:bodyPr>
          <a:lstStyle/>
          <a:p>
            <a:pPr>
              <a:defRPr/>
            </a:pPr>
            <a:r>
              <a:rPr lang="en-US" sz="2000" dirty="0">
                <a:latin typeface="+mn-lt"/>
              </a:rPr>
              <a:t>Nature…</a:t>
            </a:r>
          </a:p>
        </p:txBody>
      </p:sp>
      <p:sp>
        <p:nvSpPr>
          <p:cNvPr id="611334" name="Rectangle 6"/>
          <p:cNvSpPr>
            <a:spLocks noChangeArrowheads="1"/>
          </p:cNvSpPr>
          <p:nvPr/>
        </p:nvSpPr>
        <p:spPr bwMode="auto">
          <a:xfrm>
            <a:off x="533400" y="5257800"/>
            <a:ext cx="7543800" cy="457200"/>
          </a:xfrm>
          <a:prstGeom prst="rect">
            <a:avLst/>
          </a:prstGeom>
          <a:solidFill>
            <a:srgbClr val="FFCC00"/>
          </a:solidFill>
          <a:ln w="9525">
            <a:noFill/>
            <a:miter lim="800000"/>
            <a:headEnd/>
            <a:tailEnd/>
          </a:ln>
          <a:effectLst/>
        </p:spPr>
        <p:txBody>
          <a:bodyPr wrap="none" anchor="ctr"/>
          <a:lstStyle/>
          <a:p>
            <a:pPr>
              <a:defRPr/>
            </a:pPr>
            <a:r>
              <a:rPr lang="en-US" dirty="0">
                <a:latin typeface="+mn-lt"/>
              </a:rPr>
              <a:t>Level II Redeployments Support Efficient Growth </a:t>
            </a:r>
          </a:p>
        </p:txBody>
      </p:sp>
      <p:sp>
        <p:nvSpPr>
          <p:cNvPr id="611335" name="Rectangle 7"/>
          <p:cNvSpPr>
            <a:spLocks noChangeArrowheads="1"/>
          </p:cNvSpPr>
          <p:nvPr/>
        </p:nvSpPr>
        <p:spPr bwMode="auto">
          <a:xfrm>
            <a:off x="152400" y="381000"/>
            <a:ext cx="7467600" cy="533400"/>
          </a:xfrm>
          <a:prstGeom prst="rect">
            <a:avLst/>
          </a:prstGeom>
          <a:noFill/>
          <a:ln w="9525">
            <a:noFill/>
            <a:miter lim="800000"/>
            <a:headEnd/>
            <a:tailEnd/>
          </a:ln>
          <a:effectLst/>
        </p:spPr>
        <p:txBody>
          <a:bodyPr lIns="100821" tIns="50411" rIns="100821" bIns="50411" anchor="b"/>
          <a:lstStyle/>
          <a:p>
            <a:pPr eaLnBrk="1" hangingPunct="1">
              <a:defRPr/>
            </a:pPr>
            <a:r>
              <a:rPr lang="en-US" sz="4400" dirty="0">
                <a:solidFill>
                  <a:srgbClr val="06305C"/>
                </a:solidFill>
                <a:latin typeface="+mj-lt"/>
              </a:rPr>
              <a:t>Level II Benefits</a:t>
            </a:r>
          </a:p>
        </p:txBody>
      </p:sp>
      <p:sp>
        <p:nvSpPr>
          <p:cNvPr id="2" name="Slide Number Placeholder 1"/>
          <p:cNvSpPr>
            <a:spLocks noGrp="1"/>
          </p:cNvSpPr>
          <p:nvPr>
            <p:ph type="sldNum" sz="quarter" idx="12"/>
          </p:nvPr>
        </p:nvSpPr>
        <p:spPr/>
        <p:txBody>
          <a:bodyPr/>
          <a:lstStyle/>
          <a:p>
            <a:pPr>
              <a:defRPr/>
            </a:pPr>
            <a:fld id="{13256AEC-3895-4AB4-8E65-40D20528E05D}" type="slidenum">
              <a:rPr lang="en-US" smtClean="0"/>
              <a:pPr>
                <a:defRPr/>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ChangeArrowheads="1"/>
          </p:cNvSpPr>
          <p:nvPr/>
        </p:nvSpPr>
        <p:spPr bwMode="auto">
          <a:xfrm>
            <a:off x="304800" y="990600"/>
            <a:ext cx="4191000" cy="4343400"/>
          </a:xfrm>
          <a:prstGeom prst="rect">
            <a:avLst/>
          </a:prstGeom>
          <a:noFill/>
          <a:ln w="9525">
            <a:solidFill>
              <a:srgbClr val="FEC60C"/>
            </a:solidFill>
            <a:miter lim="800000"/>
            <a:headEnd/>
            <a:tailEnd/>
          </a:ln>
          <a:effectLst/>
        </p:spPr>
        <p:txBody>
          <a:bodyPr/>
          <a:lstStyle/>
          <a:p>
            <a:pPr marL="342900" indent="-342900" eaLnBrk="1" hangingPunct="1">
              <a:lnSpc>
                <a:spcPct val="90000"/>
              </a:lnSpc>
              <a:spcBef>
                <a:spcPct val="20000"/>
              </a:spcBef>
              <a:buFont typeface="Arial" pitchFamily="34" charset="0"/>
              <a:buChar char="•"/>
              <a:defRPr/>
            </a:pPr>
            <a:r>
              <a:rPr lang="en-US" sz="2000" dirty="0">
                <a:latin typeface="+mn-lt"/>
              </a:rPr>
              <a:t>Avoidances</a:t>
            </a:r>
          </a:p>
          <a:p>
            <a:pPr marL="342900" indent="-342900" eaLnBrk="1" hangingPunct="1">
              <a:lnSpc>
                <a:spcPct val="90000"/>
              </a:lnSpc>
              <a:spcBef>
                <a:spcPct val="20000"/>
              </a:spcBef>
              <a:buFont typeface="Arial" pitchFamily="34" charset="0"/>
              <a:buChar char="•"/>
              <a:defRPr/>
            </a:pPr>
            <a:endParaRPr lang="en-US" sz="2000" dirty="0">
              <a:latin typeface="+mn-lt"/>
            </a:endParaRPr>
          </a:p>
          <a:p>
            <a:pPr marL="342900" indent="-342900" eaLnBrk="1" hangingPunct="1">
              <a:lnSpc>
                <a:spcPct val="90000"/>
              </a:lnSpc>
              <a:spcBef>
                <a:spcPct val="20000"/>
              </a:spcBef>
              <a:buFont typeface="Arial" pitchFamily="34" charset="0"/>
              <a:buChar char="•"/>
              <a:defRPr/>
            </a:pPr>
            <a:r>
              <a:rPr lang="en-US" sz="2000" dirty="0">
                <a:latin typeface="+mn-lt"/>
              </a:rPr>
              <a:t>Benefits otherwise Level I except for confidence achieved:</a:t>
            </a:r>
          </a:p>
          <a:p>
            <a:pPr marL="742950" lvl="1" indent="-285750" eaLnBrk="1" hangingPunct="1">
              <a:lnSpc>
                <a:spcPct val="90000"/>
              </a:lnSpc>
              <a:spcBef>
                <a:spcPct val="20000"/>
              </a:spcBef>
              <a:buFont typeface="Arial" pitchFamily="34" charset="0"/>
              <a:buChar char="•"/>
              <a:defRPr/>
            </a:pPr>
            <a:r>
              <a:rPr lang="en-US" sz="2000" dirty="0">
                <a:latin typeface="+mn-lt"/>
              </a:rPr>
              <a:t>Level I requires 90%</a:t>
            </a:r>
          </a:p>
          <a:p>
            <a:pPr marL="742950" lvl="1" indent="-285750" eaLnBrk="1" hangingPunct="1">
              <a:lnSpc>
                <a:spcPct val="90000"/>
              </a:lnSpc>
              <a:spcBef>
                <a:spcPct val="20000"/>
              </a:spcBef>
              <a:buFont typeface="Arial" pitchFamily="34" charset="0"/>
              <a:buChar char="•"/>
              <a:defRPr/>
            </a:pPr>
            <a:r>
              <a:rPr lang="en-US" sz="2000" dirty="0">
                <a:latin typeface="+mn-lt"/>
              </a:rPr>
              <a:t>Level III requires 70%</a:t>
            </a:r>
          </a:p>
          <a:p>
            <a:pPr marL="342900" indent="-342900" eaLnBrk="1" hangingPunct="1">
              <a:lnSpc>
                <a:spcPct val="90000"/>
              </a:lnSpc>
              <a:spcBef>
                <a:spcPct val="20000"/>
              </a:spcBef>
              <a:buFont typeface="Arial" pitchFamily="34" charset="0"/>
              <a:buChar char="•"/>
              <a:defRPr/>
            </a:pPr>
            <a:endParaRPr lang="en-US" sz="2000" dirty="0">
              <a:latin typeface="+mn-lt"/>
            </a:endParaRPr>
          </a:p>
          <a:p>
            <a:pPr marL="342900" indent="-342900" eaLnBrk="1" hangingPunct="1">
              <a:lnSpc>
                <a:spcPct val="90000"/>
              </a:lnSpc>
              <a:spcBef>
                <a:spcPct val="20000"/>
              </a:spcBef>
              <a:buFont typeface="Arial" pitchFamily="34" charset="0"/>
              <a:buChar char="•"/>
              <a:defRPr/>
            </a:pPr>
            <a:r>
              <a:rPr lang="en-US" sz="2000" dirty="0">
                <a:latin typeface="+mn-lt"/>
              </a:rPr>
              <a:t>Benefits measured on an NPV basis</a:t>
            </a:r>
          </a:p>
          <a:p>
            <a:pPr marL="342900" indent="-342900" eaLnBrk="1" hangingPunct="1">
              <a:lnSpc>
                <a:spcPct val="90000"/>
              </a:lnSpc>
              <a:spcBef>
                <a:spcPct val="20000"/>
              </a:spcBef>
              <a:buFont typeface="Arial" pitchFamily="34" charset="0"/>
              <a:buChar char="•"/>
              <a:defRPr/>
            </a:pPr>
            <a:endParaRPr lang="en-US" sz="2000" dirty="0">
              <a:latin typeface="+mn-lt"/>
            </a:endParaRPr>
          </a:p>
          <a:p>
            <a:pPr marL="342900" indent="-342900" eaLnBrk="1" hangingPunct="1">
              <a:lnSpc>
                <a:spcPct val="90000"/>
              </a:lnSpc>
              <a:spcBef>
                <a:spcPct val="20000"/>
              </a:spcBef>
              <a:buFont typeface="Arial" pitchFamily="34" charset="0"/>
              <a:buChar char="•"/>
              <a:defRPr/>
            </a:pPr>
            <a:r>
              <a:rPr lang="en-US" sz="2000" dirty="0">
                <a:latin typeface="+mn-lt"/>
              </a:rPr>
              <a:t>Partial people efficiencies</a:t>
            </a:r>
          </a:p>
          <a:p>
            <a:pPr marL="342900" indent="-342900" eaLnBrk="1" hangingPunct="1">
              <a:lnSpc>
                <a:spcPct val="90000"/>
              </a:lnSpc>
              <a:spcBef>
                <a:spcPct val="20000"/>
              </a:spcBef>
              <a:buFont typeface="Arial" pitchFamily="34" charset="0"/>
              <a:buChar char="•"/>
              <a:defRPr/>
            </a:pPr>
            <a:endParaRPr lang="en-US" sz="2000" dirty="0">
              <a:latin typeface="+mn-lt"/>
            </a:endParaRPr>
          </a:p>
          <a:p>
            <a:pPr marL="342900" indent="-342900" eaLnBrk="1" hangingPunct="1">
              <a:lnSpc>
                <a:spcPct val="90000"/>
              </a:lnSpc>
              <a:spcBef>
                <a:spcPct val="20000"/>
              </a:spcBef>
              <a:buFont typeface="Arial" pitchFamily="34" charset="0"/>
              <a:buChar char="•"/>
              <a:defRPr/>
            </a:pPr>
            <a:r>
              <a:rPr lang="en-US" sz="2000" dirty="0">
                <a:latin typeface="+mn-lt"/>
              </a:rPr>
              <a:t>Whole people made available for redeployment</a:t>
            </a:r>
          </a:p>
          <a:p>
            <a:pPr marL="342900" indent="-342900" eaLnBrk="1" hangingPunct="1">
              <a:lnSpc>
                <a:spcPct val="90000"/>
              </a:lnSpc>
              <a:spcBef>
                <a:spcPct val="20000"/>
              </a:spcBef>
              <a:buFontTx/>
              <a:buChar char="•"/>
              <a:defRPr/>
            </a:pPr>
            <a:endParaRPr lang="en-US" sz="2000" dirty="0">
              <a:latin typeface="+mn-lt"/>
            </a:endParaRPr>
          </a:p>
        </p:txBody>
      </p:sp>
      <p:sp>
        <p:nvSpPr>
          <p:cNvPr id="612355" name="Rectangle 3"/>
          <p:cNvSpPr>
            <a:spLocks noChangeArrowheads="1"/>
          </p:cNvSpPr>
          <p:nvPr/>
        </p:nvSpPr>
        <p:spPr bwMode="auto">
          <a:xfrm>
            <a:off x="4724400" y="990600"/>
            <a:ext cx="4114800" cy="4343400"/>
          </a:xfrm>
          <a:prstGeom prst="rect">
            <a:avLst/>
          </a:prstGeom>
          <a:noFill/>
          <a:ln w="9525">
            <a:solidFill>
              <a:srgbClr val="FEC60C"/>
            </a:solidFill>
            <a:miter lim="800000"/>
            <a:headEnd/>
            <a:tailEnd/>
          </a:ln>
          <a:effectLst/>
        </p:spPr>
        <p:txBody>
          <a:bodyPr/>
          <a:lstStyle/>
          <a:p>
            <a:pPr marL="342900" indent="-342900" eaLnBrk="1" hangingPunct="1">
              <a:lnSpc>
                <a:spcPct val="90000"/>
              </a:lnSpc>
              <a:spcBef>
                <a:spcPct val="20000"/>
              </a:spcBef>
              <a:buFont typeface="Arial" pitchFamily="34" charset="0"/>
              <a:buChar char="•"/>
              <a:defRPr/>
            </a:pPr>
            <a:r>
              <a:rPr lang="en-US" sz="2000" dirty="0">
                <a:latin typeface="+mn-lt"/>
              </a:rPr>
              <a:t>Cost or capital avoidance</a:t>
            </a:r>
          </a:p>
          <a:p>
            <a:pPr marL="342900" indent="-342900" eaLnBrk="1" hangingPunct="1">
              <a:lnSpc>
                <a:spcPct val="90000"/>
              </a:lnSpc>
              <a:spcBef>
                <a:spcPct val="20000"/>
              </a:spcBef>
              <a:buFont typeface="Arial" pitchFamily="34" charset="0"/>
              <a:buChar char="•"/>
              <a:defRPr/>
            </a:pPr>
            <a:endParaRPr lang="en-US" sz="2000" dirty="0">
              <a:latin typeface="+mn-lt"/>
            </a:endParaRPr>
          </a:p>
          <a:p>
            <a:pPr marL="342900" indent="-342900" eaLnBrk="1" hangingPunct="1">
              <a:lnSpc>
                <a:spcPct val="90000"/>
              </a:lnSpc>
              <a:spcBef>
                <a:spcPct val="20000"/>
              </a:spcBef>
              <a:buFont typeface="Arial" pitchFamily="34" charset="0"/>
              <a:buChar char="•"/>
              <a:defRPr/>
            </a:pPr>
            <a:r>
              <a:rPr lang="en-US" sz="2000" dirty="0">
                <a:latin typeface="+mn-lt"/>
              </a:rPr>
              <a:t>Projects with significant upfront investments</a:t>
            </a:r>
          </a:p>
          <a:p>
            <a:pPr marL="342900" indent="-342900" eaLnBrk="1" hangingPunct="1">
              <a:lnSpc>
                <a:spcPct val="90000"/>
              </a:lnSpc>
              <a:spcBef>
                <a:spcPct val="20000"/>
              </a:spcBef>
              <a:buFont typeface="Arial" pitchFamily="34" charset="0"/>
              <a:buChar char="•"/>
              <a:defRPr/>
            </a:pPr>
            <a:endParaRPr lang="en-US" sz="2000" dirty="0">
              <a:latin typeface="+mn-lt"/>
            </a:endParaRPr>
          </a:p>
          <a:p>
            <a:pPr marL="342900" indent="-342900" eaLnBrk="1" hangingPunct="1">
              <a:lnSpc>
                <a:spcPct val="90000"/>
              </a:lnSpc>
              <a:spcBef>
                <a:spcPct val="20000"/>
              </a:spcBef>
              <a:buFont typeface="Arial" pitchFamily="34" charset="0"/>
              <a:buChar char="•"/>
              <a:defRPr/>
            </a:pPr>
            <a:r>
              <a:rPr lang="en-US" sz="2000" dirty="0">
                <a:latin typeface="+mn-lt"/>
              </a:rPr>
              <a:t>Incremental volume with 70% confidence</a:t>
            </a:r>
          </a:p>
          <a:p>
            <a:pPr marL="342900" indent="-342900" eaLnBrk="1" hangingPunct="1">
              <a:lnSpc>
                <a:spcPct val="90000"/>
              </a:lnSpc>
              <a:spcBef>
                <a:spcPct val="20000"/>
              </a:spcBef>
              <a:buFont typeface="Arial" pitchFamily="34" charset="0"/>
              <a:buChar char="•"/>
              <a:defRPr/>
            </a:pPr>
            <a:endParaRPr lang="en-US" sz="2000" dirty="0">
              <a:latin typeface="+mn-lt"/>
            </a:endParaRPr>
          </a:p>
          <a:p>
            <a:pPr marL="342900" indent="-342900" eaLnBrk="1" hangingPunct="1">
              <a:lnSpc>
                <a:spcPct val="90000"/>
              </a:lnSpc>
              <a:spcBef>
                <a:spcPct val="20000"/>
              </a:spcBef>
              <a:buFont typeface="Arial" pitchFamily="34" charset="0"/>
              <a:buChar char="•"/>
              <a:defRPr/>
            </a:pPr>
            <a:r>
              <a:rPr lang="en-US" sz="2000" dirty="0">
                <a:latin typeface="+mn-lt"/>
              </a:rPr>
              <a:t>Efficiency gains resulting in manpower made available for redeployment</a:t>
            </a:r>
          </a:p>
          <a:p>
            <a:pPr marL="342900" indent="-342900" eaLnBrk="1" hangingPunct="1">
              <a:lnSpc>
                <a:spcPct val="90000"/>
              </a:lnSpc>
              <a:spcBef>
                <a:spcPct val="20000"/>
              </a:spcBef>
              <a:buFont typeface="Arial" pitchFamily="34" charset="0"/>
              <a:buChar char="•"/>
              <a:defRPr/>
            </a:pPr>
            <a:endParaRPr lang="en-US" sz="2000" dirty="0">
              <a:latin typeface="+mn-lt"/>
            </a:endParaRPr>
          </a:p>
          <a:p>
            <a:pPr marL="342900" indent="-342900" eaLnBrk="1" hangingPunct="1">
              <a:lnSpc>
                <a:spcPct val="90000"/>
              </a:lnSpc>
              <a:spcBef>
                <a:spcPct val="20000"/>
              </a:spcBef>
              <a:buFont typeface="Arial" pitchFamily="34" charset="0"/>
              <a:buChar char="•"/>
              <a:defRPr/>
            </a:pPr>
            <a:r>
              <a:rPr lang="en-US" sz="2000" dirty="0">
                <a:latin typeface="+mn-lt"/>
              </a:rPr>
              <a:t>Salaried/mgmt. efficiencies – partial person</a:t>
            </a:r>
          </a:p>
        </p:txBody>
      </p:sp>
      <p:sp>
        <p:nvSpPr>
          <p:cNvPr id="612356" name="Text Box 4"/>
          <p:cNvSpPr txBox="1">
            <a:spLocks noChangeArrowheads="1"/>
          </p:cNvSpPr>
          <p:nvPr/>
        </p:nvSpPr>
        <p:spPr bwMode="auto">
          <a:xfrm>
            <a:off x="228600" y="609600"/>
            <a:ext cx="1052513" cy="369888"/>
          </a:xfrm>
          <a:prstGeom prst="rect">
            <a:avLst/>
          </a:prstGeom>
          <a:noFill/>
          <a:ln w="9525">
            <a:noFill/>
            <a:miter lim="800000"/>
            <a:headEnd/>
            <a:tailEnd/>
          </a:ln>
          <a:effectLst/>
        </p:spPr>
        <p:txBody>
          <a:bodyPr wrap="none">
            <a:spAutoFit/>
          </a:bodyPr>
          <a:lstStyle/>
          <a:p>
            <a:pPr>
              <a:defRPr/>
            </a:pPr>
            <a:r>
              <a:rPr lang="en-US">
                <a:solidFill>
                  <a:srgbClr val="000099"/>
                </a:solidFill>
                <a:latin typeface="+mn-lt"/>
              </a:rPr>
              <a:t>Nature…</a:t>
            </a:r>
          </a:p>
        </p:txBody>
      </p:sp>
      <p:sp>
        <p:nvSpPr>
          <p:cNvPr id="612357" name="Text Box 5"/>
          <p:cNvSpPr txBox="1">
            <a:spLocks noChangeArrowheads="1"/>
          </p:cNvSpPr>
          <p:nvPr/>
        </p:nvSpPr>
        <p:spPr bwMode="auto">
          <a:xfrm>
            <a:off x="4724400" y="609600"/>
            <a:ext cx="1282700" cy="369888"/>
          </a:xfrm>
          <a:prstGeom prst="rect">
            <a:avLst/>
          </a:prstGeom>
          <a:noFill/>
          <a:ln w="9525">
            <a:noFill/>
            <a:miter lim="800000"/>
            <a:headEnd/>
            <a:tailEnd/>
          </a:ln>
          <a:effectLst/>
        </p:spPr>
        <p:txBody>
          <a:bodyPr wrap="none">
            <a:spAutoFit/>
          </a:bodyPr>
          <a:lstStyle/>
          <a:p>
            <a:pPr>
              <a:defRPr/>
            </a:pPr>
            <a:r>
              <a:rPr lang="en-US">
                <a:solidFill>
                  <a:srgbClr val="000099"/>
                </a:solidFill>
                <a:latin typeface="+mn-lt"/>
              </a:rPr>
              <a:t>Examples…</a:t>
            </a:r>
          </a:p>
        </p:txBody>
      </p:sp>
      <p:sp>
        <p:nvSpPr>
          <p:cNvPr id="612358" name="Rectangle 6"/>
          <p:cNvSpPr>
            <a:spLocks noChangeArrowheads="1"/>
          </p:cNvSpPr>
          <p:nvPr/>
        </p:nvSpPr>
        <p:spPr bwMode="auto">
          <a:xfrm>
            <a:off x="533400" y="5638800"/>
            <a:ext cx="6400800" cy="457200"/>
          </a:xfrm>
          <a:prstGeom prst="rect">
            <a:avLst/>
          </a:prstGeom>
          <a:solidFill>
            <a:srgbClr val="FFCC00"/>
          </a:solidFill>
          <a:ln w="9525">
            <a:noFill/>
            <a:miter lim="800000"/>
            <a:headEnd/>
            <a:tailEnd/>
          </a:ln>
          <a:effectLst/>
        </p:spPr>
        <p:txBody>
          <a:bodyPr wrap="none" anchor="ctr"/>
          <a:lstStyle/>
          <a:p>
            <a:pPr>
              <a:defRPr/>
            </a:pPr>
            <a:r>
              <a:rPr lang="en-US" sz="2000" dirty="0">
                <a:latin typeface="+mn-lt"/>
              </a:rPr>
              <a:t>Level III Critical to Growth and Quality</a:t>
            </a:r>
          </a:p>
        </p:txBody>
      </p:sp>
      <p:sp>
        <p:nvSpPr>
          <p:cNvPr id="612359" name="Rectangle 7"/>
          <p:cNvSpPr>
            <a:spLocks noChangeArrowheads="1"/>
          </p:cNvSpPr>
          <p:nvPr/>
        </p:nvSpPr>
        <p:spPr bwMode="auto">
          <a:xfrm>
            <a:off x="152400" y="76200"/>
            <a:ext cx="7467600" cy="685800"/>
          </a:xfrm>
          <a:prstGeom prst="rect">
            <a:avLst/>
          </a:prstGeom>
          <a:noFill/>
          <a:ln w="9525">
            <a:noFill/>
            <a:miter lim="800000"/>
            <a:headEnd/>
            <a:tailEnd/>
          </a:ln>
          <a:effectLst/>
        </p:spPr>
        <p:txBody>
          <a:bodyPr lIns="100821" tIns="50411" rIns="100821" bIns="50411" anchor="b"/>
          <a:lstStyle/>
          <a:p>
            <a:pPr eaLnBrk="1" hangingPunct="1">
              <a:defRPr/>
            </a:pPr>
            <a:r>
              <a:rPr lang="en-US" sz="4400" dirty="0">
                <a:solidFill>
                  <a:srgbClr val="06305C"/>
                </a:solidFill>
                <a:latin typeface="+mj-lt"/>
              </a:rPr>
              <a:t>Level III Benefits</a:t>
            </a:r>
          </a:p>
        </p:txBody>
      </p:sp>
      <p:sp>
        <p:nvSpPr>
          <p:cNvPr id="2" name="Slide Number Placeholder 1"/>
          <p:cNvSpPr>
            <a:spLocks noGrp="1"/>
          </p:cNvSpPr>
          <p:nvPr>
            <p:ph type="sldNum" sz="quarter" idx="12"/>
          </p:nvPr>
        </p:nvSpPr>
        <p:spPr/>
        <p:txBody>
          <a:bodyPr/>
          <a:lstStyle/>
          <a:p>
            <a:pPr>
              <a:defRPr/>
            </a:pPr>
            <a:fld id="{13256AEC-3895-4AB4-8E65-40D20528E05D}" type="slidenum">
              <a:rPr lang="en-US" smtClean="0"/>
              <a:pPr>
                <a:defRPr/>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09600"/>
            <a:ext cx="8229600" cy="1143000"/>
          </a:xfrm>
        </p:spPr>
        <p:txBody>
          <a:bodyPr/>
          <a:lstStyle/>
          <a:p>
            <a:pPr eaLnBrk="1" hangingPunct="1"/>
            <a:r>
              <a:rPr lang="en-US" sz="4000" smtClean="0"/>
              <a:t>Why Measure the Financial Impact?</a:t>
            </a:r>
          </a:p>
        </p:txBody>
      </p:sp>
      <p:sp>
        <p:nvSpPr>
          <p:cNvPr id="30723" name="Rectangle 3"/>
          <p:cNvSpPr>
            <a:spLocks noGrp="1" noChangeArrowheads="1"/>
          </p:cNvSpPr>
          <p:nvPr>
            <p:ph idx="1"/>
          </p:nvPr>
        </p:nvSpPr>
        <p:spPr>
          <a:xfrm>
            <a:off x="381000" y="1905000"/>
            <a:ext cx="8574088" cy="4114800"/>
          </a:xfrm>
        </p:spPr>
        <p:txBody>
          <a:bodyPr/>
          <a:lstStyle/>
          <a:p>
            <a:pPr eaLnBrk="1" hangingPunct="1"/>
            <a:r>
              <a:rPr lang="en-US" smtClean="0"/>
              <a:t>Drives bottom line focus</a:t>
            </a:r>
          </a:p>
          <a:p>
            <a:pPr eaLnBrk="1" hangingPunct="1"/>
            <a:r>
              <a:rPr lang="en-US" smtClean="0"/>
              <a:t>Forces value-added mindset of projects</a:t>
            </a:r>
          </a:p>
          <a:p>
            <a:pPr eaLnBrk="1" hangingPunct="1"/>
            <a:r>
              <a:rPr lang="en-US" smtClean="0"/>
              <a:t>Ensures financial benefits from improvements are real</a:t>
            </a:r>
          </a:p>
          <a:p>
            <a:pPr eaLnBrk="1" hangingPunct="1"/>
            <a:r>
              <a:rPr lang="en-US" smtClean="0"/>
              <a:t>Facilitates filtering and prioritization of projects</a:t>
            </a:r>
          </a:p>
          <a:p>
            <a:pPr eaLnBrk="1" hangingPunct="1"/>
            <a:r>
              <a:rPr lang="en-US" smtClean="0"/>
              <a:t>What gets measured…gets done!</a:t>
            </a:r>
          </a:p>
        </p:txBody>
      </p:sp>
      <p:sp>
        <p:nvSpPr>
          <p:cNvPr id="2" name="Slide Number Placeholder 1"/>
          <p:cNvSpPr>
            <a:spLocks noGrp="1"/>
          </p:cNvSpPr>
          <p:nvPr>
            <p:ph type="sldNum" sz="quarter" idx="12"/>
          </p:nvPr>
        </p:nvSpPr>
        <p:spPr/>
        <p:txBody>
          <a:bodyPr/>
          <a:lstStyle/>
          <a:p>
            <a:pPr>
              <a:defRPr/>
            </a:pPr>
            <a:fld id="{095A513F-A0B7-4F65-BEF5-BBD495223354}" type="slidenum">
              <a:rPr lang="en-US" smtClean="0"/>
              <a:pPr>
                <a:defRPr/>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52400"/>
            <a:ext cx="8229600" cy="1143000"/>
          </a:xfrm>
        </p:spPr>
        <p:txBody>
          <a:bodyPr/>
          <a:lstStyle/>
          <a:p>
            <a:pPr eaLnBrk="1" hangingPunct="1"/>
            <a:r>
              <a:rPr lang="en-US" sz="4000" dirty="0" smtClean="0"/>
              <a:t>Fiscal Benefits - Summary</a:t>
            </a:r>
          </a:p>
        </p:txBody>
      </p:sp>
      <p:sp>
        <p:nvSpPr>
          <p:cNvPr id="31747" name="Rectangle 3"/>
          <p:cNvSpPr>
            <a:spLocks noGrp="1" noChangeArrowheads="1"/>
          </p:cNvSpPr>
          <p:nvPr>
            <p:ph sz="half" idx="1"/>
          </p:nvPr>
        </p:nvSpPr>
        <p:spPr>
          <a:xfrm>
            <a:off x="609600" y="1371600"/>
            <a:ext cx="7772400" cy="4572000"/>
          </a:xfrm>
        </p:spPr>
        <p:txBody>
          <a:bodyPr/>
          <a:lstStyle/>
          <a:p>
            <a:pPr eaLnBrk="1" hangingPunct="1">
              <a:lnSpc>
                <a:spcPct val="90000"/>
              </a:lnSpc>
            </a:pPr>
            <a:r>
              <a:rPr lang="en-US" sz="3200" dirty="0" smtClean="0"/>
              <a:t>Six Sigma must “pay it’s way” with quantifiable measures that trace savings to the bottom line.</a:t>
            </a:r>
          </a:p>
          <a:p>
            <a:pPr lvl="1" eaLnBrk="1" hangingPunct="1">
              <a:lnSpc>
                <a:spcPct val="90000"/>
              </a:lnSpc>
            </a:pPr>
            <a:r>
              <a:rPr lang="en-US" sz="2800" dirty="0" smtClean="0"/>
              <a:t>Level 1 – Direct Fiscal Benefits</a:t>
            </a:r>
          </a:p>
          <a:p>
            <a:pPr lvl="1" eaLnBrk="1" hangingPunct="1">
              <a:lnSpc>
                <a:spcPct val="90000"/>
              </a:lnSpc>
            </a:pPr>
            <a:r>
              <a:rPr lang="en-US" sz="2800" dirty="0" smtClean="0"/>
              <a:t>Level 2 – Re-deployment of personnel</a:t>
            </a:r>
          </a:p>
          <a:p>
            <a:pPr lvl="1" eaLnBrk="1" hangingPunct="1">
              <a:lnSpc>
                <a:spcPct val="90000"/>
              </a:lnSpc>
            </a:pPr>
            <a:r>
              <a:rPr lang="en-US" sz="2800" dirty="0" smtClean="0"/>
              <a:t>Level 3 – Opportunities for Future Benefits</a:t>
            </a:r>
          </a:p>
          <a:p>
            <a:pPr eaLnBrk="1" hangingPunct="1">
              <a:lnSpc>
                <a:spcPct val="90000"/>
              </a:lnSpc>
            </a:pPr>
            <a:r>
              <a:rPr lang="en-US" sz="3200" dirty="0" smtClean="0"/>
              <a:t>Six Sigma must be fiscally self sustaining</a:t>
            </a:r>
          </a:p>
        </p:txBody>
      </p:sp>
      <p:sp>
        <p:nvSpPr>
          <p:cNvPr id="2" name="Slide Number Placeholder 1"/>
          <p:cNvSpPr>
            <a:spLocks noGrp="1"/>
          </p:cNvSpPr>
          <p:nvPr>
            <p:ph type="sldNum" sz="quarter" idx="12"/>
          </p:nvPr>
        </p:nvSpPr>
        <p:spPr/>
        <p:txBody>
          <a:bodyPr/>
          <a:lstStyle/>
          <a:p>
            <a:pPr>
              <a:defRPr/>
            </a:pPr>
            <a:fld id="{AD4B0251-6464-4DF1-B7B7-95B0CFC9A3D8}" type="slidenum">
              <a:rPr lang="en-US" smtClean="0"/>
              <a:pPr>
                <a:defRPr/>
              </a:pPr>
              <a:t>23</a:t>
            </a:fld>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457200" y="457200"/>
            <a:ext cx="8229600" cy="1143000"/>
          </a:xfrm>
        </p:spPr>
        <p:txBody>
          <a:bodyPr anchor="t">
            <a:normAutofit/>
          </a:bodyPr>
          <a:lstStyle/>
          <a:p>
            <a:pPr eaLnBrk="1" hangingPunct="1"/>
            <a:r>
              <a:rPr lang="en-US" sz="4000" dirty="0" smtClean="0"/>
              <a:t>Potential* Value Extraction</a:t>
            </a:r>
          </a:p>
        </p:txBody>
      </p:sp>
      <p:sp>
        <p:nvSpPr>
          <p:cNvPr id="11267" name="Rectangle 6"/>
          <p:cNvSpPr>
            <a:spLocks noGrp="1" noChangeArrowheads="1"/>
          </p:cNvSpPr>
          <p:nvPr>
            <p:ph idx="1"/>
          </p:nvPr>
        </p:nvSpPr>
        <p:spPr>
          <a:xfrm>
            <a:off x="0" y="1600200"/>
            <a:ext cx="8915400" cy="4525963"/>
          </a:xfrm>
        </p:spPr>
        <p:txBody>
          <a:bodyPr/>
          <a:lstStyle/>
          <a:p>
            <a:pPr eaLnBrk="1" hangingPunct="1">
              <a:spcBef>
                <a:spcPct val="0"/>
              </a:spcBef>
              <a:buClr>
                <a:schemeClr val="tx1"/>
              </a:buClr>
              <a:buFontTx/>
              <a:buNone/>
            </a:pPr>
            <a:r>
              <a:rPr lang="en-US" sz="2400" b="1" u="sng" dirty="0" smtClean="0">
                <a:solidFill>
                  <a:schemeClr val="tx2"/>
                </a:solidFill>
                <a:latin typeface="Arial Narrow" pitchFamily="34" charset="0"/>
              </a:rPr>
              <a:t>Cost of Poor Quality </a:t>
            </a:r>
            <a:r>
              <a:rPr lang="en-US" sz="2400" b="1" dirty="0" smtClean="0">
                <a:solidFill>
                  <a:schemeClr val="tx2"/>
                </a:solidFill>
                <a:latin typeface="Arial Narrow" pitchFamily="34" charset="0"/>
              </a:rPr>
              <a:t>is reduced via assignment of Black Belt Project Teams to Improvement Projects:</a:t>
            </a:r>
          </a:p>
          <a:p>
            <a:pPr eaLnBrk="1" hangingPunct="1">
              <a:spcBef>
                <a:spcPct val="0"/>
              </a:spcBef>
              <a:buClr>
                <a:schemeClr val="tx1"/>
              </a:buClr>
            </a:pPr>
            <a:endParaRPr lang="en-US" sz="2000" dirty="0" smtClean="0">
              <a:latin typeface="Arial Narrow" pitchFamily="34" charset="0"/>
            </a:endParaRPr>
          </a:p>
          <a:p>
            <a:pPr lvl="1" eaLnBrk="1" hangingPunct="1">
              <a:spcBef>
                <a:spcPct val="0"/>
              </a:spcBef>
              <a:buClr>
                <a:srgbClr val="FF9900"/>
              </a:buClr>
              <a:buFontTx/>
              <a:buChar char="•"/>
            </a:pPr>
            <a:r>
              <a:rPr lang="en-US" dirty="0" smtClean="0">
                <a:latin typeface="Arial Narrow" pitchFamily="34" charset="0"/>
              </a:rPr>
              <a:t>Seasoned Black Belts complete three to four projects annually</a:t>
            </a:r>
          </a:p>
          <a:p>
            <a:pPr lvl="1" eaLnBrk="1" hangingPunct="1">
              <a:spcBef>
                <a:spcPct val="0"/>
              </a:spcBef>
              <a:buClr>
                <a:srgbClr val="FF9900"/>
              </a:buClr>
              <a:buFontTx/>
              <a:buChar char="•"/>
            </a:pPr>
            <a:endParaRPr lang="en-US" dirty="0" smtClean="0">
              <a:latin typeface="Arial Narrow" pitchFamily="34" charset="0"/>
            </a:endParaRPr>
          </a:p>
          <a:p>
            <a:pPr lvl="1" eaLnBrk="1" hangingPunct="1">
              <a:spcBef>
                <a:spcPct val="0"/>
              </a:spcBef>
              <a:buClr>
                <a:srgbClr val="FF9900"/>
              </a:buClr>
              <a:buFontTx/>
              <a:buChar char="•"/>
            </a:pPr>
            <a:r>
              <a:rPr lang="en-US" dirty="0" smtClean="0">
                <a:latin typeface="Arial Narrow" pitchFamily="34" charset="0"/>
              </a:rPr>
              <a:t>$175,000 - $200,000 average savings per project</a:t>
            </a:r>
          </a:p>
          <a:p>
            <a:pPr lvl="1" eaLnBrk="1" hangingPunct="1">
              <a:spcBef>
                <a:spcPct val="0"/>
              </a:spcBef>
              <a:buClr>
                <a:srgbClr val="FF9900"/>
              </a:buClr>
              <a:buFontTx/>
              <a:buChar char="•"/>
            </a:pPr>
            <a:endParaRPr lang="en-US" dirty="0" smtClean="0">
              <a:latin typeface="Arial Narrow" pitchFamily="34" charset="0"/>
            </a:endParaRPr>
          </a:p>
          <a:p>
            <a:pPr lvl="1" eaLnBrk="1" hangingPunct="1">
              <a:spcBef>
                <a:spcPct val="0"/>
              </a:spcBef>
              <a:buClr>
                <a:srgbClr val="FF9900"/>
              </a:buClr>
              <a:buFontTx/>
              <a:buChar char="•"/>
            </a:pPr>
            <a:r>
              <a:rPr lang="en-US" dirty="0" smtClean="0">
                <a:latin typeface="Arial Narrow" pitchFamily="34" charset="0"/>
              </a:rPr>
              <a:t>Annual savings delivered per Black Belt $575,000 - $800,000</a:t>
            </a:r>
          </a:p>
          <a:p>
            <a:pPr lvl="1" eaLnBrk="1" hangingPunct="1">
              <a:spcBef>
                <a:spcPct val="0"/>
              </a:spcBef>
              <a:buClr>
                <a:srgbClr val="FF9900"/>
              </a:buClr>
              <a:buFontTx/>
              <a:buChar char="•"/>
            </a:pPr>
            <a:endParaRPr lang="en-US" dirty="0" smtClean="0">
              <a:latin typeface="Arial Narrow" pitchFamily="34" charset="0"/>
            </a:endParaRPr>
          </a:p>
          <a:p>
            <a:pPr lvl="1" eaLnBrk="1" hangingPunct="1">
              <a:spcBef>
                <a:spcPct val="0"/>
              </a:spcBef>
              <a:buClr>
                <a:srgbClr val="FF9900"/>
              </a:buClr>
              <a:buFontTx/>
              <a:buChar char="•"/>
            </a:pPr>
            <a:r>
              <a:rPr lang="en-US" dirty="0" smtClean="0">
                <a:latin typeface="Arial Narrow" pitchFamily="34" charset="0"/>
              </a:rPr>
              <a:t>Guidelines for number of Black Belts:  1% - 3% of employees</a:t>
            </a:r>
          </a:p>
        </p:txBody>
      </p:sp>
      <p:sp>
        <p:nvSpPr>
          <p:cNvPr id="11268" name="Slide Number Placeholder 3"/>
          <p:cNvSpPr>
            <a:spLocks noGrp="1"/>
          </p:cNvSpPr>
          <p:nvPr>
            <p:ph type="sldNum" sz="quarter" idx="12"/>
          </p:nvPr>
        </p:nvSpPr>
        <p:spPr bwMode="auto">
          <a:xfrm>
            <a:off x="7010400" y="6381750"/>
            <a:ext cx="2133600" cy="476250"/>
          </a:xfrm>
          <a:ln>
            <a:miter lim="800000"/>
            <a:headEnd/>
            <a:tailEnd/>
          </a:ln>
        </p:spPr>
        <p:txBody>
          <a:bodyPr/>
          <a:lstStyle/>
          <a:p>
            <a:pPr>
              <a:defRPr/>
            </a:pPr>
            <a:fld id="{2851F788-97BF-497D-BD9B-8B9C5E297255}" type="slidenum">
              <a:rPr lang="en-US"/>
              <a:pPr>
                <a:defRPr/>
              </a:pPr>
              <a:t>24</a:t>
            </a:fld>
            <a:endParaRPr lang="en-US"/>
          </a:p>
        </p:txBody>
      </p:sp>
      <p:sp>
        <p:nvSpPr>
          <p:cNvPr id="11269" name="Text Box 4"/>
          <p:cNvSpPr txBox="1">
            <a:spLocks noChangeArrowheads="1"/>
          </p:cNvSpPr>
          <p:nvPr/>
        </p:nvSpPr>
        <p:spPr bwMode="auto">
          <a:xfrm>
            <a:off x="7524750" y="198438"/>
            <a:ext cx="1408113" cy="517525"/>
          </a:xfrm>
          <a:prstGeom prst="rect">
            <a:avLst/>
          </a:prstGeom>
          <a:noFill/>
          <a:ln w="9525">
            <a:noFill/>
            <a:miter lim="800000"/>
            <a:headEnd/>
            <a:tailEnd/>
          </a:ln>
        </p:spPr>
        <p:txBody>
          <a:bodyPr>
            <a:spAutoFit/>
          </a:bodyPr>
          <a:lstStyle/>
          <a:p>
            <a:pPr algn="ctr"/>
            <a:r>
              <a:rPr lang="en-US" sz="1400" b="1">
                <a:solidFill>
                  <a:schemeClr val="bg1"/>
                </a:solidFill>
                <a:latin typeface="Arial" charset="0"/>
              </a:rPr>
              <a:t>Cost of Poor Quality</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Six Sigma Philosophy</a:t>
            </a:r>
            <a:br>
              <a:rPr lang="en-US" dirty="0" smtClean="0"/>
            </a:br>
            <a:endParaRPr lang="en-US" dirty="0"/>
          </a:p>
        </p:txBody>
      </p:sp>
      <p:sp>
        <p:nvSpPr>
          <p:cNvPr id="12291" name="Slide Number Placeholder 2"/>
          <p:cNvSpPr>
            <a:spLocks noGrp="1"/>
          </p:cNvSpPr>
          <p:nvPr>
            <p:ph type="sldNum" sz="quarter" idx="12"/>
          </p:nvPr>
        </p:nvSpPr>
        <p:spPr/>
        <p:txBody>
          <a:bodyPr/>
          <a:lstStyle/>
          <a:p>
            <a:fld id="{029D6727-032F-47A6-9AAA-9684324EFB9D}" type="slidenum">
              <a:rPr lang="en-US" smtClean="0"/>
              <a:pPr/>
              <a:t>25</a:t>
            </a:fld>
            <a:endParaRPr lang="en-US"/>
          </a:p>
        </p:txBody>
      </p:sp>
      <p:sp>
        <p:nvSpPr>
          <p:cNvPr id="12292" name="Rectangle 2"/>
          <p:cNvSpPr>
            <a:spLocks noChangeArrowheads="1"/>
          </p:cNvSpPr>
          <p:nvPr/>
        </p:nvSpPr>
        <p:spPr bwMode="auto">
          <a:xfrm>
            <a:off x="304800" y="1524000"/>
            <a:ext cx="8534400" cy="4893647"/>
          </a:xfrm>
          <a:prstGeom prst="rect">
            <a:avLst/>
          </a:prstGeom>
          <a:noFill/>
          <a:ln w="9525">
            <a:noFill/>
            <a:miter lim="800000"/>
            <a:headEnd/>
            <a:tailEnd/>
          </a:ln>
        </p:spPr>
        <p:txBody>
          <a:bodyPr wrap="square" anchor="ctr">
            <a:spAutoFit/>
          </a:bodyPr>
          <a:lstStyle/>
          <a:p>
            <a:pPr marL="404813" lvl="1" indent="-290513">
              <a:spcBef>
                <a:spcPct val="25000"/>
              </a:spcBef>
              <a:buClr>
                <a:srgbClr val="FF9900"/>
              </a:buClr>
              <a:buFont typeface="Arial" pitchFamily="34" charset="0"/>
              <a:buChar char="•"/>
            </a:pPr>
            <a:r>
              <a:rPr lang="en-US" dirty="0" smtClean="0">
                <a:latin typeface="+mn-lt"/>
              </a:rPr>
              <a:t>Application of </a:t>
            </a:r>
            <a:r>
              <a:rPr lang="en-US" u="sng" dirty="0" smtClean="0">
                <a:latin typeface="+mn-lt"/>
              </a:rPr>
              <a:t>Scientific Method </a:t>
            </a:r>
            <a:r>
              <a:rPr lang="en-US" dirty="0" smtClean="0">
                <a:latin typeface="+mn-lt"/>
              </a:rPr>
              <a:t>to </a:t>
            </a:r>
            <a:r>
              <a:rPr lang="en-US" u="sng" dirty="0" smtClean="0">
                <a:latin typeface="+mn-lt"/>
              </a:rPr>
              <a:t>design</a:t>
            </a:r>
            <a:r>
              <a:rPr lang="en-US" dirty="0" smtClean="0">
                <a:latin typeface="+mn-lt"/>
              </a:rPr>
              <a:t> and </a:t>
            </a:r>
            <a:r>
              <a:rPr lang="en-US" u="sng" dirty="0" smtClean="0">
                <a:latin typeface="+mn-lt"/>
              </a:rPr>
              <a:t>operation</a:t>
            </a:r>
            <a:r>
              <a:rPr lang="en-US" dirty="0" smtClean="0">
                <a:latin typeface="+mn-lt"/>
              </a:rPr>
              <a:t> of </a:t>
            </a:r>
            <a:r>
              <a:rPr lang="en-US" u="sng" dirty="0" smtClean="0">
                <a:latin typeface="+mn-lt"/>
              </a:rPr>
              <a:t>management</a:t>
            </a:r>
            <a:r>
              <a:rPr lang="en-US" dirty="0" smtClean="0">
                <a:latin typeface="+mn-lt"/>
              </a:rPr>
              <a:t> systems and </a:t>
            </a:r>
            <a:r>
              <a:rPr lang="en-US" u="sng" dirty="0" smtClean="0">
                <a:latin typeface="+mn-lt"/>
              </a:rPr>
              <a:t>business</a:t>
            </a:r>
            <a:r>
              <a:rPr lang="en-US" dirty="0" smtClean="0">
                <a:latin typeface="+mn-lt"/>
              </a:rPr>
              <a:t> processes to enable delivery of greatest </a:t>
            </a:r>
            <a:r>
              <a:rPr lang="en-US" u="sng" dirty="0" smtClean="0">
                <a:latin typeface="+mn-lt"/>
              </a:rPr>
              <a:t>value</a:t>
            </a:r>
            <a:r>
              <a:rPr lang="en-US" dirty="0" smtClean="0">
                <a:latin typeface="+mn-lt"/>
              </a:rPr>
              <a:t> to </a:t>
            </a:r>
            <a:r>
              <a:rPr lang="en-US" u="sng" dirty="0" smtClean="0">
                <a:latin typeface="+mn-lt"/>
              </a:rPr>
              <a:t>customers</a:t>
            </a:r>
            <a:r>
              <a:rPr lang="en-US" dirty="0" smtClean="0">
                <a:latin typeface="+mn-lt"/>
              </a:rPr>
              <a:t> and </a:t>
            </a:r>
            <a:r>
              <a:rPr lang="en-US" u="sng" dirty="0" smtClean="0">
                <a:latin typeface="+mn-lt"/>
              </a:rPr>
              <a:t>stakeholders</a:t>
            </a:r>
          </a:p>
          <a:p>
            <a:pPr marL="862013" lvl="2" indent="-290513">
              <a:spcBef>
                <a:spcPct val="25000"/>
              </a:spcBef>
              <a:buClr>
                <a:srgbClr val="FF9900"/>
              </a:buClr>
              <a:buFont typeface="Arial" pitchFamily="34" charset="0"/>
              <a:buChar char="•"/>
            </a:pPr>
            <a:r>
              <a:rPr lang="en-US" dirty="0" smtClean="0">
                <a:latin typeface="+mn-lt"/>
              </a:rPr>
              <a:t>Aligning </a:t>
            </a:r>
            <a:r>
              <a:rPr lang="en-US" dirty="0">
                <a:latin typeface="+mn-lt"/>
              </a:rPr>
              <a:t>core business processes with Customer and Business Requirements</a:t>
            </a:r>
          </a:p>
          <a:p>
            <a:pPr marL="862013" lvl="2" indent="-290513">
              <a:spcBef>
                <a:spcPct val="25000"/>
              </a:spcBef>
              <a:buClr>
                <a:srgbClr val="FF9900"/>
              </a:buClr>
              <a:buFont typeface="Arial" pitchFamily="34" charset="0"/>
              <a:buChar char="•"/>
            </a:pPr>
            <a:r>
              <a:rPr lang="en-US" dirty="0">
                <a:latin typeface="+mn-lt"/>
              </a:rPr>
              <a:t>Systematically eliminating defects from existing processes, products, services, or plants </a:t>
            </a:r>
          </a:p>
          <a:p>
            <a:pPr marL="862013" lvl="2" indent="-290513">
              <a:spcBef>
                <a:spcPct val="25000"/>
              </a:spcBef>
              <a:buClr>
                <a:srgbClr val="FF9900"/>
              </a:buClr>
              <a:buFont typeface="Arial" pitchFamily="34" charset="0"/>
              <a:buChar char="•"/>
            </a:pPr>
            <a:r>
              <a:rPr lang="en-US" dirty="0">
                <a:latin typeface="+mn-lt"/>
              </a:rPr>
              <a:t>Designing new processes, products, services, or plants that reliably and consistently meet Customer and Business Requirements</a:t>
            </a:r>
          </a:p>
          <a:p>
            <a:pPr marL="862013" lvl="2" indent="-290513">
              <a:spcBef>
                <a:spcPct val="25000"/>
              </a:spcBef>
              <a:buClr>
                <a:srgbClr val="FF9900"/>
              </a:buClr>
              <a:buFont typeface="Arial" pitchFamily="34" charset="0"/>
              <a:buChar char="•"/>
            </a:pPr>
            <a:r>
              <a:rPr lang="en-US" dirty="0">
                <a:latin typeface="+mn-lt"/>
              </a:rPr>
              <a:t>Implementing the infrastructure and leadership systems to sustain gains and foster continuous improvement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7010400" y="2438400"/>
            <a:ext cx="1673225" cy="1703388"/>
          </a:xfrm>
          <a:prstGeom prst="ellipse">
            <a:avLst/>
          </a:prstGeom>
          <a:gradFill rotWithShape="0">
            <a:gsLst>
              <a:gs pos="0">
                <a:srgbClr val="CB9797"/>
              </a:gs>
              <a:gs pos="100000">
                <a:srgbClr val="800000"/>
              </a:gs>
            </a:gsLst>
            <a:path path="shape">
              <a:fillToRect l="50000" t="50000" r="50000" b="50000"/>
            </a:path>
          </a:gradFill>
          <a:ln w="12700">
            <a:solidFill>
              <a:schemeClr val="tx1"/>
            </a:solidFill>
            <a:round/>
            <a:headEnd/>
            <a:tailEnd/>
          </a:ln>
        </p:spPr>
        <p:txBody>
          <a:bodyPr wrap="none" anchor="ctr"/>
          <a:lstStyle/>
          <a:p>
            <a:endParaRPr lang="en-US"/>
          </a:p>
        </p:txBody>
      </p:sp>
      <p:grpSp>
        <p:nvGrpSpPr>
          <p:cNvPr id="13315" name="Group 3"/>
          <p:cNvGrpSpPr>
            <a:grpSpLocks/>
          </p:cNvGrpSpPr>
          <p:nvPr/>
        </p:nvGrpSpPr>
        <p:grpSpPr bwMode="auto">
          <a:xfrm>
            <a:off x="4327525" y="4611688"/>
            <a:ext cx="1277938" cy="438150"/>
            <a:chOff x="1996" y="1002"/>
            <a:chExt cx="805" cy="308"/>
          </a:xfrm>
        </p:grpSpPr>
        <p:cxnSp>
          <p:nvCxnSpPr>
            <p:cNvPr id="13354" name="AutoShape 4"/>
            <p:cNvCxnSpPr>
              <a:cxnSpLocks noChangeShapeType="1"/>
            </p:cNvCxnSpPr>
            <p:nvPr/>
          </p:nvCxnSpPr>
          <p:spPr bwMode="auto">
            <a:xfrm>
              <a:off x="1996" y="1002"/>
              <a:ext cx="805" cy="308"/>
            </a:xfrm>
            <a:prstGeom prst="bentConnector3">
              <a:avLst>
                <a:gd name="adj1" fmla="val -125"/>
              </a:avLst>
            </a:prstGeom>
            <a:noFill/>
            <a:ln w="12700">
              <a:solidFill>
                <a:schemeClr val="tx1"/>
              </a:solidFill>
              <a:miter lim="800000"/>
              <a:headEnd/>
              <a:tailEnd/>
            </a:ln>
          </p:spPr>
        </p:cxnSp>
        <p:cxnSp>
          <p:nvCxnSpPr>
            <p:cNvPr id="13355" name="AutoShape 5"/>
            <p:cNvCxnSpPr>
              <a:cxnSpLocks noChangeShapeType="1"/>
            </p:cNvCxnSpPr>
            <p:nvPr/>
          </p:nvCxnSpPr>
          <p:spPr bwMode="auto">
            <a:xfrm>
              <a:off x="1996" y="1152"/>
              <a:ext cx="758" cy="0"/>
            </a:xfrm>
            <a:prstGeom prst="straightConnector1">
              <a:avLst/>
            </a:prstGeom>
            <a:noFill/>
            <a:ln w="12700">
              <a:solidFill>
                <a:schemeClr val="tx1"/>
              </a:solidFill>
              <a:round/>
              <a:headEnd/>
              <a:tailEnd/>
            </a:ln>
          </p:spPr>
        </p:cxnSp>
        <p:sp>
          <p:nvSpPr>
            <p:cNvPr id="13356" name="Freeform 6"/>
            <p:cNvSpPr>
              <a:spLocks/>
            </p:cNvSpPr>
            <p:nvPr/>
          </p:nvSpPr>
          <p:spPr bwMode="auto">
            <a:xfrm>
              <a:off x="2004" y="1018"/>
              <a:ext cx="750" cy="255"/>
            </a:xfrm>
            <a:custGeom>
              <a:avLst/>
              <a:gdLst>
                <a:gd name="T0" fmla="*/ 0 w 750"/>
                <a:gd name="T1" fmla="*/ 221 h 255"/>
                <a:gd name="T2" fmla="*/ 24 w 750"/>
                <a:gd name="T3" fmla="*/ 47 h 255"/>
                <a:gd name="T4" fmla="*/ 40 w 750"/>
                <a:gd name="T5" fmla="*/ 181 h 255"/>
                <a:gd name="T6" fmla="*/ 63 w 750"/>
                <a:gd name="T7" fmla="*/ 87 h 255"/>
                <a:gd name="T8" fmla="*/ 111 w 750"/>
                <a:gd name="T9" fmla="*/ 252 h 255"/>
                <a:gd name="T10" fmla="*/ 142 w 750"/>
                <a:gd name="T11" fmla="*/ 71 h 255"/>
                <a:gd name="T12" fmla="*/ 174 w 750"/>
                <a:gd name="T13" fmla="*/ 118 h 255"/>
                <a:gd name="T14" fmla="*/ 221 w 750"/>
                <a:gd name="T15" fmla="*/ 87 h 255"/>
                <a:gd name="T16" fmla="*/ 253 w 750"/>
                <a:gd name="T17" fmla="*/ 197 h 255"/>
                <a:gd name="T18" fmla="*/ 308 w 750"/>
                <a:gd name="T19" fmla="*/ 110 h 255"/>
                <a:gd name="T20" fmla="*/ 355 w 750"/>
                <a:gd name="T21" fmla="*/ 189 h 255"/>
                <a:gd name="T22" fmla="*/ 442 w 750"/>
                <a:gd name="T23" fmla="*/ 16 h 255"/>
                <a:gd name="T24" fmla="*/ 442 w 750"/>
                <a:gd name="T25" fmla="*/ 95 h 255"/>
                <a:gd name="T26" fmla="*/ 481 w 750"/>
                <a:gd name="T27" fmla="*/ 39 h 255"/>
                <a:gd name="T28" fmla="*/ 537 w 750"/>
                <a:gd name="T29" fmla="*/ 205 h 255"/>
                <a:gd name="T30" fmla="*/ 584 w 750"/>
                <a:gd name="T31" fmla="*/ 95 h 255"/>
                <a:gd name="T32" fmla="*/ 631 w 750"/>
                <a:gd name="T33" fmla="*/ 24 h 255"/>
                <a:gd name="T34" fmla="*/ 631 w 750"/>
                <a:gd name="T35" fmla="*/ 110 h 255"/>
                <a:gd name="T36" fmla="*/ 679 w 750"/>
                <a:gd name="T37" fmla="*/ 47 h 255"/>
                <a:gd name="T38" fmla="*/ 710 w 750"/>
                <a:gd name="T39" fmla="*/ 173 h 255"/>
                <a:gd name="T40" fmla="*/ 750 w 750"/>
                <a:gd name="T41" fmla="*/ 71 h 2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0"/>
                <a:gd name="T64" fmla="*/ 0 h 255"/>
                <a:gd name="T65" fmla="*/ 750 w 750"/>
                <a:gd name="T66" fmla="*/ 255 h 2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0" h="255">
                  <a:moveTo>
                    <a:pt x="0" y="221"/>
                  </a:moveTo>
                  <a:cubicBezTo>
                    <a:pt x="8" y="137"/>
                    <a:pt x="17" y="54"/>
                    <a:pt x="24" y="47"/>
                  </a:cubicBezTo>
                  <a:cubicBezTo>
                    <a:pt x="31" y="40"/>
                    <a:pt x="34" y="174"/>
                    <a:pt x="40" y="181"/>
                  </a:cubicBezTo>
                  <a:cubicBezTo>
                    <a:pt x="46" y="188"/>
                    <a:pt x="51" y="75"/>
                    <a:pt x="63" y="87"/>
                  </a:cubicBezTo>
                  <a:cubicBezTo>
                    <a:pt x="75" y="99"/>
                    <a:pt x="98" y="255"/>
                    <a:pt x="111" y="252"/>
                  </a:cubicBezTo>
                  <a:cubicBezTo>
                    <a:pt x="124" y="249"/>
                    <a:pt x="132" y="93"/>
                    <a:pt x="142" y="71"/>
                  </a:cubicBezTo>
                  <a:cubicBezTo>
                    <a:pt x="152" y="49"/>
                    <a:pt x="161" y="115"/>
                    <a:pt x="174" y="118"/>
                  </a:cubicBezTo>
                  <a:cubicBezTo>
                    <a:pt x="187" y="121"/>
                    <a:pt x="208" y="74"/>
                    <a:pt x="221" y="87"/>
                  </a:cubicBezTo>
                  <a:cubicBezTo>
                    <a:pt x="234" y="100"/>
                    <a:pt x="239" y="193"/>
                    <a:pt x="253" y="197"/>
                  </a:cubicBezTo>
                  <a:cubicBezTo>
                    <a:pt x="267" y="201"/>
                    <a:pt x="291" y="111"/>
                    <a:pt x="308" y="110"/>
                  </a:cubicBezTo>
                  <a:cubicBezTo>
                    <a:pt x="325" y="109"/>
                    <a:pt x="333" y="205"/>
                    <a:pt x="355" y="189"/>
                  </a:cubicBezTo>
                  <a:cubicBezTo>
                    <a:pt x="377" y="173"/>
                    <a:pt x="428" y="32"/>
                    <a:pt x="442" y="16"/>
                  </a:cubicBezTo>
                  <a:cubicBezTo>
                    <a:pt x="456" y="0"/>
                    <a:pt x="435" y="91"/>
                    <a:pt x="442" y="95"/>
                  </a:cubicBezTo>
                  <a:cubicBezTo>
                    <a:pt x="449" y="99"/>
                    <a:pt x="465" y="21"/>
                    <a:pt x="481" y="39"/>
                  </a:cubicBezTo>
                  <a:cubicBezTo>
                    <a:pt x="497" y="57"/>
                    <a:pt x="520" y="196"/>
                    <a:pt x="537" y="205"/>
                  </a:cubicBezTo>
                  <a:cubicBezTo>
                    <a:pt x="554" y="214"/>
                    <a:pt x="568" y="125"/>
                    <a:pt x="584" y="95"/>
                  </a:cubicBezTo>
                  <a:cubicBezTo>
                    <a:pt x="600" y="65"/>
                    <a:pt x="623" y="22"/>
                    <a:pt x="631" y="24"/>
                  </a:cubicBezTo>
                  <a:cubicBezTo>
                    <a:pt x="639" y="26"/>
                    <a:pt x="623" y="106"/>
                    <a:pt x="631" y="110"/>
                  </a:cubicBezTo>
                  <a:cubicBezTo>
                    <a:pt x="639" y="114"/>
                    <a:pt x="666" y="37"/>
                    <a:pt x="679" y="47"/>
                  </a:cubicBezTo>
                  <a:cubicBezTo>
                    <a:pt x="692" y="57"/>
                    <a:pt x="698" y="169"/>
                    <a:pt x="710" y="173"/>
                  </a:cubicBezTo>
                  <a:cubicBezTo>
                    <a:pt x="722" y="177"/>
                    <a:pt x="745" y="87"/>
                    <a:pt x="750" y="71"/>
                  </a:cubicBezTo>
                </a:path>
              </a:pathLst>
            </a:custGeom>
            <a:noFill/>
            <a:ln w="12700" cap="flat" cmpd="sng">
              <a:solidFill>
                <a:srgbClr val="FF0000"/>
              </a:solidFill>
              <a:prstDash val="solid"/>
              <a:round/>
              <a:headEnd/>
              <a:tailEnd/>
            </a:ln>
          </p:spPr>
          <p:txBody>
            <a:bodyPr wrap="none" anchor="ctr"/>
            <a:lstStyle/>
            <a:p>
              <a:endParaRPr lang="en-US"/>
            </a:p>
          </p:txBody>
        </p:sp>
      </p:grpSp>
      <p:grpSp>
        <p:nvGrpSpPr>
          <p:cNvPr id="13316" name="Group 7"/>
          <p:cNvGrpSpPr>
            <a:grpSpLocks/>
          </p:cNvGrpSpPr>
          <p:nvPr/>
        </p:nvGrpSpPr>
        <p:grpSpPr bwMode="auto">
          <a:xfrm>
            <a:off x="2305050" y="4589463"/>
            <a:ext cx="1277938" cy="450850"/>
            <a:chOff x="1996" y="1002"/>
            <a:chExt cx="805" cy="308"/>
          </a:xfrm>
        </p:grpSpPr>
        <p:cxnSp>
          <p:nvCxnSpPr>
            <p:cNvPr id="13351" name="AutoShape 8"/>
            <p:cNvCxnSpPr>
              <a:cxnSpLocks noChangeShapeType="1"/>
            </p:cNvCxnSpPr>
            <p:nvPr/>
          </p:nvCxnSpPr>
          <p:spPr bwMode="auto">
            <a:xfrm>
              <a:off x="1996" y="1002"/>
              <a:ext cx="805" cy="308"/>
            </a:xfrm>
            <a:prstGeom prst="bentConnector3">
              <a:avLst>
                <a:gd name="adj1" fmla="val -125"/>
              </a:avLst>
            </a:prstGeom>
            <a:noFill/>
            <a:ln w="12700">
              <a:solidFill>
                <a:schemeClr val="tx1"/>
              </a:solidFill>
              <a:miter lim="800000"/>
              <a:headEnd/>
              <a:tailEnd/>
            </a:ln>
          </p:spPr>
        </p:cxnSp>
        <p:cxnSp>
          <p:nvCxnSpPr>
            <p:cNvPr id="13352" name="AutoShape 9"/>
            <p:cNvCxnSpPr>
              <a:cxnSpLocks noChangeShapeType="1"/>
            </p:cNvCxnSpPr>
            <p:nvPr/>
          </p:nvCxnSpPr>
          <p:spPr bwMode="auto">
            <a:xfrm>
              <a:off x="1996" y="1152"/>
              <a:ext cx="758" cy="0"/>
            </a:xfrm>
            <a:prstGeom prst="straightConnector1">
              <a:avLst/>
            </a:prstGeom>
            <a:noFill/>
            <a:ln w="12700">
              <a:solidFill>
                <a:schemeClr val="tx1"/>
              </a:solidFill>
              <a:round/>
              <a:headEnd/>
              <a:tailEnd/>
            </a:ln>
          </p:spPr>
        </p:cxnSp>
        <p:sp>
          <p:nvSpPr>
            <p:cNvPr id="13353" name="Freeform 10"/>
            <p:cNvSpPr>
              <a:spLocks/>
            </p:cNvSpPr>
            <p:nvPr/>
          </p:nvSpPr>
          <p:spPr bwMode="auto">
            <a:xfrm>
              <a:off x="2004" y="1018"/>
              <a:ext cx="750" cy="255"/>
            </a:xfrm>
            <a:custGeom>
              <a:avLst/>
              <a:gdLst>
                <a:gd name="T0" fmla="*/ 0 w 750"/>
                <a:gd name="T1" fmla="*/ 221 h 255"/>
                <a:gd name="T2" fmla="*/ 24 w 750"/>
                <a:gd name="T3" fmla="*/ 47 h 255"/>
                <a:gd name="T4" fmla="*/ 40 w 750"/>
                <a:gd name="T5" fmla="*/ 181 h 255"/>
                <a:gd name="T6" fmla="*/ 63 w 750"/>
                <a:gd name="T7" fmla="*/ 87 h 255"/>
                <a:gd name="T8" fmla="*/ 111 w 750"/>
                <a:gd name="T9" fmla="*/ 252 h 255"/>
                <a:gd name="T10" fmla="*/ 142 w 750"/>
                <a:gd name="T11" fmla="*/ 71 h 255"/>
                <a:gd name="T12" fmla="*/ 174 w 750"/>
                <a:gd name="T13" fmla="*/ 118 h 255"/>
                <a:gd name="T14" fmla="*/ 221 w 750"/>
                <a:gd name="T15" fmla="*/ 87 h 255"/>
                <a:gd name="T16" fmla="*/ 253 w 750"/>
                <a:gd name="T17" fmla="*/ 197 h 255"/>
                <a:gd name="T18" fmla="*/ 308 w 750"/>
                <a:gd name="T19" fmla="*/ 110 h 255"/>
                <a:gd name="T20" fmla="*/ 355 w 750"/>
                <a:gd name="T21" fmla="*/ 189 h 255"/>
                <a:gd name="T22" fmla="*/ 442 w 750"/>
                <a:gd name="T23" fmla="*/ 16 h 255"/>
                <a:gd name="T24" fmla="*/ 442 w 750"/>
                <a:gd name="T25" fmla="*/ 95 h 255"/>
                <a:gd name="T26" fmla="*/ 481 w 750"/>
                <a:gd name="T27" fmla="*/ 39 h 255"/>
                <a:gd name="T28" fmla="*/ 537 w 750"/>
                <a:gd name="T29" fmla="*/ 205 h 255"/>
                <a:gd name="T30" fmla="*/ 584 w 750"/>
                <a:gd name="T31" fmla="*/ 95 h 255"/>
                <a:gd name="T32" fmla="*/ 631 w 750"/>
                <a:gd name="T33" fmla="*/ 24 h 255"/>
                <a:gd name="T34" fmla="*/ 631 w 750"/>
                <a:gd name="T35" fmla="*/ 110 h 255"/>
                <a:gd name="T36" fmla="*/ 679 w 750"/>
                <a:gd name="T37" fmla="*/ 47 h 255"/>
                <a:gd name="T38" fmla="*/ 710 w 750"/>
                <a:gd name="T39" fmla="*/ 173 h 255"/>
                <a:gd name="T40" fmla="*/ 750 w 750"/>
                <a:gd name="T41" fmla="*/ 71 h 2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0"/>
                <a:gd name="T64" fmla="*/ 0 h 255"/>
                <a:gd name="T65" fmla="*/ 750 w 750"/>
                <a:gd name="T66" fmla="*/ 255 h 2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0" h="255">
                  <a:moveTo>
                    <a:pt x="0" y="221"/>
                  </a:moveTo>
                  <a:cubicBezTo>
                    <a:pt x="8" y="137"/>
                    <a:pt x="17" y="54"/>
                    <a:pt x="24" y="47"/>
                  </a:cubicBezTo>
                  <a:cubicBezTo>
                    <a:pt x="31" y="40"/>
                    <a:pt x="34" y="174"/>
                    <a:pt x="40" y="181"/>
                  </a:cubicBezTo>
                  <a:cubicBezTo>
                    <a:pt x="46" y="188"/>
                    <a:pt x="51" y="75"/>
                    <a:pt x="63" y="87"/>
                  </a:cubicBezTo>
                  <a:cubicBezTo>
                    <a:pt x="75" y="99"/>
                    <a:pt x="98" y="255"/>
                    <a:pt x="111" y="252"/>
                  </a:cubicBezTo>
                  <a:cubicBezTo>
                    <a:pt x="124" y="249"/>
                    <a:pt x="132" y="93"/>
                    <a:pt x="142" y="71"/>
                  </a:cubicBezTo>
                  <a:cubicBezTo>
                    <a:pt x="152" y="49"/>
                    <a:pt x="161" y="115"/>
                    <a:pt x="174" y="118"/>
                  </a:cubicBezTo>
                  <a:cubicBezTo>
                    <a:pt x="187" y="121"/>
                    <a:pt x="208" y="74"/>
                    <a:pt x="221" y="87"/>
                  </a:cubicBezTo>
                  <a:cubicBezTo>
                    <a:pt x="234" y="100"/>
                    <a:pt x="239" y="193"/>
                    <a:pt x="253" y="197"/>
                  </a:cubicBezTo>
                  <a:cubicBezTo>
                    <a:pt x="267" y="201"/>
                    <a:pt x="291" y="111"/>
                    <a:pt x="308" y="110"/>
                  </a:cubicBezTo>
                  <a:cubicBezTo>
                    <a:pt x="325" y="109"/>
                    <a:pt x="333" y="205"/>
                    <a:pt x="355" y="189"/>
                  </a:cubicBezTo>
                  <a:cubicBezTo>
                    <a:pt x="377" y="173"/>
                    <a:pt x="428" y="32"/>
                    <a:pt x="442" y="16"/>
                  </a:cubicBezTo>
                  <a:cubicBezTo>
                    <a:pt x="456" y="0"/>
                    <a:pt x="435" y="91"/>
                    <a:pt x="442" y="95"/>
                  </a:cubicBezTo>
                  <a:cubicBezTo>
                    <a:pt x="449" y="99"/>
                    <a:pt x="465" y="21"/>
                    <a:pt x="481" y="39"/>
                  </a:cubicBezTo>
                  <a:cubicBezTo>
                    <a:pt x="497" y="57"/>
                    <a:pt x="520" y="196"/>
                    <a:pt x="537" y="205"/>
                  </a:cubicBezTo>
                  <a:cubicBezTo>
                    <a:pt x="554" y="214"/>
                    <a:pt x="568" y="125"/>
                    <a:pt x="584" y="95"/>
                  </a:cubicBezTo>
                  <a:cubicBezTo>
                    <a:pt x="600" y="65"/>
                    <a:pt x="623" y="22"/>
                    <a:pt x="631" y="24"/>
                  </a:cubicBezTo>
                  <a:cubicBezTo>
                    <a:pt x="639" y="26"/>
                    <a:pt x="623" y="106"/>
                    <a:pt x="631" y="110"/>
                  </a:cubicBezTo>
                  <a:cubicBezTo>
                    <a:pt x="639" y="114"/>
                    <a:pt x="666" y="37"/>
                    <a:pt x="679" y="47"/>
                  </a:cubicBezTo>
                  <a:cubicBezTo>
                    <a:pt x="692" y="57"/>
                    <a:pt x="698" y="169"/>
                    <a:pt x="710" y="173"/>
                  </a:cubicBezTo>
                  <a:cubicBezTo>
                    <a:pt x="722" y="177"/>
                    <a:pt x="745" y="87"/>
                    <a:pt x="750" y="71"/>
                  </a:cubicBezTo>
                </a:path>
              </a:pathLst>
            </a:custGeom>
            <a:noFill/>
            <a:ln w="12700" cap="flat" cmpd="sng">
              <a:solidFill>
                <a:srgbClr val="FF0000"/>
              </a:solidFill>
              <a:prstDash val="solid"/>
              <a:round/>
              <a:headEnd/>
              <a:tailEnd/>
            </a:ln>
          </p:spPr>
          <p:txBody>
            <a:bodyPr wrap="none" anchor="ctr"/>
            <a:lstStyle/>
            <a:p>
              <a:endParaRPr lang="en-US"/>
            </a:p>
          </p:txBody>
        </p:sp>
      </p:grpSp>
      <p:grpSp>
        <p:nvGrpSpPr>
          <p:cNvPr id="13317" name="Group 11"/>
          <p:cNvGrpSpPr>
            <a:grpSpLocks/>
          </p:cNvGrpSpPr>
          <p:nvPr/>
        </p:nvGrpSpPr>
        <p:grpSpPr bwMode="auto">
          <a:xfrm>
            <a:off x="428625" y="4584700"/>
            <a:ext cx="1277938" cy="438150"/>
            <a:chOff x="1996" y="1002"/>
            <a:chExt cx="805" cy="308"/>
          </a:xfrm>
        </p:grpSpPr>
        <p:cxnSp>
          <p:nvCxnSpPr>
            <p:cNvPr id="13348" name="AutoShape 12"/>
            <p:cNvCxnSpPr>
              <a:cxnSpLocks noChangeShapeType="1"/>
            </p:cNvCxnSpPr>
            <p:nvPr/>
          </p:nvCxnSpPr>
          <p:spPr bwMode="auto">
            <a:xfrm>
              <a:off x="1996" y="1002"/>
              <a:ext cx="805" cy="308"/>
            </a:xfrm>
            <a:prstGeom prst="bentConnector3">
              <a:avLst>
                <a:gd name="adj1" fmla="val -125"/>
              </a:avLst>
            </a:prstGeom>
            <a:noFill/>
            <a:ln w="12700">
              <a:solidFill>
                <a:schemeClr val="tx1"/>
              </a:solidFill>
              <a:miter lim="800000"/>
              <a:headEnd/>
              <a:tailEnd/>
            </a:ln>
          </p:spPr>
        </p:cxnSp>
        <p:cxnSp>
          <p:nvCxnSpPr>
            <p:cNvPr id="13349" name="AutoShape 13"/>
            <p:cNvCxnSpPr>
              <a:cxnSpLocks noChangeShapeType="1"/>
            </p:cNvCxnSpPr>
            <p:nvPr/>
          </p:nvCxnSpPr>
          <p:spPr bwMode="auto">
            <a:xfrm>
              <a:off x="1996" y="1152"/>
              <a:ext cx="758" cy="0"/>
            </a:xfrm>
            <a:prstGeom prst="straightConnector1">
              <a:avLst/>
            </a:prstGeom>
            <a:noFill/>
            <a:ln w="12700">
              <a:solidFill>
                <a:schemeClr val="tx1"/>
              </a:solidFill>
              <a:round/>
              <a:headEnd/>
              <a:tailEnd/>
            </a:ln>
          </p:spPr>
        </p:cxnSp>
        <p:sp>
          <p:nvSpPr>
            <p:cNvPr id="13350" name="Freeform 14"/>
            <p:cNvSpPr>
              <a:spLocks/>
            </p:cNvSpPr>
            <p:nvPr/>
          </p:nvSpPr>
          <p:spPr bwMode="auto">
            <a:xfrm>
              <a:off x="2004" y="1018"/>
              <a:ext cx="750" cy="255"/>
            </a:xfrm>
            <a:custGeom>
              <a:avLst/>
              <a:gdLst>
                <a:gd name="T0" fmla="*/ 0 w 750"/>
                <a:gd name="T1" fmla="*/ 221 h 255"/>
                <a:gd name="T2" fmla="*/ 24 w 750"/>
                <a:gd name="T3" fmla="*/ 47 h 255"/>
                <a:gd name="T4" fmla="*/ 40 w 750"/>
                <a:gd name="T5" fmla="*/ 181 h 255"/>
                <a:gd name="T6" fmla="*/ 63 w 750"/>
                <a:gd name="T7" fmla="*/ 87 h 255"/>
                <a:gd name="T8" fmla="*/ 111 w 750"/>
                <a:gd name="T9" fmla="*/ 252 h 255"/>
                <a:gd name="T10" fmla="*/ 142 w 750"/>
                <a:gd name="T11" fmla="*/ 71 h 255"/>
                <a:gd name="T12" fmla="*/ 174 w 750"/>
                <a:gd name="T13" fmla="*/ 118 h 255"/>
                <a:gd name="T14" fmla="*/ 221 w 750"/>
                <a:gd name="T15" fmla="*/ 87 h 255"/>
                <a:gd name="T16" fmla="*/ 253 w 750"/>
                <a:gd name="T17" fmla="*/ 197 h 255"/>
                <a:gd name="T18" fmla="*/ 308 w 750"/>
                <a:gd name="T19" fmla="*/ 110 h 255"/>
                <a:gd name="T20" fmla="*/ 355 w 750"/>
                <a:gd name="T21" fmla="*/ 189 h 255"/>
                <a:gd name="T22" fmla="*/ 442 w 750"/>
                <a:gd name="T23" fmla="*/ 16 h 255"/>
                <a:gd name="T24" fmla="*/ 442 w 750"/>
                <a:gd name="T25" fmla="*/ 95 h 255"/>
                <a:gd name="T26" fmla="*/ 481 w 750"/>
                <a:gd name="T27" fmla="*/ 39 h 255"/>
                <a:gd name="T28" fmla="*/ 537 w 750"/>
                <a:gd name="T29" fmla="*/ 205 h 255"/>
                <a:gd name="T30" fmla="*/ 584 w 750"/>
                <a:gd name="T31" fmla="*/ 95 h 255"/>
                <a:gd name="T32" fmla="*/ 631 w 750"/>
                <a:gd name="T33" fmla="*/ 24 h 255"/>
                <a:gd name="T34" fmla="*/ 631 w 750"/>
                <a:gd name="T35" fmla="*/ 110 h 255"/>
                <a:gd name="T36" fmla="*/ 679 w 750"/>
                <a:gd name="T37" fmla="*/ 47 h 255"/>
                <a:gd name="T38" fmla="*/ 710 w 750"/>
                <a:gd name="T39" fmla="*/ 173 h 255"/>
                <a:gd name="T40" fmla="*/ 750 w 750"/>
                <a:gd name="T41" fmla="*/ 71 h 2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0"/>
                <a:gd name="T64" fmla="*/ 0 h 255"/>
                <a:gd name="T65" fmla="*/ 750 w 750"/>
                <a:gd name="T66" fmla="*/ 255 h 2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0" h="255">
                  <a:moveTo>
                    <a:pt x="0" y="221"/>
                  </a:moveTo>
                  <a:cubicBezTo>
                    <a:pt x="8" y="137"/>
                    <a:pt x="17" y="54"/>
                    <a:pt x="24" y="47"/>
                  </a:cubicBezTo>
                  <a:cubicBezTo>
                    <a:pt x="31" y="40"/>
                    <a:pt x="34" y="174"/>
                    <a:pt x="40" y="181"/>
                  </a:cubicBezTo>
                  <a:cubicBezTo>
                    <a:pt x="46" y="188"/>
                    <a:pt x="51" y="75"/>
                    <a:pt x="63" y="87"/>
                  </a:cubicBezTo>
                  <a:cubicBezTo>
                    <a:pt x="75" y="99"/>
                    <a:pt x="98" y="255"/>
                    <a:pt x="111" y="252"/>
                  </a:cubicBezTo>
                  <a:cubicBezTo>
                    <a:pt x="124" y="249"/>
                    <a:pt x="132" y="93"/>
                    <a:pt x="142" y="71"/>
                  </a:cubicBezTo>
                  <a:cubicBezTo>
                    <a:pt x="152" y="49"/>
                    <a:pt x="161" y="115"/>
                    <a:pt x="174" y="118"/>
                  </a:cubicBezTo>
                  <a:cubicBezTo>
                    <a:pt x="187" y="121"/>
                    <a:pt x="208" y="74"/>
                    <a:pt x="221" y="87"/>
                  </a:cubicBezTo>
                  <a:cubicBezTo>
                    <a:pt x="234" y="100"/>
                    <a:pt x="239" y="193"/>
                    <a:pt x="253" y="197"/>
                  </a:cubicBezTo>
                  <a:cubicBezTo>
                    <a:pt x="267" y="201"/>
                    <a:pt x="291" y="111"/>
                    <a:pt x="308" y="110"/>
                  </a:cubicBezTo>
                  <a:cubicBezTo>
                    <a:pt x="325" y="109"/>
                    <a:pt x="333" y="205"/>
                    <a:pt x="355" y="189"/>
                  </a:cubicBezTo>
                  <a:cubicBezTo>
                    <a:pt x="377" y="173"/>
                    <a:pt x="428" y="32"/>
                    <a:pt x="442" y="16"/>
                  </a:cubicBezTo>
                  <a:cubicBezTo>
                    <a:pt x="456" y="0"/>
                    <a:pt x="435" y="91"/>
                    <a:pt x="442" y="95"/>
                  </a:cubicBezTo>
                  <a:cubicBezTo>
                    <a:pt x="449" y="99"/>
                    <a:pt x="465" y="21"/>
                    <a:pt x="481" y="39"/>
                  </a:cubicBezTo>
                  <a:cubicBezTo>
                    <a:pt x="497" y="57"/>
                    <a:pt x="520" y="196"/>
                    <a:pt x="537" y="205"/>
                  </a:cubicBezTo>
                  <a:cubicBezTo>
                    <a:pt x="554" y="214"/>
                    <a:pt x="568" y="125"/>
                    <a:pt x="584" y="95"/>
                  </a:cubicBezTo>
                  <a:cubicBezTo>
                    <a:pt x="600" y="65"/>
                    <a:pt x="623" y="22"/>
                    <a:pt x="631" y="24"/>
                  </a:cubicBezTo>
                  <a:cubicBezTo>
                    <a:pt x="639" y="26"/>
                    <a:pt x="623" y="106"/>
                    <a:pt x="631" y="110"/>
                  </a:cubicBezTo>
                  <a:cubicBezTo>
                    <a:pt x="639" y="114"/>
                    <a:pt x="666" y="37"/>
                    <a:pt x="679" y="47"/>
                  </a:cubicBezTo>
                  <a:cubicBezTo>
                    <a:pt x="692" y="57"/>
                    <a:pt x="698" y="169"/>
                    <a:pt x="710" y="173"/>
                  </a:cubicBezTo>
                  <a:cubicBezTo>
                    <a:pt x="722" y="177"/>
                    <a:pt x="745" y="87"/>
                    <a:pt x="750" y="71"/>
                  </a:cubicBezTo>
                </a:path>
              </a:pathLst>
            </a:custGeom>
            <a:noFill/>
            <a:ln w="12700" cap="flat" cmpd="sng">
              <a:solidFill>
                <a:srgbClr val="FF0000"/>
              </a:solidFill>
              <a:prstDash val="solid"/>
              <a:round/>
              <a:headEnd/>
              <a:tailEnd/>
            </a:ln>
          </p:spPr>
          <p:txBody>
            <a:bodyPr wrap="none" anchor="ctr"/>
            <a:lstStyle/>
            <a:p>
              <a:endParaRPr lang="en-US"/>
            </a:p>
          </p:txBody>
        </p:sp>
      </p:grpSp>
      <p:sp>
        <p:nvSpPr>
          <p:cNvPr id="13318" name="Text Box 15"/>
          <p:cNvSpPr txBox="1">
            <a:spLocks noChangeArrowheads="1"/>
          </p:cNvSpPr>
          <p:nvPr/>
        </p:nvSpPr>
        <p:spPr bwMode="auto">
          <a:xfrm>
            <a:off x="7239000" y="2635250"/>
            <a:ext cx="1214438" cy="336550"/>
          </a:xfrm>
          <a:prstGeom prst="rect">
            <a:avLst/>
          </a:prstGeom>
          <a:noFill/>
          <a:ln w="12700">
            <a:noFill/>
            <a:miter lim="800000"/>
            <a:headEnd/>
            <a:tailEnd/>
          </a:ln>
        </p:spPr>
        <p:txBody>
          <a:bodyPr>
            <a:spAutoFit/>
          </a:bodyPr>
          <a:lstStyle/>
          <a:p>
            <a:pPr algn="ctr">
              <a:spcBef>
                <a:spcPct val="50000"/>
              </a:spcBef>
            </a:pPr>
            <a:r>
              <a:rPr lang="en-US" sz="1600" b="1">
                <a:solidFill>
                  <a:srgbClr val="FFFFFF"/>
                </a:solidFill>
                <a:latin typeface="Arial Narrow" pitchFamily="34" charset="0"/>
              </a:rPr>
              <a:t>Market</a:t>
            </a:r>
          </a:p>
        </p:txBody>
      </p:sp>
      <p:grpSp>
        <p:nvGrpSpPr>
          <p:cNvPr id="13319" name="Group 16"/>
          <p:cNvGrpSpPr>
            <a:grpSpLocks/>
          </p:cNvGrpSpPr>
          <p:nvPr/>
        </p:nvGrpSpPr>
        <p:grpSpPr bwMode="auto">
          <a:xfrm>
            <a:off x="533400" y="3124200"/>
            <a:ext cx="7551738" cy="1158875"/>
            <a:chOff x="240" y="1979"/>
            <a:chExt cx="5141" cy="730"/>
          </a:xfrm>
        </p:grpSpPr>
        <p:sp>
          <p:nvSpPr>
            <p:cNvPr id="13326" name="AutoShape 17"/>
            <p:cNvSpPr>
              <a:spLocks noChangeArrowheads="1"/>
            </p:cNvSpPr>
            <p:nvPr/>
          </p:nvSpPr>
          <p:spPr bwMode="auto">
            <a:xfrm>
              <a:off x="983" y="1990"/>
              <a:ext cx="704" cy="320"/>
            </a:xfrm>
            <a:prstGeom prst="rightArrowCallout">
              <a:avLst>
                <a:gd name="adj1" fmla="val 25000"/>
                <a:gd name="adj2" fmla="val 25000"/>
                <a:gd name="adj3" fmla="val 36667"/>
                <a:gd name="adj4" fmla="val 68824"/>
              </a:avLst>
            </a:prstGeom>
            <a:gradFill rotWithShape="0">
              <a:gsLst>
                <a:gs pos="0">
                  <a:srgbClr val="006600"/>
                </a:gs>
                <a:gs pos="100000">
                  <a:srgbClr val="87B787"/>
                </a:gs>
              </a:gsLst>
              <a:lin ang="0" scaled="1"/>
            </a:gradFill>
            <a:ln w="12700">
              <a:solidFill>
                <a:schemeClr val="tx1"/>
              </a:solidFill>
              <a:miter lim="800000"/>
              <a:headEnd/>
              <a:tailEnd/>
            </a:ln>
          </p:spPr>
          <p:txBody>
            <a:bodyPr wrap="none" anchor="ctr"/>
            <a:lstStyle/>
            <a:p>
              <a:endParaRPr lang="en-US"/>
            </a:p>
          </p:txBody>
        </p:sp>
        <p:sp>
          <p:nvSpPr>
            <p:cNvPr id="13327" name="Rectangle 18"/>
            <p:cNvSpPr>
              <a:spLocks noChangeArrowheads="1"/>
            </p:cNvSpPr>
            <p:nvPr/>
          </p:nvSpPr>
          <p:spPr bwMode="auto">
            <a:xfrm>
              <a:off x="1041" y="2037"/>
              <a:ext cx="387" cy="236"/>
            </a:xfrm>
            <a:prstGeom prst="rect">
              <a:avLst/>
            </a:prstGeom>
            <a:gradFill rotWithShape="0">
              <a:gsLst>
                <a:gs pos="0">
                  <a:srgbClr val="006600"/>
                </a:gs>
                <a:gs pos="100000">
                  <a:srgbClr val="97C197"/>
                </a:gs>
              </a:gsLst>
              <a:lin ang="0" scaled="1"/>
            </a:gradFill>
            <a:ln w="12700">
              <a:noFill/>
              <a:miter lim="800000"/>
              <a:headEnd/>
              <a:tailEnd/>
            </a:ln>
          </p:spPr>
          <p:txBody>
            <a:bodyPr wrap="none" anchor="ctr"/>
            <a:lstStyle/>
            <a:p>
              <a:endParaRPr lang="en-US"/>
            </a:p>
          </p:txBody>
        </p:sp>
        <p:sp>
          <p:nvSpPr>
            <p:cNvPr id="13328" name="Text Box 19"/>
            <p:cNvSpPr txBox="1">
              <a:spLocks noChangeArrowheads="1"/>
            </p:cNvSpPr>
            <p:nvPr/>
          </p:nvSpPr>
          <p:spPr bwMode="auto">
            <a:xfrm>
              <a:off x="944" y="2081"/>
              <a:ext cx="576" cy="154"/>
            </a:xfrm>
            <a:prstGeom prst="rect">
              <a:avLst/>
            </a:prstGeom>
            <a:noFill/>
            <a:ln w="12700">
              <a:noFill/>
              <a:miter lim="800000"/>
              <a:headEnd/>
              <a:tailEnd/>
            </a:ln>
          </p:spPr>
          <p:txBody>
            <a:bodyPr>
              <a:spAutoFit/>
            </a:bodyPr>
            <a:lstStyle/>
            <a:p>
              <a:pPr algn="ctr">
                <a:spcBef>
                  <a:spcPct val="50000"/>
                </a:spcBef>
              </a:pPr>
              <a:r>
                <a:rPr lang="en-US" sz="1000" b="1">
                  <a:solidFill>
                    <a:srgbClr val="FFFFFF"/>
                  </a:solidFill>
                  <a:latin typeface="Arial Narrow" pitchFamily="34" charset="0"/>
                </a:rPr>
                <a:t>Inputs</a:t>
              </a:r>
            </a:p>
          </p:txBody>
        </p:sp>
        <p:sp>
          <p:nvSpPr>
            <p:cNvPr id="13329" name="AutoShape 20"/>
            <p:cNvSpPr>
              <a:spLocks noChangeArrowheads="1"/>
            </p:cNvSpPr>
            <p:nvPr/>
          </p:nvSpPr>
          <p:spPr bwMode="auto">
            <a:xfrm>
              <a:off x="1709" y="1989"/>
              <a:ext cx="1567" cy="320"/>
            </a:xfrm>
            <a:prstGeom prst="rightArrowCallout">
              <a:avLst>
                <a:gd name="adj1" fmla="val 30000"/>
                <a:gd name="adj2" fmla="val 27500"/>
                <a:gd name="adj3" fmla="val 40966"/>
                <a:gd name="adj4" fmla="val 78875"/>
              </a:avLst>
            </a:prstGeom>
            <a:gradFill rotWithShape="0">
              <a:gsLst>
                <a:gs pos="0">
                  <a:srgbClr val="006600"/>
                </a:gs>
                <a:gs pos="100000">
                  <a:srgbClr val="87B787"/>
                </a:gs>
              </a:gsLst>
              <a:lin ang="0" scaled="1"/>
            </a:gradFill>
            <a:ln w="12700">
              <a:solidFill>
                <a:schemeClr val="tx1"/>
              </a:solidFill>
              <a:miter lim="800000"/>
              <a:headEnd/>
              <a:tailEnd/>
            </a:ln>
          </p:spPr>
          <p:txBody>
            <a:bodyPr wrap="none" anchor="ctr"/>
            <a:lstStyle/>
            <a:p>
              <a:endParaRPr lang="en-US"/>
            </a:p>
          </p:txBody>
        </p:sp>
        <p:sp>
          <p:nvSpPr>
            <p:cNvPr id="13330" name="Rectangle 21"/>
            <p:cNvSpPr>
              <a:spLocks noChangeArrowheads="1"/>
            </p:cNvSpPr>
            <p:nvPr/>
          </p:nvSpPr>
          <p:spPr bwMode="auto">
            <a:xfrm>
              <a:off x="1775" y="2036"/>
              <a:ext cx="1125" cy="236"/>
            </a:xfrm>
            <a:prstGeom prst="rect">
              <a:avLst/>
            </a:prstGeom>
            <a:gradFill rotWithShape="0">
              <a:gsLst>
                <a:gs pos="0">
                  <a:srgbClr val="006600"/>
                </a:gs>
                <a:gs pos="100000">
                  <a:srgbClr val="87B787"/>
                </a:gs>
              </a:gsLst>
              <a:lin ang="0" scaled="1"/>
            </a:gradFill>
            <a:ln w="12700">
              <a:noFill/>
              <a:miter lim="800000"/>
              <a:headEnd/>
              <a:tailEnd/>
            </a:ln>
          </p:spPr>
          <p:txBody>
            <a:bodyPr wrap="none" anchor="ctr"/>
            <a:lstStyle/>
            <a:p>
              <a:endParaRPr lang="en-US"/>
            </a:p>
          </p:txBody>
        </p:sp>
        <p:sp>
          <p:nvSpPr>
            <p:cNvPr id="13331" name="Text Box 22"/>
            <p:cNvSpPr txBox="1">
              <a:spLocks noChangeArrowheads="1"/>
            </p:cNvSpPr>
            <p:nvPr/>
          </p:nvSpPr>
          <p:spPr bwMode="auto">
            <a:xfrm>
              <a:off x="1851" y="2080"/>
              <a:ext cx="990" cy="154"/>
            </a:xfrm>
            <a:prstGeom prst="rect">
              <a:avLst/>
            </a:prstGeom>
            <a:noFill/>
            <a:ln w="12700">
              <a:noFill/>
              <a:miter lim="800000"/>
              <a:headEnd/>
              <a:tailEnd/>
            </a:ln>
          </p:spPr>
          <p:txBody>
            <a:bodyPr>
              <a:spAutoFit/>
            </a:bodyPr>
            <a:lstStyle/>
            <a:p>
              <a:pPr algn="ctr">
                <a:spcBef>
                  <a:spcPct val="50000"/>
                </a:spcBef>
              </a:pPr>
              <a:r>
                <a:rPr lang="en-US" sz="1000" b="1">
                  <a:solidFill>
                    <a:srgbClr val="FFFFFF"/>
                  </a:solidFill>
                  <a:latin typeface="Arial Narrow" pitchFamily="34" charset="0"/>
                </a:rPr>
                <a:t>Business Processes</a:t>
              </a:r>
            </a:p>
          </p:txBody>
        </p:sp>
        <p:sp>
          <p:nvSpPr>
            <p:cNvPr id="13332" name="AutoShape 23"/>
            <p:cNvSpPr>
              <a:spLocks noChangeArrowheads="1"/>
            </p:cNvSpPr>
            <p:nvPr/>
          </p:nvSpPr>
          <p:spPr bwMode="auto">
            <a:xfrm>
              <a:off x="279" y="1998"/>
              <a:ext cx="704" cy="320"/>
            </a:xfrm>
            <a:prstGeom prst="rightArrowCallout">
              <a:avLst>
                <a:gd name="adj1" fmla="val 25000"/>
                <a:gd name="adj2" fmla="val 25000"/>
                <a:gd name="adj3" fmla="val 36667"/>
                <a:gd name="adj4" fmla="val 68824"/>
              </a:avLst>
            </a:prstGeom>
            <a:gradFill rotWithShape="0">
              <a:gsLst>
                <a:gs pos="0">
                  <a:srgbClr val="006600"/>
                </a:gs>
                <a:gs pos="100000">
                  <a:srgbClr val="87B787"/>
                </a:gs>
              </a:gsLst>
              <a:lin ang="0" scaled="1"/>
            </a:gradFill>
            <a:ln w="12700">
              <a:solidFill>
                <a:schemeClr val="tx1"/>
              </a:solidFill>
              <a:miter lim="800000"/>
              <a:headEnd/>
              <a:tailEnd/>
            </a:ln>
          </p:spPr>
          <p:txBody>
            <a:bodyPr wrap="none" anchor="ctr"/>
            <a:lstStyle/>
            <a:p>
              <a:endParaRPr lang="en-US"/>
            </a:p>
          </p:txBody>
        </p:sp>
        <p:sp>
          <p:nvSpPr>
            <p:cNvPr id="13333" name="Rectangle 24"/>
            <p:cNvSpPr>
              <a:spLocks noChangeArrowheads="1"/>
            </p:cNvSpPr>
            <p:nvPr/>
          </p:nvSpPr>
          <p:spPr bwMode="auto">
            <a:xfrm>
              <a:off x="337" y="2045"/>
              <a:ext cx="387" cy="236"/>
            </a:xfrm>
            <a:prstGeom prst="rect">
              <a:avLst/>
            </a:prstGeom>
            <a:gradFill rotWithShape="0">
              <a:gsLst>
                <a:gs pos="0">
                  <a:srgbClr val="006600"/>
                </a:gs>
                <a:gs pos="100000">
                  <a:srgbClr val="87B787"/>
                </a:gs>
              </a:gsLst>
              <a:lin ang="0" scaled="1"/>
            </a:gradFill>
            <a:ln w="12700">
              <a:noFill/>
              <a:miter lim="800000"/>
              <a:headEnd/>
              <a:tailEnd/>
            </a:ln>
          </p:spPr>
          <p:txBody>
            <a:bodyPr wrap="none" anchor="ctr"/>
            <a:lstStyle/>
            <a:p>
              <a:endParaRPr lang="en-US"/>
            </a:p>
          </p:txBody>
        </p:sp>
        <p:sp>
          <p:nvSpPr>
            <p:cNvPr id="13334" name="Text Box 25"/>
            <p:cNvSpPr txBox="1">
              <a:spLocks noChangeArrowheads="1"/>
            </p:cNvSpPr>
            <p:nvPr/>
          </p:nvSpPr>
          <p:spPr bwMode="auto">
            <a:xfrm>
              <a:off x="240" y="2082"/>
              <a:ext cx="576" cy="154"/>
            </a:xfrm>
            <a:prstGeom prst="rect">
              <a:avLst/>
            </a:prstGeom>
            <a:noFill/>
            <a:ln w="12700">
              <a:noFill/>
              <a:miter lim="800000"/>
              <a:headEnd/>
              <a:tailEnd/>
            </a:ln>
          </p:spPr>
          <p:txBody>
            <a:bodyPr>
              <a:spAutoFit/>
            </a:bodyPr>
            <a:lstStyle/>
            <a:p>
              <a:pPr algn="ctr">
                <a:spcBef>
                  <a:spcPct val="50000"/>
                </a:spcBef>
              </a:pPr>
              <a:r>
                <a:rPr lang="en-US" sz="1000" b="1">
                  <a:solidFill>
                    <a:srgbClr val="FFFFFF"/>
                  </a:solidFill>
                  <a:latin typeface="Arial Narrow" pitchFamily="34" charset="0"/>
                </a:rPr>
                <a:t>Suppliers</a:t>
              </a:r>
            </a:p>
          </p:txBody>
        </p:sp>
        <p:sp>
          <p:nvSpPr>
            <p:cNvPr id="13335" name="Rectangle 26"/>
            <p:cNvSpPr>
              <a:spLocks noChangeArrowheads="1"/>
            </p:cNvSpPr>
            <p:nvPr/>
          </p:nvSpPr>
          <p:spPr bwMode="auto">
            <a:xfrm>
              <a:off x="4483" y="1979"/>
              <a:ext cx="782" cy="326"/>
            </a:xfrm>
            <a:prstGeom prst="rect">
              <a:avLst/>
            </a:prstGeom>
            <a:gradFill rotWithShape="0">
              <a:gsLst>
                <a:gs pos="0">
                  <a:srgbClr val="006600"/>
                </a:gs>
                <a:gs pos="100000">
                  <a:srgbClr val="87B787"/>
                </a:gs>
              </a:gsLst>
              <a:lin ang="0" scaled="1"/>
            </a:gradFill>
            <a:ln w="12700">
              <a:noFill/>
              <a:miter lim="800000"/>
              <a:headEnd/>
              <a:tailEnd/>
            </a:ln>
          </p:spPr>
          <p:txBody>
            <a:bodyPr wrap="none" anchor="ctr"/>
            <a:lstStyle/>
            <a:p>
              <a:endParaRPr lang="en-US"/>
            </a:p>
          </p:txBody>
        </p:sp>
        <p:sp>
          <p:nvSpPr>
            <p:cNvPr id="13336" name="Rectangle 27"/>
            <p:cNvSpPr>
              <a:spLocks noChangeArrowheads="1"/>
            </p:cNvSpPr>
            <p:nvPr/>
          </p:nvSpPr>
          <p:spPr bwMode="auto">
            <a:xfrm>
              <a:off x="4536" y="2030"/>
              <a:ext cx="682" cy="218"/>
            </a:xfrm>
            <a:prstGeom prst="rect">
              <a:avLst/>
            </a:prstGeom>
            <a:gradFill rotWithShape="0">
              <a:gsLst>
                <a:gs pos="0">
                  <a:srgbClr val="006600"/>
                </a:gs>
                <a:gs pos="100000">
                  <a:srgbClr val="7FB27F"/>
                </a:gs>
              </a:gsLst>
              <a:lin ang="0" scaled="1"/>
            </a:gradFill>
            <a:ln w="12700">
              <a:noFill/>
              <a:miter lim="800000"/>
              <a:headEnd/>
              <a:tailEnd/>
            </a:ln>
          </p:spPr>
          <p:txBody>
            <a:bodyPr wrap="none" anchor="ctr"/>
            <a:lstStyle/>
            <a:p>
              <a:endParaRPr lang="en-US"/>
            </a:p>
          </p:txBody>
        </p:sp>
        <p:sp>
          <p:nvSpPr>
            <p:cNvPr id="13337" name="Text Box 28"/>
            <p:cNvSpPr txBox="1">
              <a:spLocks noChangeArrowheads="1"/>
            </p:cNvSpPr>
            <p:nvPr/>
          </p:nvSpPr>
          <p:spPr bwMode="auto">
            <a:xfrm>
              <a:off x="4391" y="2022"/>
              <a:ext cx="990" cy="250"/>
            </a:xfrm>
            <a:prstGeom prst="rect">
              <a:avLst/>
            </a:prstGeom>
            <a:noFill/>
            <a:ln w="12700">
              <a:noFill/>
              <a:miter lim="800000"/>
              <a:headEnd/>
              <a:tailEnd/>
            </a:ln>
          </p:spPr>
          <p:txBody>
            <a:bodyPr>
              <a:spAutoFit/>
            </a:bodyPr>
            <a:lstStyle/>
            <a:p>
              <a:pPr algn="ctr">
                <a:spcBef>
                  <a:spcPct val="50000"/>
                </a:spcBef>
              </a:pPr>
              <a:r>
                <a:rPr lang="en-US" sz="1000" b="1">
                  <a:solidFill>
                    <a:srgbClr val="FFFFFF"/>
                  </a:solidFill>
                  <a:latin typeface="Arial Narrow" pitchFamily="34" charset="0"/>
                </a:rPr>
                <a:t>Critical Customer Requirements</a:t>
              </a:r>
            </a:p>
          </p:txBody>
        </p:sp>
        <p:grpSp>
          <p:nvGrpSpPr>
            <p:cNvPr id="13338" name="Group 29"/>
            <p:cNvGrpSpPr>
              <a:grpSpLocks/>
            </p:cNvGrpSpPr>
            <p:nvPr/>
          </p:nvGrpSpPr>
          <p:grpSpPr bwMode="auto">
            <a:xfrm>
              <a:off x="3952" y="2061"/>
              <a:ext cx="536" cy="400"/>
              <a:chOff x="3828" y="2046"/>
              <a:chExt cx="536" cy="400"/>
            </a:xfrm>
          </p:grpSpPr>
          <p:sp>
            <p:nvSpPr>
              <p:cNvPr id="13346" name="AutoShape 30"/>
              <p:cNvSpPr>
                <a:spLocks noChangeArrowheads="1"/>
              </p:cNvSpPr>
              <p:nvPr/>
            </p:nvSpPr>
            <p:spPr bwMode="auto">
              <a:xfrm>
                <a:off x="3991" y="2155"/>
                <a:ext cx="209" cy="291"/>
              </a:xfrm>
              <a:prstGeom prst="downArrow">
                <a:avLst>
                  <a:gd name="adj1" fmla="val 50000"/>
                  <a:gd name="adj2" fmla="val 34809"/>
                </a:avLst>
              </a:prstGeom>
              <a:gradFill rotWithShape="0">
                <a:gsLst>
                  <a:gs pos="0">
                    <a:srgbClr val="006600"/>
                  </a:gs>
                  <a:gs pos="100000">
                    <a:srgbClr val="87B787"/>
                  </a:gs>
                </a:gsLst>
                <a:lin ang="0" scaled="1"/>
              </a:gradFill>
              <a:ln w="12700">
                <a:noFill/>
                <a:miter lim="800000"/>
                <a:headEnd/>
                <a:tailEnd/>
              </a:ln>
            </p:spPr>
            <p:txBody>
              <a:bodyPr wrap="none" anchor="ctr"/>
              <a:lstStyle/>
              <a:p>
                <a:endParaRPr lang="en-US"/>
              </a:p>
            </p:txBody>
          </p:sp>
          <p:sp>
            <p:nvSpPr>
              <p:cNvPr id="13347" name="AutoShape 31"/>
              <p:cNvSpPr>
                <a:spLocks noChangeArrowheads="1"/>
              </p:cNvSpPr>
              <p:nvPr/>
            </p:nvSpPr>
            <p:spPr bwMode="auto">
              <a:xfrm>
                <a:off x="3828" y="2046"/>
                <a:ext cx="536" cy="191"/>
              </a:xfrm>
              <a:prstGeom prst="leftRightArrow">
                <a:avLst>
                  <a:gd name="adj1" fmla="val 50000"/>
                  <a:gd name="adj2" fmla="val 56126"/>
                </a:avLst>
              </a:prstGeom>
              <a:gradFill rotWithShape="0">
                <a:gsLst>
                  <a:gs pos="0">
                    <a:srgbClr val="006600"/>
                  </a:gs>
                  <a:gs pos="100000">
                    <a:srgbClr val="87B787"/>
                  </a:gs>
                </a:gsLst>
                <a:lin ang="0" scaled="1"/>
              </a:gradFill>
              <a:ln w="12700">
                <a:noFill/>
                <a:miter lim="800000"/>
                <a:headEnd/>
                <a:tailEnd/>
              </a:ln>
            </p:spPr>
            <p:txBody>
              <a:bodyPr wrap="none" anchor="ctr"/>
              <a:lstStyle/>
              <a:p>
                <a:endParaRPr lang="en-US"/>
              </a:p>
            </p:txBody>
          </p:sp>
        </p:grpSp>
        <p:sp>
          <p:nvSpPr>
            <p:cNvPr id="13339" name="Rectangle 32"/>
            <p:cNvSpPr>
              <a:spLocks noChangeArrowheads="1"/>
            </p:cNvSpPr>
            <p:nvPr/>
          </p:nvSpPr>
          <p:spPr bwMode="auto">
            <a:xfrm>
              <a:off x="3288" y="1988"/>
              <a:ext cx="672" cy="327"/>
            </a:xfrm>
            <a:prstGeom prst="rect">
              <a:avLst/>
            </a:prstGeom>
            <a:gradFill rotWithShape="0">
              <a:gsLst>
                <a:gs pos="0">
                  <a:srgbClr val="006600"/>
                </a:gs>
                <a:gs pos="100000">
                  <a:srgbClr val="87B787"/>
                </a:gs>
              </a:gsLst>
              <a:lin ang="0" scaled="1"/>
            </a:gradFill>
            <a:ln w="12700">
              <a:noFill/>
              <a:miter lim="800000"/>
              <a:headEnd/>
              <a:tailEnd/>
            </a:ln>
          </p:spPr>
          <p:txBody>
            <a:bodyPr wrap="none" anchor="ctr"/>
            <a:lstStyle/>
            <a:p>
              <a:endParaRPr lang="en-US"/>
            </a:p>
          </p:txBody>
        </p:sp>
        <p:grpSp>
          <p:nvGrpSpPr>
            <p:cNvPr id="13340" name="Group 33"/>
            <p:cNvGrpSpPr>
              <a:grpSpLocks/>
            </p:cNvGrpSpPr>
            <p:nvPr/>
          </p:nvGrpSpPr>
          <p:grpSpPr bwMode="auto">
            <a:xfrm>
              <a:off x="3356" y="2027"/>
              <a:ext cx="593" cy="250"/>
              <a:chOff x="2218" y="1293"/>
              <a:chExt cx="593" cy="250"/>
            </a:xfrm>
          </p:grpSpPr>
          <p:sp>
            <p:nvSpPr>
              <p:cNvPr id="13344" name="Rectangle 34"/>
              <p:cNvSpPr>
                <a:spLocks noChangeArrowheads="1"/>
              </p:cNvSpPr>
              <p:nvPr/>
            </p:nvSpPr>
            <p:spPr bwMode="auto">
              <a:xfrm>
                <a:off x="2230" y="1296"/>
                <a:ext cx="549" cy="236"/>
              </a:xfrm>
              <a:prstGeom prst="rect">
                <a:avLst/>
              </a:prstGeom>
              <a:gradFill rotWithShape="0">
                <a:gsLst>
                  <a:gs pos="0">
                    <a:srgbClr val="006600"/>
                  </a:gs>
                  <a:gs pos="100000">
                    <a:srgbClr val="8FBC8F"/>
                  </a:gs>
                </a:gsLst>
                <a:lin ang="0" scaled="1"/>
              </a:gradFill>
              <a:ln w="12700">
                <a:noFill/>
                <a:miter lim="800000"/>
                <a:headEnd/>
                <a:tailEnd/>
              </a:ln>
            </p:spPr>
            <p:txBody>
              <a:bodyPr wrap="none" anchor="ctr"/>
              <a:lstStyle/>
              <a:p>
                <a:endParaRPr lang="en-US"/>
              </a:p>
            </p:txBody>
          </p:sp>
          <p:sp>
            <p:nvSpPr>
              <p:cNvPr id="13345" name="Text Box 35"/>
              <p:cNvSpPr txBox="1">
                <a:spLocks noChangeArrowheads="1"/>
              </p:cNvSpPr>
              <p:nvPr/>
            </p:nvSpPr>
            <p:spPr bwMode="auto">
              <a:xfrm>
                <a:off x="2218" y="1293"/>
                <a:ext cx="593" cy="250"/>
              </a:xfrm>
              <a:prstGeom prst="rect">
                <a:avLst/>
              </a:prstGeom>
              <a:gradFill rotWithShape="0">
                <a:gsLst>
                  <a:gs pos="0">
                    <a:srgbClr val="006600"/>
                  </a:gs>
                  <a:gs pos="100000">
                    <a:srgbClr val="8FBC8F"/>
                  </a:gs>
                </a:gsLst>
                <a:lin ang="0" scaled="1"/>
              </a:gradFill>
              <a:ln w="12700">
                <a:noFill/>
                <a:miter lim="800000"/>
                <a:headEnd/>
                <a:tailEnd/>
              </a:ln>
            </p:spPr>
            <p:txBody>
              <a:bodyPr>
                <a:spAutoFit/>
              </a:bodyPr>
              <a:lstStyle/>
              <a:p>
                <a:pPr algn="ctr">
                  <a:spcBef>
                    <a:spcPct val="50000"/>
                  </a:spcBef>
                </a:pPr>
                <a:r>
                  <a:rPr lang="en-US" sz="1000" b="1">
                    <a:solidFill>
                      <a:srgbClr val="FFFFFF"/>
                    </a:solidFill>
                    <a:latin typeface="Arial Narrow" pitchFamily="34" charset="0"/>
                  </a:rPr>
                  <a:t>Process Outputs</a:t>
                </a:r>
              </a:p>
            </p:txBody>
          </p:sp>
        </p:grpSp>
        <p:sp>
          <p:nvSpPr>
            <p:cNvPr id="13341" name="Oval 36"/>
            <p:cNvSpPr>
              <a:spLocks noChangeArrowheads="1"/>
            </p:cNvSpPr>
            <p:nvPr/>
          </p:nvSpPr>
          <p:spPr bwMode="auto">
            <a:xfrm>
              <a:off x="3916" y="2463"/>
              <a:ext cx="606" cy="246"/>
            </a:xfrm>
            <a:prstGeom prst="ellipse">
              <a:avLst/>
            </a:prstGeom>
            <a:gradFill rotWithShape="0">
              <a:gsLst>
                <a:gs pos="0">
                  <a:srgbClr val="006600"/>
                </a:gs>
                <a:gs pos="100000">
                  <a:srgbClr val="8FBC8F"/>
                </a:gs>
              </a:gsLst>
              <a:lin ang="0" scaled="1"/>
            </a:gradFill>
            <a:ln w="12700">
              <a:noFill/>
              <a:round/>
              <a:headEnd/>
              <a:tailEnd/>
            </a:ln>
          </p:spPr>
          <p:txBody>
            <a:bodyPr wrap="none" anchor="ctr"/>
            <a:lstStyle/>
            <a:p>
              <a:endParaRPr lang="en-US"/>
            </a:p>
          </p:txBody>
        </p:sp>
        <p:sp>
          <p:nvSpPr>
            <p:cNvPr id="13342" name="Oval 37"/>
            <p:cNvSpPr>
              <a:spLocks noChangeArrowheads="1"/>
            </p:cNvSpPr>
            <p:nvPr/>
          </p:nvSpPr>
          <p:spPr bwMode="auto">
            <a:xfrm>
              <a:off x="3976" y="2499"/>
              <a:ext cx="498" cy="162"/>
            </a:xfrm>
            <a:prstGeom prst="ellipse">
              <a:avLst/>
            </a:prstGeom>
            <a:gradFill rotWithShape="0">
              <a:gsLst>
                <a:gs pos="0">
                  <a:srgbClr val="006600"/>
                </a:gs>
                <a:gs pos="100000">
                  <a:srgbClr val="A7CAA7"/>
                </a:gs>
              </a:gsLst>
              <a:lin ang="0" scaled="1"/>
            </a:gradFill>
            <a:ln w="12700">
              <a:noFill/>
              <a:round/>
              <a:headEnd/>
              <a:tailEnd/>
            </a:ln>
          </p:spPr>
          <p:txBody>
            <a:bodyPr wrap="none" anchor="ctr"/>
            <a:lstStyle/>
            <a:p>
              <a:endParaRPr lang="en-US"/>
            </a:p>
          </p:txBody>
        </p:sp>
        <p:sp>
          <p:nvSpPr>
            <p:cNvPr id="13343" name="Text Box 38"/>
            <p:cNvSpPr txBox="1">
              <a:spLocks noChangeArrowheads="1"/>
            </p:cNvSpPr>
            <p:nvPr/>
          </p:nvSpPr>
          <p:spPr bwMode="auto">
            <a:xfrm>
              <a:off x="3932" y="2500"/>
              <a:ext cx="576" cy="154"/>
            </a:xfrm>
            <a:prstGeom prst="rect">
              <a:avLst/>
            </a:prstGeom>
            <a:noFill/>
            <a:ln w="12700">
              <a:noFill/>
              <a:miter lim="800000"/>
              <a:headEnd/>
              <a:tailEnd/>
            </a:ln>
          </p:spPr>
          <p:txBody>
            <a:bodyPr>
              <a:spAutoFit/>
            </a:bodyPr>
            <a:lstStyle/>
            <a:p>
              <a:pPr algn="ctr">
                <a:spcBef>
                  <a:spcPct val="50000"/>
                </a:spcBef>
              </a:pPr>
              <a:r>
                <a:rPr lang="en-US" sz="1000" b="1">
                  <a:solidFill>
                    <a:srgbClr val="FFFFFF"/>
                  </a:solidFill>
                  <a:latin typeface="Arial Narrow" pitchFamily="34" charset="0"/>
                </a:rPr>
                <a:t>Defects</a:t>
              </a:r>
            </a:p>
          </p:txBody>
        </p:sp>
      </p:grpSp>
      <p:sp>
        <p:nvSpPr>
          <p:cNvPr id="13320" name="Text Box 39"/>
          <p:cNvSpPr txBox="1">
            <a:spLocks noChangeArrowheads="1"/>
          </p:cNvSpPr>
          <p:nvPr/>
        </p:nvSpPr>
        <p:spPr bwMode="auto">
          <a:xfrm>
            <a:off x="5705475" y="4554538"/>
            <a:ext cx="2600325" cy="730250"/>
          </a:xfrm>
          <a:prstGeom prst="rect">
            <a:avLst/>
          </a:prstGeom>
          <a:noFill/>
          <a:ln w="12700">
            <a:noFill/>
            <a:miter lim="800000"/>
            <a:headEnd/>
            <a:tailEnd/>
          </a:ln>
        </p:spPr>
        <p:txBody>
          <a:bodyPr anchor="ctr">
            <a:spAutoFit/>
          </a:bodyPr>
          <a:lstStyle/>
          <a:p>
            <a:pPr>
              <a:spcBef>
                <a:spcPct val="50000"/>
              </a:spcBef>
            </a:pPr>
            <a:r>
              <a:rPr lang="en-GB" sz="1400" b="1">
                <a:latin typeface="Arial" charset="0"/>
              </a:rPr>
              <a:t>Variation in the Process Output causes Defects that are seen by the customer</a:t>
            </a:r>
          </a:p>
        </p:txBody>
      </p:sp>
      <p:sp>
        <p:nvSpPr>
          <p:cNvPr id="13321" name="Text Box 40"/>
          <p:cNvSpPr txBox="1">
            <a:spLocks noChangeArrowheads="1"/>
          </p:cNvSpPr>
          <p:nvPr/>
        </p:nvSpPr>
        <p:spPr bwMode="auto">
          <a:xfrm>
            <a:off x="714375" y="5899150"/>
            <a:ext cx="3019425" cy="730250"/>
          </a:xfrm>
          <a:prstGeom prst="rect">
            <a:avLst/>
          </a:prstGeom>
          <a:noFill/>
          <a:ln w="12700">
            <a:noFill/>
            <a:miter lim="800000"/>
            <a:headEnd/>
            <a:tailEnd/>
          </a:ln>
        </p:spPr>
        <p:txBody>
          <a:bodyPr anchor="ctr">
            <a:spAutoFit/>
          </a:bodyPr>
          <a:lstStyle/>
          <a:p>
            <a:pPr>
              <a:spcBef>
                <a:spcPct val="50000"/>
              </a:spcBef>
            </a:pPr>
            <a:r>
              <a:rPr lang="en-GB" sz="1400" b="1">
                <a:latin typeface="Arial" charset="0"/>
              </a:rPr>
              <a:t>Output Variation is caused by Variation in Process Inputs and by Variation in the Process itself</a:t>
            </a:r>
          </a:p>
        </p:txBody>
      </p:sp>
      <p:sp>
        <p:nvSpPr>
          <p:cNvPr id="13322" name="Line 41"/>
          <p:cNvSpPr>
            <a:spLocks noChangeShapeType="1"/>
          </p:cNvSpPr>
          <p:nvPr/>
        </p:nvSpPr>
        <p:spPr bwMode="auto">
          <a:xfrm flipH="1" flipV="1">
            <a:off x="1174750" y="5167313"/>
            <a:ext cx="533400" cy="635000"/>
          </a:xfrm>
          <a:prstGeom prst="line">
            <a:avLst/>
          </a:prstGeom>
          <a:noFill/>
          <a:ln w="12700">
            <a:solidFill>
              <a:schemeClr val="tx1"/>
            </a:solidFill>
            <a:round/>
            <a:headEnd/>
            <a:tailEnd type="triangle" w="med" len="med"/>
          </a:ln>
        </p:spPr>
        <p:txBody>
          <a:bodyPr wrap="none" anchor="ctr"/>
          <a:lstStyle/>
          <a:p>
            <a:endParaRPr lang="en-US"/>
          </a:p>
        </p:txBody>
      </p:sp>
      <p:sp>
        <p:nvSpPr>
          <p:cNvPr id="13323" name="Line 42"/>
          <p:cNvSpPr>
            <a:spLocks noChangeShapeType="1"/>
          </p:cNvSpPr>
          <p:nvPr/>
        </p:nvSpPr>
        <p:spPr bwMode="auto">
          <a:xfrm flipV="1">
            <a:off x="1708150" y="5122863"/>
            <a:ext cx="990600" cy="685800"/>
          </a:xfrm>
          <a:prstGeom prst="line">
            <a:avLst/>
          </a:prstGeom>
          <a:noFill/>
          <a:ln w="12700">
            <a:solidFill>
              <a:schemeClr val="tx1"/>
            </a:solidFill>
            <a:round/>
            <a:headEnd/>
            <a:tailEnd type="triangle" w="med" len="med"/>
          </a:ln>
        </p:spPr>
        <p:txBody>
          <a:bodyPr wrap="none" anchor="ctr"/>
          <a:lstStyle/>
          <a:p>
            <a:endParaRPr lang="en-US"/>
          </a:p>
        </p:txBody>
      </p:sp>
      <p:sp>
        <p:nvSpPr>
          <p:cNvPr id="13324" name="Line 43"/>
          <p:cNvSpPr>
            <a:spLocks noChangeShapeType="1"/>
          </p:cNvSpPr>
          <p:nvPr/>
        </p:nvSpPr>
        <p:spPr bwMode="auto">
          <a:xfrm flipV="1">
            <a:off x="1708150" y="5148263"/>
            <a:ext cx="2908300" cy="660400"/>
          </a:xfrm>
          <a:prstGeom prst="line">
            <a:avLst/>
          </a:prstGeom>
          <a:noFill/>
          <a:ln w="12700">
            <a:solidFill>
              <a:schemeClr val="tx1"/>
            </a:solidFill>
            <a:round/>
            <a:headEnd/>
            <a:tailEnd type="triangle" w="med" len="med"/>
          </a:ln>
        </p:spPr>
        <p:txBody>
          <a:bodyPr wrap="none" anchor="ctr"/>
          <a:lstStyle/>
          <a:p>
            <a:endParaRPr lang="en-US"/>
          </a:p>
        </p:txBody>
      </p:sp>
      <p:sp>
        <p:nvSpPr>
          <p:cNvPr id="13325" name="Rectangle 45"/>
          <p:cNvSpPr>
            <a:spLocks noGrp="1" noChangeArrowheads="1"/>
          </p:cNvSpPr>
          <p:nvPr>
            <p:ph type="title"/>
          </p:nvPr>
        </p:nvSpPr>
        <p:spPr>
          <a:xfrm>
            <a:off x="838200" y="533400"/>
            <a:ext cx="7772400" cy="1143000"/>
          </a:xfrm>
        </p:spPr>
        <p:txBody>
          <a:bodyPr>
            <a:normAutofit/>
          </a:bodyPr>
          <a:lstStyle/>
          <a:p>
            <a:pPr eaLnBrk="1" hangingPunct="1"/>
            <a:r>
              <a:rPr lang="en-US" sz="3200" dirty="0" smtClean="0"/>
              <a:t>6 Sigma Focuses on the Reduction of Variation that Generates Defects for Customers</a:t>
            </a:r>
          </a:p>
        </p:txBody>
      </p:sp>
      <p:sp>
        <p:nvSpPr>
          <p:cNvPr id="2" name="Slide Number Placeholder 1"/>
          <p:cNvSpPr>
            <a:spLocks noGrp="1"/>
          </p:cNvSpPr>
          <p:nvPr>
            <p:ph type="sldNum" sz="quarter" idx="12"/>
          </p:nvPr>
        </p:nvSpPr>
        <p:spPr/>
        <p:txBody>
          <a:bodyPr/>
          <a:lstStyle/>
          <a:p>
            <a:pPr>
              <a:defRPr/>
            </a:pPr>
            <a:fld id="{FBD32B7A-9E90-4216-BE4B-B34F5D8AF6DB}"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7315200" y="152400"/>
            <a:ext cx="1676400" cy="457200"/>
          </a:xfrm>
          <a:prstGeom prst="rect">
            <a:avLst/>
          </a:prstGeom>
          <a:noFill/>
          <a:ln w="9525">
            <a:noFill/>
            <a:miter lim="800000"/>
            <a:headEnd/>
            <a:tailEnd/>
          </a:ln>
        </p:spPr>
        <p:txBody>
          <a:bodyPr>
            <a:spAutoFit/>
          </a:bodyPr>
          <a:lstStyle/>
          <a:p>
            <a:pPr algn="r">
              <a:spcBef>
                <a:spcPct val="50000"/>
              </a:spcBef>
            </a:pPr>
            <a:r>
              <a:rPr lang="en-US" b="1">
                <a:latin typeface="Arial Narrow" pitchFamily="34" charset="0"/>
              </a:rPr>
              <a:t>Fig. 3-8</a:t>
            </a:r>
            <a:endParaRPr lang="en-US"/>
          </a:p>
        </p:txBody>
      </p:sp>
      <p:pic>
        <p:nvPicPr>
          <p:cNvPr id="16387" name="Picture 4" descr="gry90680_0308"/>
          <p:cNvPicPr>
            <a:picLocks noChangeAspect="1" noChangeArrowheads="1"/>
          </p:cNvPicPr>
          <p:nvPr/>
        </p:nvPicPr>
        <p:blipFill>
          <a:blip r:embed="rId2" cstate="print"/>
          <a:srcRect/>
          <a:stretch>
            <a:fillRect/>
          </a:stretch>
        </p:blipFill>
        <p:spPr bwMode="auto">
          <a:xfrm>
            <a:off x="609600" y="1066800"/>
            <a:ext cx="8077200" cy="476408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13256AEC-3895-4AB4-8E65-40D20528E05D}" type="slidenum">
              <a:rPr lang="en-US" smtClean="0"/>
              <a:pPr>
                <a:defRPr/>
              </a:pPr>
              <a:t>27</a:t>
            </a:fld>
            <a:endParaRPr 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09600"/>
            <a:ext cx="8229600" cy="1143000"/>
          </a:xfrm>
        </p:spPr>
        <p:txBody>
          <a:bodyPr/>
          <a:lstStyle/>
          <a:p>
            <a:pPr eaLnBrk="1" hangingPunct="1"/>
            <a:r>
              <a:rPr lang="en-GB" sz="3600" smtClean="0"/>
              <a:t>Reducing the Process Output </a:t>
            </a:r>
            <a:r>
              <a:rPr lang="en-GB" sz="3600" i="1" smtClean="0"/>
              <a:t>Variation </a:t>
            </a:r>
          </a:p>
        </p:txBody>
      </p:sp>
      <p:grpSp>
        <p:nvGrpSpPr>
          <p:cNvPr id="18435" name="Group 3"/>
          <p:cNvGrpSpPr>
            <a:grpSpLocks/>
          </p:cNvGrpSpPr>
          <p:nvPr/>
        </p:nvGrpSpPr>
        <p:grpSpPr bwMode="auto">
          <a:xfrm>
            <a:off x="2444750" y="2527300"/>
            <a:ext cx="5522913" cy="2895600"/>
            <a:chOff x="2281" y="3408"/>
            <a:chExt cx="3479" cy="1824"/>
          </a:xfrm>
        </p:grpSpPr>
        <p:grpSp>
          <p:nvGrpSpPr>
            <p:cNvPr id="18491" name="Group 4"/>
            <p:cNvGrpSpPr>
              <a:grpSpLocks/>
            </p:cNvGrpSpPr>
            <p:nvPr/>
          </p:nvGrpSpPr>
          <p:grpSpPr bwMode="auto">
            <a:xfrm>
              <a:off x="2281" y="3720"/>
              <a:ext cx="3479" cy="1507"/>
              <a:chOff x="2144" y="2002"/>
              <a:chExt cx="3479" cy="1507"/>
            </a:xfrm>
          </p:grpSpPr>
          <p:grpSp>
            <p:nvGrpSpPr>
              <p:cNvPr id="18493" name="Group 5"/>
              <p:cNvGrpSpPr>
                <a:grpSpLocks/>
              </p:cNvGrpSpPr>
              <p:nvPr/>
            </p:nvGrpSpPr>
            <p:grpSpPr bwMode="auto">
              <a:xfrm>
                <a:off x="2144" y="2014"/>
                <a:ext cx="3175" cy="1495"/>
                <a:chOff x="1712" y="1221"/>
                <a:chExt cx="2341" cy="1974"/>
              </a:xfrm>
            </p:grpSpPr>
            <p:sp>
              <p:nvSpPr>
                <p:cNvPr id="18538" name="Line 6"/>
                <p:cNvSpPr>
                  <a:spLocks noChangeShapeType="1"/>
                </p:cNvSpPr>
                <p:nvPr/>
              </p:nvSpPr>
              <p:spPr bwMode="auto">
                <a:xfrm flipV="1">
                  <a:off x="1712" y="3189"/>
                  <a:ext cx="54" cy="6"/>
                </a:xfrm>
                <a:prstGeom prst="line">
                  <a:avLst/>
                </a:prstGeom>
                <a:noFill/>
                <a:ln w="38100">
                  <a:noFill/>
                  <a:round/>
                  <a:headEnd/>
                  <a:tailEnd/>
                </a:ln>
              </p:spPr>
              <p:txBody>
                <a:bodyPr/>
                <a:lstStyle/>
                <a:p>
                  <a:endParaRPr lang="en-US"/>
                </a:p>
              </p:txBody>
            </p:sp>
            <p:sp>
              <p:nvSpPr>
                <p:cNvPr id="18539" name="Line 7"/>
                <p:cNvSpPr>
                  <a:spLocks noChangeShapeType="1"/>
                </p:cNvSpPr>
                <p:nvPr/>
              </p:nvSpPr>
              <p:spPr bwMode="auto">
                <a:xfrm flipV="1">
                  <a:off x="1766" y="3177"/>
                  <a:ext cx="60" cy="12"/>
                </a:xfrm>
                <a:prstGeom prst="line">
                  <a:avLst/>
                </a:prstGeom>
                <a:noFill/>
                <a:ln w="38100">
                  <a:noFill/>
                  <a:round/>
                  <a:headEnd/>
                  <a:tailEnd/>
                </a:ln>
              </p:spPr>
              <p:txBody>
                <a:bodyPr/>
                <a:lstStyle/>
                <a:p>
                  <a:endParaRPr lang="en-US"/>
                </a:p>
              </p:txBody>
            </p:sp>
            <p:sp>
              <p:nvSpPr>
                <p:cNvPr id="18540" name="Line 8"/>
                <p:cNvSpPr>
                  <a:spLocks noChangeShapeType="1"/>
                </p:cNvSpPr>
                <p:nvPr/>
              </p:nvSpPr>
              <p:spPr bwMode="auto">
                <a:xfrm flipV="1">
                  <a:off x="1826" y="3165"/>
                  <a:ext cx="60" cy="12"/>
                </a:xfrm>
                <a:prstGeom prst="line">
                  <a:avLst/>
                </a:prstGeom>
                <a:noFill/>
                <a:ln w="38100">
                  <a:noFill/>
                  <a:round/>
                  <a:headEnd/>
                  <a:tailEnd/>
                </a:ln>
              </p:spPr>
              <p:txBody>
                <a:bodyPr/>
                <a:lstStyle/>
                <a:p>
                  <a:endParaRPr lang="en-US"/>
                </a:p>
              </p:txBody>
            </p:sp>
            <p:sp>
              <p:nvSpPr>
                <p:cNvPr id="18541" name="Line 9"/>
                <p:cNvSpPr>
                  <a:spLocks noChangeShapeType="1"/>
                </p:cNvSpPr>
                <p:nvPr/>
              </p:nvSpPr>
              <p:spPr bwMode="auto">
                <a:xfrm flipV="1">
                  <a:off x="1886" y="3147"/>
                  <a:ext cx="60" cy="18"/>
                </a:xfrm>
                <a:prstGeom prst="line">
                  <a:avLst/>
                </a:prstGeom>
                <a:noFill/>
                <a:ln w="38100">
                  <a:noFill/>
                  <a:round/>
                  <a:headEnd/>
                  <a:tailEnd/>
                </a:ln>
              </p:spPr>
              <p:txBody>
                <a:bodyPr/>
                <a:lstStyle/>
                <a:p>
                  <a:endParaRPr lang="en-US"/>
                </a:p>
              </p:txBody>
            </p:sp>
            <p:sp>
              <p:nvSpPr>
                <p:cNvPr id="18542" name="Freeform 10"/>
                <p:cNvSpPr>
                  <a:spLocks/>
                </p:cNvSpPr>
                <p:nvPr/>
              </p:nvSpPr>
              <p:spPr bwMode="auto">
                <a:xfrm>
                  <a:off x="1946" y="3117"/>
                  <a:ext cx="54" cy="30"/>
                </a:xfrm>
                <a:custGeom>
                  <a:avLst/>
                  <a:gdLst>
                    <a:gd name="T0" fmla="*/ 0 w 54"/>
                    <a:gd name="T1" fmla="*/ 30 h 30"/>
                    <a:gd name="T2" fmla="*/ 24 w 54"/>
                    <a:gd name="T3" fmla="*/ 18 h 30"/>
                    <a:gd name="T4" fmla="*/ 54 w 54"/>
                    <a:gd name="T5" fmla="*/ 0 h 30"/>
                    <a:gd name="T6" fmla="*/ 0 60000 65536"/>
                    <a:gd name="T7" fmla="*/ 0 60000 65536"/>
                    <a:gd name="T8" fmla="*/ 0 60000 65536"/>
                    <a:gd name="T9" fmla="*/ 0 w 54"/>
                    <a:gd name="T10" fmla="*/ 0 h 30"/>
                    <a:gd name="T11" fmla="*/ 54 w 54"/>
                    <a:gd name="T12" fmla="*/ 30 h 30"/>
                  </a:gdLst>
                  <a:ahLst/>
                  <a:cxnLst>
                    <a:cxn ang="T6">
                      <a:pos x="T0" y="T1"/>
                    </a:cxn>
                    <a:cxn ang="T7">
                      <a:pos x="T2" y="T3"/>
                    </a:cxn>
                    <a:cxn ang="T8">
                      <a:pos x="T4" y="T5"/>
                    </a:cxn>
                  </a:cxnLst>
                  <a:rect l="T9" t="T10" r="T11" b="T12"/>
                  <a:pathLst>
                    <a:path w="54" h="30">
                      <a:moveTo>
                        <a:pt x="0" y="30"/>
                      </a:moveTo>
                      <a:lnTo>
                        <a:pt x="24" y="18"/>
                      </a:lnTo>
                      <a:lnTo>
                        <a:pt x="54" y="0"/>
                      </a:lnTo>
                    </a:path>
                  </a:pathLst>
                </a:custGeom>
                <a:solidFill>
                  <a:schemeClr val="bg1"/>
                </a:solidFill>
                <a:ln w="38100">
                  <a:noFill/>
                  <a:prstDash val="solid"/>
                  <a:round/>
                  <a:headEnd/>
                  <a:tailEnd/>
                </a:ln>
              </p:spPr>
              <p:txBody>
                <a:bodyPr/>
                <a:lstStyle/>
                <a:p>
                  <a:endParaRPr lang="en-US"/>
                </a:p>
              </p:txBody>
            </p:sp>
            <p:sp>
              <p:nvSpPr>
                <p:cNvPr id="18543" name="Freeform 11"/>
                <p:cNvSpPr>
                  <a:spLocks/>
                </p:cNvSpPr>
                <p:nvPr/>
              </p:nvSpPr>
              <p:spPr bwMode="auto">
                <a:xfrm>
                  <a:off x="2000" y="3069"/>
                  <a:ext cx="60" cy="48"/>
                </a:xfrm>
                <a:custGeom>
                  <a:avLst/>
                  <a:gdLst>
                    <a:gd name="T0" fmla="*/ 0 w 60"/>
                    <a:gd name="T1" fmla="*/ 48 h 48"/>
                    <a:gd name="T2" fmla="*/ 30 w 60"/>
                    <a:gd name="T3" fmla="*/ 24 h 48"/>
                    <a:gd name="T4" fmla="*/ 60 w 60"/>
                    <a:gd name="T5" fmla="*/ 0 h 48"/>
                    <a:gd name="T6" fmla="*/ 0 60000 65536"/>
                    <a:gd name="T7" fmla="*/ 0 60000 65536"/>
                    <a:gd name="T8" fmla="*/ 0 60000 65536"/>
                    <a:gd name="T9" fmla="*/ 0 w 60"/>
                    <a:gd name="T10" fmla="*/ 0 h 48"/>
                    <a:gd name="T11" fmla="*/ 60 w 60"/>
                    <a:gd name="T12" fmla="*/ 48 h 48"/>
                  </a:gdLst>
                  <a:ahLst/>
                  <a:cxnLst>
                    <a:cxn ang="T6">
                      <a:pos x="T0" y="T1"/>
                    </a:cxn>
                    <a:cxn ang="T7">
                      <a:pos x="T2" y="T3"/>
                    </a:cxn>
                    <a:cxn ang="T8">
                      <a:pos x="T4" y="T5"/>
                    </a:cxn>
                  </a:cxnLst>
                  <a:rect l="T9" t="T10" r="T11" b="T12"/>
                  <a:pathLst>
                    <a:path w="60" h="48">
                      <a:moveTo>
                        <a:pt x="0" y="48"/>
                      </a:moveTo>
                      <a:lnTo>
                        <a:pt x="30" y="24"/>
                      </a:lnTo>
                      <a:lnTo>
                        <a:pt x="60" y="0"/>
                      </a:lnTo>
                    </a:path>
                  </a:pathLst>
                </a:custGeom>
                <a:solidFill>
                  <a:schemeClr val="bg1"/>
                </a:solidFill>
                <a:ln w="38100">
                  <a:noFill/>
                  <a:prstDash val="solid"/>
                  <a:round/>
                  <a:headEnd/>
                  <a:tailEnd/>
                </a:ln>
              </p:spPr>
              <p:txBody>
                <a:bodyPr/>
                <a:lstStyle/>
                <a:p>
                  <a:endParaRPr lang="en-US"/>
                </a:p>
              </p:txBody>
            </p:sp>
            <p:sp>
              <p:nvSpPr>
                <p:cNvPr id="18544" name="Freeform 12"/>
                <p:cNvSpPr>
                  <a:spLocks/>
                </p:cNvSpPr>
                <p:nvPr/>
              </p:nvSpPr>
              <p:spPr bwMode="auto">
                <a:xfrm>
                  <a:off x="2060" y="3009"/>
                  <a:ext cx="60" cy="60"/>
                </a:xfrm>
                <a:custGeom>
                  <a:avLst/>
                  <a:gdLst>
                    <a:gd name="T0" fmla="*/ 0 w 60"/>
                    <a:gd name="T1" fmla="*/ 60 h 60"/>
                    <a:gd name="T2" fmla="*/ 30 w 60"/>
                    <a:gd name="T3" fmla="*/ 30 h 60"/>
                    <a:gd name="T4" fmla="*/ 60 w 60"/>
                    <a:gd name="T5" fmla="*/ 0 h 60"/>
                    <a:gd name="T6" fmla="*/ 0 60000 65536"/>
                    <a:gd name="T7" fmla="*/ 0 60000 65536"/>
                    <a:gd name="T8" fmla="*/ 0 60000 65536"/>
                    <a:gd name="T9" fmla="*/ 0 w 60"/>
                    <a:gd name="T10" fmla="*/ 0 h 60"/>
                    <a:gd name="T11" fmla="*/ 60 w 60"/>
                    <a:gd name="T12" fmla="*/ 60 h 60"/>
                  </a:gdLst>
                  <a:ahLst/>
                  <a:cxnLst>
                    <a:cxn ang="T6">
                      <a:pos x="T0" y="T1"/>
                    </a:cxn>
                    <a:cxn ang="T7">
                      <a:pos x="T2" y="T3"/>
                    </a:cxn>
                    <a:cxn ang="T8">
                      <a:pos x="T4" y="T5"/>
                    </a:cxn>
                  </a:cxnLst>
                  <a:rect l="T9" t="T10" r="T11" b="T12"/>
                  <a:pathLst>
                    <a:path w="60" h="60">
                      <a:moveTo>
                        <a:pt x="0" y="60"/>
                      </a:moveTo>
                      <a:lnTo>
                        <a:pt x="30" y="30"/>
                      </a:lnTo>
                      <a:lnTo>
                        <a:pt x="60" y="0"/>
                      </a:lnTo>
                    </a:path>
                  </a:pathLst>
                </a:custGeom>
                <a:solidFill>
                  <a:schemeClr val="bg1"/>
                </a:solidFill>
                <a:ln w="38100">
                  <a:noFill/>
                  <a:prstDash val="solid"/>
                  <a:round/>
                  <a:headEnd/>
                  <a:tailEnd/>
                </a:ln>
              </p:spPr>
              <p:txBody>
                <a:bodyPr/>
                <a:lstStyle/>
                <a:p>
                  <a:endParaRPr lang="en-US"/>
                </a:p>
              </p:txBody>
            </p:sp>
            <p:sp>
              <p:nvSpPr>
                <p:cNvPr id="18545" name="Freeform 13"/>
                <p:cNvSpPr>
                  <a:spLocks/>
                </p:cNvSpPr>
                <p:nvPr/>
              </p:nvSpPr>
              <p:spPr bwMode="auto">
                <a:xfrm>
                  <a:off x="2120" y="2931"/>
                  <a:ext cx="60" cy="78"/>
                </a:xfrm>
                <a:custGeom>
                  <a:avLst/>
                  <a:gdLst>
                    <a:gd name="T0" fmla="*/ 0 w 60"/>
                    <a:gd name="T1" fmla="*/ 78 h 78"/>
                    <a:gd name="T2" fmla="*/ 30 w 60"/>
                    <a:gd name="T3" fmla="*/ 42 h 78"/>
                    <a:gd name="T4" fmla="*/ 60 w 60"/>
                    <a:gd name="T5" fmla="*/ 0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78"/>
                      </a:moveTo>
                      <a:lnTo>
                        <a:pt x="30" y="42"/>
                      </a:lnTo>
                      <a:lnTo>
                        <a:pt x="60" y="0"/>
                      </a:lnTo>
                    </a:path>
                  </a:pathLst>
                </a:custGeom>
                <a:solidFill>
                  <a:schemeClr val="bg1"/>
                </a:solidFill>
                <a:ln w="38100">
                  <a:noFill/>
                  <a:prstDash val="solid"/>
                  <a:round/>
                  <a:headEnd/>
                  <a:tailEnd/>
                </a:ln>
              </p:spPr>
              <p:txBody>
                <a:bodyPr/>
                <a:lstStyle/>
                <a:p>
                  <a:endParaRPr lang="en-US"/>
                </a:p>
              </p:txBody>
            </p:sp>
            <p:sp>
              <p:nvSpPr>
                <p:cNvPr id="18546" name="Freeform 14"/>
                <p:cNvSpPr>
                  <a:spLocks/>
                </p:cNvSpPr>
                <p:nvPr/>
              </p:nvSpPr>
              <p:spPr bwMode="auto">
                <a:xfrm>
                  <a:off x="2180" y="2835"/>
                  <a:ext cx="54" cy="96"/>
                </a:xfrm>
                <a:custGeom>
                  <a:avLst/>
                  <a:gdLst>
                    <a:gd name="T0" fmla="*/ 0 w 54"/>
                    <a:gd name="T1" fmla="*/ 96 h 96"/>
                    <a:gd name="T2" fmla="*/ 24 w 54"/>
                    <a:gd name="T3" fmla="*/ 48 h 96"/>
                    <a:gd name="T4" fmla="*/ 54 w 54"/>
                    <a:gd name="T5" fmla="*/ 0 h 96"/>
                    <a:gd name="T6" fmla="*/ 0 60000 65536"/>
                    <a:gd name="T7" fmla="*/ 0 60000 65536"/>
                    <a:gd name="T8" fmla="*/ 0 60000 65536"/>
                    <a:gd name="T9" fmla="*/ 0 w 54"/>
                    <a:gd name="T10" fmla="*/ 0 h 96"/>
                    <a:gd name="T11" fmla="*/ 54 w 54"/>
                    <a:gd name="T12" fmla="*/ 96 h 96"/>
                  </a:gdLst>
                  <a:ahLst/>
                  <a:cxnLst>
                    <a:cxn ang="T6">
                      <a:pos x="T0" y="T1"/>
                    </a:cxn>
                    <a:cxn ang="T7">
                      <a:pos x="T2" y="T3"/>
                    </a:cxn>
                    <a:cxn ang="T8">
                      <a:pos x="T4" y="T5"/>
                    </a:cxn>
                  </a:cxnLst>
                  <a:rect l="T9" t="T10" r="T11" b="T12"/>
                  <a:pathLst>
                    <a:path w="54" h="96">
                      <a:moveTo>
                        <a:pt x="0" y="96"/>
                      </a:moveTo>
                      <a:lnTo>
                        <a:pt x="24" y="48"/>
                      </a:lnTo>
                      <a:lnTo>
                        <a:pt x="54" y="0"/>
                      </a:lnTo>
                    </a:path>
                  </a:pathLst>
                </a:custGeom>
                <a:solidFill>
                  <a:schemeClr val="bg1"/>
                </a:solidFill>
                <a:ln w="38100">
                  <a:noFill/>
                  <a:prstDash val="solid"/>
                  <a:round/>
                  <a:headEnd/>
                  <a:tailEnd/>
                </a:ln>
              </p:spPr>
              <p:txBody>
                <a:bodyPr/>
                <a:lstStyle/>
                <a:p>
                  <a:endParaRPr lang="en-US"/>
                </a:p>
              </p:txBody>
            </p:sp>
            <p:sp>
              <p:nvSpPr>
                <p:cNvPr id="18547" name="Freeform 15"/>
                <p:cNvSpPr>
                  <a:spLocks/>
                </p:cNvSpPr>
                <p:nvPr/>
              </p:nvSpPr>
              <p:spPr bwMode="auto">
                <a:xfrm>
                  <a:off x="2234" y="2709"/>
                  <a:ext cx="60" cy="126"/>
                </a:xfrm>
                <a:custGeom>
                  <a:avLst/>
                  <a:gdLst>
                    <a:gd name="T0" fmla="*/ 0 w 60"/>
                    <a:gd name="T1" fmla="*/ 126 h 126"/>
                    <a:gd name="T2" fmla="*/ 30 w 60"/>
                    <a:gd name="T3" fmla="*/ 66 h 126"/>
                    <a:gd name="T4" fmla="*/ 60 w 60"/>
                    <a:gd name="T5" fmla="*/ 0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126"/>
                      </a:moveTo>
                      <a:lnTo>
                        <a:pt x="30" y="66"/>
                      </a:lnTo>
                      <a:lnTo>
                        <a:pt x="60" y="0"/>
                      </a:lnTo>
                    </a:path>
                  </a:pathLst>
                </a:custGeom>
                <a:solidFill>
                  <a:schemeClr val="bg1"/>
                </a:solidFill>
                <a:ln w="38100">
                  <a:noFill/>
                  <a:prstDash val="solid"/>
                  <a:round/>
                  <a:headEnd/>
                  <a:tailEnd/>
                </a:ln>
              </p:spPr>
              <p:txBody>
                <a:bodyPr/>
                <a:lstStyle/>
                <a:p>
                  <a:endParaRPr lang="en-US"/>
                </a:p>
              </p:txBody>
            </p:sp>
            <p:sp>
              <p:nvSpPr>
                <p:cNvPr id="18548" name="Freeform 16"/>
                <p:cNvSpPr>
                  <a:spLocks/>
                </p:cNvSpPr>
                <p:nvPr/>
              </p:nvSpPr>
              <p:spPr bwMode="auto">
                <a:xfrm>
                  <a:off x="2294" y="2559"/>
                  <a:ext cx="60" cy="150"/>
                </a:xfrm>
                <a:custGeom>
                  <a:avLst/>
                  <a:gdLst>
                    <a:gd name="T0" fmla="*/ 0 w 60"/>
                    <a:gd name="T1" fmla="*/ 150 h 150"/>
                    <a:gd name="T2" fmla="*/ 30 w 60"/>
                    <a:gd name="T3" fmla="*/ 78 h 150"/>
                    <a:gd name="T4" fmla="*/ 60 w 60"/>
                    <a:gd name="T5" fmla="*/ 0 h 150"/>
                    <a:gd name="T6" fmla="*/ 0 60000 65536"/>
                    <a:gd name="T7" fmla="*/ 0 60000 65536"/>
                    <a:gd name="T8" fmla="*/ 0 60000 65536"/>
                    <a:gd name="T9" fmla="*/ 0 w 60"/>
                    <a:gd name="T10" fmla="*/ 0 h 150"/>
                    <a:gd name="T11" fmla="*/ 60 w 60"/>
                    <a:gd name="T12" fmla="*/ 150 h 150"/>
                  </a:gdLst>
                  <a:ahLst/>
                  <a:cxnLst>
                    <a:cxn ang="T6">
                      <a:pos x="T0" y="T1"/>
                    </a:cxn>
                    <a:cxn ang="T7">
                      <a:pos x="T2" y="T3"/>
                    </a:cxn>
                    <a:cxn ang="T8">
                      <a:pos x="T4" y="T5"/>
                    </a:cxn>
                  </a:cxnLst>
                  <a:rect l="T9" t="T10" r="T11" b="T12"/>
                  <a:pathLst>
                    <a:path w="60" h="150">
                      <a:moveTo>
                        <a:pt x="0" y="150"/>
                      </a:moveTo>
                      <a:lnTo>
                        <a:pt x="30" y="78"/>
                      </a:lnTo>
                      <a:lnTo>
                        <a:pt x="60" y="0"/>
                      </a:lnTo>
                    </a:path>
                  </a:pathLst>
                </a:custGeom>
                <a:solidFill>
                  <a:schemeClr val="bg1"/>
                </a:solidFill>
                <a:ln w="38100">
                  <a:noFill/>
                  <a:prstDash val="solid"/>
                  <a:round/>
                  <a:headEnd/>
                  <a:tailEnd/>
                </a:ln>
              </p:spPr>
              <p:txBody>
                <a:bodyPr/>
                <a:lstStyle/>
                <a:p>
                  <a:endParaRPr lang="en-US"/>
                </a:p>
              </p:txBody>
            </p:sp>
            <p:sp>
              <p:nvSpPr>
                <p:cNvPr id="18549" name="Freeform 17"/>
                <p:cNvSpPr>
                  <a:spLocks/>
                </p:cNvSpPr>
                <p:nvPr/>
              </p:nvSpPr>
              <p:spPr bwMode="auto">
                <a:xfrm>
                  <a:off x="2354" y="2385"/>
                  <a:ext cx="60" cy="174"/>
                </a:xfrm>
                <a:custGeom>
                  <a:avLst/>
                  <a:gdLst>
                    <a:gd name="T0" fmla="*/ 0 w 60"/>
                    <a:gd name="T1" fmla="*/ 174 h 174"/>
                    <a:gd name="T2" fmla="*/ 30 w 60"/>
                    <a:gd name="T3" fmla="*/ 90 h 174"/>
                    <a:gd name="T4" fmla="*/ 60 w 60"/>
                    <a:gd name="T5" fmla="*/ 0 h 174"/>
                    <a:gd name="T6" fmla="*/ 0 60000 65536"/>
                    <a:gd name="T7" fmla="*/ 0 60000 65536"/>
                    <a:gd name="T8" fmla="*/ 0 60000 65536"/>
                    <a:gd name="T9" fmla="*/ 0 w 60"/>
                    <a:gd name="T10" fmla="*/ 0 h 174"/>
                    <a:gd name="T11" fmla="*/ 60 w 60"/>
                    <a:gd name="T12" fmla="*/ 174 h 174"/>
                  </a:gdLst>
                  <a:ahLst/>
                  <a:cxnLst>
                    <a:cxn ang="T6">
                      <a:pos x="T0" y="T1"/>
                    </a:cxn>
                    <a:cxn ang="T7">
                      <a:pos x="T2" y="T3"/>
                    </a:cxn>
                    <a:cxn ang="T8">
                      <a:pos x="T4" y="T5"/>
                    </a:cxn>
                  </a:cxnLst>
                  <a:rect l="T9" t="T10" r="T11" b="T12"/>
                  <a:pathLst>
                    <a:path w="60" h="174">
                      <a:moveTo>
                        <a:pt x="0" y="174"/>
                      </a:moveTo>
                      <a:lnTo>
                        <a:pt x="30" y="90"/>
                      </a:lnTo>
                      <a:lnTo>
                        <a:pt x="60" y="0"/>
                      </a:lnTo>
                    </a:path>
                  </a:pathLst>
                </a:custGeom>
                <a:solidFill>
                  <a:schemeClr val="bg1"/>
                </a:solidFill>
                <a:ln w="38100">
                  <a:noFill/>
                  <a:prstDash val="solid"/>
                  <a:round/>
                  <a:headEnd/>
                  <a:tailEnd/>
                </a:ln>
              </p:spPr>
              <p:txBody>
                <a:bodyPr/>
                <a:lstStyle/>
                <a:p>
                  <a:endParaRPr lang="en-US"/>
                </a:p>
              </p:txBody>
            </p:sp>
            <p:sp>
              <p:nvSpPr>
                <p:cNvPr id="18550" name="Line 18"/>
                <p:cNvSpPr>
                  <a:spLocks noChangeShapeType="1"/>
                </p:cNvSpPr>
                <p:nvPr/>
              </p:nvSpPr>
              <p:spPr bwMode="auto">
                <a:xfrm flipV="1">
                  <a:off x="2414" y="2199"/>
                  <a:ext cx="54" cy="186"/>
                </a:xfrm>
                <a:prstGeom prst="line">
                  <a:avLst/>
                </a:prstGeom>
                <a:noFill/>
                <a:ln w="38100">
                  <a:noFill/>
                  <a:round/>
                  <a:headEnd/>
                  <a:tailEnd/>
                </a:ln>
              </p:spPr>
              <p:txBody>
                <a:bodyPr/>
                <a:lstStyle/>
                <a:p>
                  <a:endParaRPr lang="en-US"/>
                </a:p>
              </p:txBody>
            </p:sp>
            <p:sp>
              <p:nvSpPr>
                <p:cNvPr id="18551" name="Freeform 19"/>
                <p:cNvSpPr>
                  <a:spLocks/>
                </p:cNvSpPr>
                <p:nvPr/>
              </p:nvSpPr>
              <p:spPr bwMode="auto">
                <a:xfrm>
                  <a:off x="2468" y="2001"/>
                  <a:ext cx="60" cy="198"/>
                </a:xfrm>
                <a:custGeom>
                  <a:avLst/>
                  <a:gdLst>
                    <a:gd name="T0" fmla="*/ 0 w 60"/>
                    <a:gd name="T1" fmla="*/ 198 h 198"/>
                    <a:gd name="T2" fmla="*/ 30 w 60"/>
                    <a:gd name="T3" fmla="*/ 102 h 198"/>
                    <a:gd name="T4" fmla="*/ 60 w 60"/>
                    <a:gd name="T5" fmla="*/ 0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198"/>
                      </a:moveTo>
                      <a:lnTo>
                        <a:pt x="30" y="102"/>
                      </a:lnTo>
                      <a:lnTo>
                        <a:pt x="60" y="0"/>
                      </a:lnTo>
                    </a:path>
                  </a:pathLst>
                </a:custGeom>
                <a:solidFill>
                  <a:schemeClr val="bg1"/>
                </a:solidFill>
                <a:ln w="38100">
                  <a:noFill/>
                  <a:prstDash val="solid"/>
                  <a:round/>
                  <a:headEnd/>
                  <a:tailEnd/>
                </a:ln>
              </p:spPr>
              <p:txBody>
                <a:bodyPr/>
                <a:lstStyle/>
                <a:p>
                  <a:endParaRPr lang="en-US"/>
                </a:p>
              </p:txBody>
            </p:sp>
            <p:sp>
              <p:nvSpPr>
                <p:cNvPr id="18552" name="Freeform 20"/>
                <p:cNvSpPr>
                  <a:spLocks/>
                </p:cNvSpPr>
                <p:nvPr/>
              </p:nvSpPr>
              <p:spPr bwMode="auto">
                <a:xfrm>
                  <a:off x="2528" y="1803"/>
                  <a:ext cx="60" cy="198"/>
                </a:xfrm>
                <a:custGeom>
                  <a:avLst/>
                  <a:gdLst>
                    <a:gd name="T0" fmla="*/ 0 w 60"/>
                    <a:gd name="T1" fmla="*/ 198 h 198"/>
                    <a:gd name="T2" fmla="*/ 30 w 60"/>
                    <a:gd name="T3" fmla="*/ 96 h 198"/>
                    <a:gd name="T4" fmla="*/ 60 w 60"/>
                    <a:gd name="T5" fmla="*/ 0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198"/>
                      </a:moveTo>
                      <a:lnTo>
                        <a:pt x="30" y="96"/>
                      </a:lnTo>
                      <a:lnTo>
                        <a:pt x="60" y="0"/>
                      </a:lnTo>
                    </a:path>
                  </a:pathLst>
                </a:custGeom>
                <a:solidFill>
                  <a:schemeClr val="bg1"/>
                </a:solidFill>
                <a:ln w="38100">
                  <a:noFill/>
                  <a:prstDash val="solid"/>
                  <a:round/>
                  <a:headEnd/>
                  <a:tailEnd/>
                </a:ln>
              </p:spPr>
              <p:txBody>
                <a:bodyPr/>
                <a:lstStyle/>
                <a:p>
                  <a:endParaRPr lang="en-US"/>
                </a:p>
              </p:txBody>
            </p:sp>
            <p:sp>
              <p:nvSpPr>
                <p:cNvPr id="18553" name="Freeform 21"/>
                <p:cNvSpPr>
                  <a:spLocks/>
                </p:cNvSpPr>
                <p:nvPr/>
              </p:nvSpPr>
              <p:spPr bwMode="auto">
                <a:xfrm>
                  <a:off x="2588" y="1617"/>
                  <a:ext cx="60" cy="186"/>
                </a:xfrm>
                <a:custGeom>
                  <a:avLst/>
                  <a:gdLst>
                    <a:gd name="T0" fmla="*/ 0 w 60"/>
                    <a:gd name="T1" fmla="*/ 186 h 186"/>
                    <a:gd name="T2" fmla="*/ 30 w 60"/>
                    <a:gd name="T3" fmla="*/ 90 h 186"/>
                    <a:gd name="T4" fmla="*/ 60 w 60"/>
                    <a:gd name="T5" fmla="*/ 0 h 186"/>
                    <a:gd name="T6" fmla="*/ 0 60000 65536"/>
                    <a:gd name="T7" fmla="*/ 0 60000 65536"/>
                    <a:gd name="T8" fmla="*/ 0 60000 65536"/>
                    <a:gd name="T9" fmla="*/ 0 w 60"/>
                    <a:gd name="T10" fmla="*/ 0 h 186"/>
                    <a:gd name="T11" fmla="*/ 60 w 60"/>
                    <a:gd name="T12" fmla="*/ 186 h 186"/>
                  </a:gdLst>
                  <a:ahLst/>
                  <a:cxnLst>
                    <a:cxn ang="T6">
                      <a:pos x="T0" y="T1"/>
                    </a:cxn>
                    <a:cxn ang="T7">
                      <a:pos x="T2" y="T3"/>
                    </a:cxn>
                    <a:cxn ang="T8">
                      <a:pos x="T4" y="T5"/>
                    </a:cxn>
                  </a:cxnLst>
                  <a:rect l="T9" t="T10" r="T11" b="T12"/>
                  <a:pathLst>
                    <a:path w="60" h="186">
                      <a:moveTo>
                        <a:pt x="0" y="186"/>
                      </a:moveTo>
                      <a:lnTo>
                        <a:pt x="30" y="90"/>
                      </a:lnTo>
                      <a:lnTo>
                        <a:pt x="60" y="0"/>
                      </a:lnTo>
                    </a:path>
                  </a:pathLst>
                </a:custGeom>
                <a:solidFill>
                  <a:schemeClr val="bg1"/>
                </a:solidFill>
                <a:ln w="38100">
                  <a:noFill/>
                  <a:prstDash val="solid"/>
                  <a:round/>
                  <a:headEnd/>
                  <a:tailEnd/>
                </a:ln>
              </p:spPr>
              <p:txBody>
                <a:bodyPr/>
                <a:lstStyle/>
                <a:p>
                  <a:endParaRPr lang="en-US"/>
                </a:p>
              </p:txBody>
            </p:sp>
            <p:sp>
              <p:nvSpPr>
                <p:cNvPr id="18554" name="Freeform 22"/>
                <p:cNvSpPr>
                  <a:spLocks/>
                </p:cNvSpPr>
                <p:nvPr/>
              </p:nvSpPr>
              <p:spPr bwMode="auto">
                <a:xfrm>
                  <a:off x="2648" y="1455"/>
                  <a:ext cx="54" cy="162"/>
                </a:xfrm>
                <a:custGeom>
                  <a:avLst/>
                  <a:gdLst>
                    <a:gd name="T0" fmla="*/ 0 w 54"/>
                    <a:gd name="T1" fmla="*/ 162 h 162"/>
                    <a:gd name="T2" fmla="*/ 24 w 54"/>
                    <a:gd name="T3" fmla="*/ 78 h 162"/>
                    <a:gd name="T4" fmla="*/ 54 w 54"/>
                    <a:gd name="T5" fmla="*/ 0 h 162"/>
                    <a:gd name="T6" fmla="*/ 0 60000 65536"/>
                    <a:gd name="T7" fmla="*/ 0 60000 65536"/>
                    <a:gd name="T8" fmla="*/ 0 60000 65536"/>
                    <a:gd name="T9" fmla="*/ 0 w 54"/>
                    <a:gd name="T10" fmla="*/ 0 h 162"/>
                    <a:gd name="T11" fmla="*/ 54 w 54"/>
                    <a:gd name="T12" fmla="*/ 162 h 162"/>
                  </a:gdLst>
                  <a:ahLst/>
                  <a:cxnLst>
                    <a:cxn ang="T6">
                      <a:pos x="T0" y="T1"/>
                    </a:cxn>
                    <a:cxn ang="T7">
                      <a:pos x="T2" y="T3"/>
                    </a:cxn>
                    <a:cxn ang="T8">
                      <a:pos x="T4" y="T5"/>
                    </a:cxn>
                  </a:cxnLst>
                  <a:rect l="T9" t="T10" r="T11" b="T12"/>
                  <a:pathLst>
                    <a:path w="54" h="162">
                      <a:moveTo>
                        <a:pt x="0" y="162"/>
                      </a:moveTo>
                      <a:lnTo>
                        <a:pt x="24" y="78"/>
                      </a:lnTo>
                      <a:lnTo>
                        <a:pt x="54" y="0"/>
                      </a:lnTo>
                    </a:path>
                  </a:pathLst>
                </a:custGeom>
                <a:solidFill>
                  <a:schemeClr val="bg1"/>
                </a:solidFill>
                <a:ln w="38100">
                  <a:noFill/>
                  <a:prstDash val="solid"/>
                  <a:round/>
                  <a:headEnd/>
                  <a:tailEnd/>
                </a:ln>
              </p:spPr>
              <p:txBody>
                <a:bodyPr/>
                <a:lstStyle/>
                <a:p>
                  <a:endParaRPr lang="en-US"/>
                </a:p>
              </p:txBody>
            </p:sp>
            <p:sp>
              <p:nvSpPr>
                <p:cNvPr id="18555" name="Freeform 23"/>
                <p:cNvSpPr>
                  <a:spLocks/>
                </p:cNvSpPr>
                <p:nvPr/>
              </p:nvSpPr>
              <p:spPr bwMode="auto">
                <a:xfrm>
                  <a:off x="2702" y="1329"/>
                  <a:ext cx="60" cy="126"/>
                </a:xfrm>
                <a:custGeom>
                  <a:avLst/>
                  <a:gdLst>
                    <a:gd name="T0" fmla="*/ 0 w 60"/>
                    <a:gd name="T1" fmla="*/ 126 h 126"/>
                    <a:gd name="T2" fmla="*/ 30 w 60"/>
                    <a:gd name="T3" fmla="*/ 60 h 126"/>
                    <a:gd name="T4" fmla="*/ 60 w 60"/>
                    <a:gd name="T5" fmla="*/ 0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126"/>
                      </a:moveTo>
                      <a:lnTo>
                        <a:pt x="30" y="60"/>
                      </a:lnTo>
                      <a:lnTo>
                        <a:pt x="60" y="0"/>
                      </a:lnTo>
                    </a:path>
                  </a:pathLst>
                </a:custGeom>
                <a:solidFill>
                  <a:schemeClr val="bg1"/>
                </a:solidFill>
                <a:ln w="38100">
                  <a:noFill/>
                  <a:prstDash val="solid"/>
                  <a:round/>
                  <a:headEnd/>
                  <a:tailEnd/>
                </a:ln>
              </p:spPr>
              <p:txBody>
                <a:bodyPr/>
                <a:lstStyle/>
                <a:p>
                  <a:endParaRPr lang="en-US"/>
                </a:p>
              </p:txBody>
            </p:sp>
            <p:sp>
              <p:nvSpPr>
                <p:cNvPr id="18556" name="Freeform 24"/>
                <p:cNvSpPr>
                  <a:spLocks/>
                </p:cNvSpPr>
                <p:nvPr/>
              </p:nvSpPr>
              <p:spPr bwMode="auto">
                <a:xfrm>
                  <a:off x="2762" y="1251"/>
                  <a:ext cx="60" cy="78"/>
                </a:xfrm>
                <a:custGeom>
                  <a:avLst/>
                  <a:gdLst>
                    <a:gd name="T0" fmla="*/ 0 w 60"/>
                    <a:gd name="T1" fmla="*/ 78 h 78"/>
                    <a:gd name="T2" fmla="*/ 30 w 60"/>
                    <a:gd name="T3" fmla="*/ 36 h 78"/>
                    <a:gd name="T4" fmla="*/ 60 w 60"/>
                    <a:gd name="T5" fmla="*/ 0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78"/>
                      </a:moveTo>
                      <a:lnTo>
                        <a:pt x="30" y="36"/>
                      </a:lnTo>
                      <a:lnTo>
                        <a:pt x="60" y="0"/>
                      </a:lnTo>
                    </a:path>
                  </a:pathLst>
                </a:custGeom>
                <a:solidFill>
                  <a:schemeClr val="bg1"/>
                </a:solidFill>
                <a:ln w="38100">
                  <a:noFill/>
                  <a:prstDash val="solid"/>
                  <a:round/>
                  <a:headEnd/>
                  <a:tailEnd/>
                </a:ln>
              </p:spPr>
              <p:txBody>
                <a:bodyPr/>
                <a:lstStyle/>
                <a:p>
                  <a:endParaRPr lang="en-US"/>
                </a:p>
              </p:txBody>
            </p:sp>
            <p:sp>
              <p:nvSpPr>
                <p:cNvPr id="18557" name="Freeform 25"/>
                <p:cNvSpPr>
                  <a:spLocks/>
                </p:cNvSpPr>
                <p:nvPr/>
              </p:nvSpPr>
              <p:spPr bwMode="auto">
                <a:xfrm>
                  <a:off x="2822" y="1221"/>
                  <a:ext cx="61" cy="30"/>
                </a:xfrm>
                <a:custGeom>
                  <a:avLst/>
                  <a:gdLst>
                    <a:gd name="T0" fmla="*/ 0 w 61"/>
                    <a:gd name="T1" fmla="*/ 30 h 30"/>
                    <a:gd name="T2" fmla="*/ 30 w 61"/>
                    <a:gd name="T3" fmla="*/ 6 h 30"/>
                    <a:gd name="T4" fmla="*/ 61 w 61"/>
                    <a:gd name="T5" fmla="*/ 0 h 30"/>
                    <a:gd name="T6" fmla="*/ 0 60000 65536"/>
                    <a:gd name="T7" fmla="*/ 0 60000 65536"/>
                    <a:gd name="T8" fmla="*/ 0 60000 65536"/>
                    <a:gd name="T9" fmla="*/ 0 w 61"/>
                    <a:gd name="T10" fmla="*/ 0 h 30"/>
                    <a:gd name="T11" fmla="*/ 61 w 61"/>
                    <a:gd name="T12" fmla="*/ 30 h 30"/>
                  </a:gdLst>
                  <a:ahLst/>
                  <a:cxnLst>
                    <a:cxn ang="T6">
                      <a:pos x="T0" y="T1"/>
                    </a:cxn>
                    <a:cxn ang="T7">
                      <a:pos x="T2" y="T3"/>
                    </a:cxn>
                    <a:cxn ang="T8">
                      <a:pos x="T4" y="T5"/>
                    </a:cxn>
                  </a:cxnLst>
                  <a:rect l="T9" t="T10" r="T11" b="T12"/>
                  <a:pathLst>
                    <a:path w="61" h="30">
                      <a:moveTo>
                        <a:pt x="0" y="30"/>
                      </a:moveTo>
                      <a:lnTo>
                        <a:pt x="30" y="6"/>
                      </a:lnTo>
                      <a:lnTo>
                        <a:pt x="61" y="0"/>
                      </a:lnTo>
                    </a:path>
                  </a:pathLst>
                </a:custGeom>
                <a:solidFill>
                  <a:schemeClr val="bg1"/>
                </a:solidFill>
                <a:ln w="38100">
                  <a:noFill/>
                  <a:prstDash val="solid"/>
                  <a:round/>
                  <a:headEnd/>
                  <a:tailEnd/>
                </a:ln>
              </p:spPr>
              <p:txBody>
                <a:bodyPr/>
                <a:lstStyle/>
                <a:p>
                  <a:endParaRPr lang="en-US"/>
                </a:p>
              </p:txBody>
            </p:sp>
            <p:sp>
              <p:nvSpPr>
                <p:cNvPr id="18558" name="Freeform 26"/>
                <p:cNvSpPr>
                  <a:spLocks/>
                </p:cNvSpPr>
                <p:nvPr/>
              </p:nvSpPr>
              <p:spPr bwMode="auto">
                <a:xfrm>
                  <a:off x="2883" y="1221"/>
                  <a:ext cx="54" cy="30"/>
                </a:xfrm>
                <a:custGeom>
                  <a:avLst/>
                  <a:gdLst>
                    <a:gd name="T0" fmla="*/ 0 w 54"/>
                    <a:gd name="T1" fmla="*/ 0 h 30"/>
                    <a:gd name="T2" fmla="*/ 24 w 54"/>
                    <a:gd name="T3" fmla="*/ 6 h 30"/>
                    <a:gd name="T4" fmla="*/ 54 w 54"/>
                    <a:gd name="T5" fmla="*/ 30 h 30"/>
                    <a:gd name="T6" fmla="*/ 0 60000 65536"/>
                    <a:gd name="T7" fmla="*/ 0 60000 65536"/>
                    <a:gd name="T8" fmla="*/ 0 60000 65536"/>
                    <a:gd name="T9" fmla="*/ 0 w 54"/>
                    <a:gd name="T10" fmla="*/ 0 h 30"/>
                    <a:gd name="T11" fmla="*/ 54 w 54"/>
                    <a:gd name="T12" fmla="*/ 30 h 30"/>
                  </a:gdLst>
                  <a:ahLst/>
                  <a:cxnLst>
                    <a:cxn ang="T6">
                      <a:pos x="T0" y="T1"/>
                    </a:cxn>
                    <a:cxn ang="T7">
                      <a:pos x="T2" y="T3"/>
                    </a:cxn>
                    <a:cxn ang="T8">
                      <a:pos x="T4" y="T5"/>
                    </a:cxn>
                  </a:cxnLst>
                  <a:rect l="T9" t="T10" r="T11" b="T12"/>
                  <a:pathLst>
                    <a:path w="54" h="30">
                      <a:moveTo>
                        <a:pt x="0" y="0"/>
                      </a:moveTo>
                      <a:lnTo>
                        <a:pt x="24" y="6"/>
                      </a:lnTo>
                      <a:lnTo>
                        <a:pt x="54" y="30"/>
                      </a:lnTo>
                    </a:path>
                  </a:pathLst>
                </a:custGeom>
                <a:solidFill>
                  <a:schemeClr val="bg1"/>
                </a:solidFill>
                <a:ln w="38100">
                  <a:noFill/>
                  <a:prstDash val="solid"/>
                  <a:round/>
                  <a:headEnd/>
                  <a:tailEnd/>
                </a:ln>
              </p:spPr>
              <p:txBody>
                <a:bodyPr/>
                <a:lstStyle/>
                <a:p>
                  <a:endParaRPr lang="en-US"/>
                </a:p>
              </p:txBody>
            </p:sp>
            <p:sp>
              <p:nvSpPr>
                <p:cNvPr id="18559" name="Freeform 27"/>
                <p:cNvSpPr>
                  <a:spLocks/>
                </p:cNvSpPr>
                <p:nvPr/>
              </p:nvSpPr>
              <p:spPr bwMode="auto">
                <a:xfrm>
                  <a:off x="2937" y="1251"/>
                  <a:ext cx="60" cy="78"/>
                </a:xfrm>
                <a:custGeom>
                  <a:avLst/>
                  <a:gdLst>
                    <a:gd name="T0" fmla="*/ 0 w 60"/>
                    <a:gd name="T1" fmla="*/ 0 h 78"/>
                    <a:gd name="T2" fmla="*/ 30 w 60"/>
                    <a:gd name="T3" fmla="*/ 36 h 78"/>
                    <a:gd name="T4" fmla="*/ 60 w 60"/>
                    <a:gd name="T5" fmla="*/ 78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0"/>
                      </a:moveTo>
                      <a:lnTo>
                        <a:pt x="30" y="36"/>
                      </a:lnTo>
                      <a:lnTo>
                        <a:pt x="60" y="78"/>
                      </a:lnTo>
                    </a:path>
                  </a:pathLst>
                </a:custGeom>
                <a:solidFill>
                  <a:schemeClr val="bg1"/>
                </a:solidFill>
                <a:ln w="38100">
                  <a:noFill/>
                  <a:prstDash val="solid"/>
                  <a:round/>
                  <a:headEnd/>
                  <a:tailEnd/>
                </a:ln>
              </p:spPr>
              <p:txBody>
                <a:bodyPr/>
                <a:lstStyle/>
                <a:p>
                  <a:endParaRPr lang="en-US"/>
                </a:p>
              </p:txBody>
            </p:sp>
            <p:sp>
              <p:nvSpPr>
                <p:cNvPr id="18560" name="Freeform 28"/>
                <p:cNvSpPr>
                  <a:spLocks/>
                </p:cNvSpPr>
                <p:nvPr/>
              </p:nvSpPr>
              <p:spPr bwMode="auto">
                <a:xfrm>
                  <a:off x="2997" y="1329"/>
                  <a:ext cx="60" cy="126"/>
                </a:xfrm>
                <a:custGeom>
                  <a:avLst/>
                  <a:gdLst>
                    <a:gd name="T0" fmla="*/ 0 w 60"/>
                    <a:gd name="T1" fmla="*/ 0 h 126"/>
                    <a:gd name="T2" fmla="*/ 30 w 60"/>
                    <a:gd name="T3" fmla="*/ 60 h 126"/>
                    <a:gd name="T4" fmla="*/ 60 w 60"/>
                    <a:gd name="T5" fmla="*/ 126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0"/>
                      </a:moveTo>
                      <a:lnTo>
                        <a:pt x="30" y="60"/>
                      </a:lnTo>
                      <a:lnTo>
                        <a:pt x="60" y="126"/>
                      </a:lnTo>
                    </a:path>
                  </a:pathLst>
                </a:custGeom>
                <a:solidFill>
                  <a:schemeClr val="bg1"/>
                </a:solidFill>
                <a:ln w="38100">
                  <a:noFill/>
                  <a:prstDash val="solid"/>
                  <a:round/>
                  <a:headEnd/>
                  <a:tailEnd/>
                </a:ln>
              </p:spPr>
              <p:txBody>
                <a:bodyPr/>
                <a:lstStyle/>
                <a:p>
                  <a:endParaRPr lang="en-US"/>
                </a:p>
              </p:txBody>
            </p:sp>
            <p:sp>
              <p:nvSpPr>
                <p:cNvPr id="18561" name="Freeform 29"/>
                <p:cNvSpPr>
                  <a:spLocks/>
                </p:cNvSpPr>
                <p:nvPr/>
              </p:nvSpPr>
              <p:spPr bwMode="auto">
                <a:xfrm>
                  <a:off x="3057" y="1455"/>
                  <a:ext cx="60" cy="162"/>
                </a:xfrm>
                <a:custGeom>
                  <a:avLst/>
                  <a:gdLst>
                    <a:gd name="T0" fmla="*/ 0 w 60"/>
                    <a:gd name="T1" fmla="*/ 0 h 162"/>
                    <a:gd name="T2" fmla="*/ 30 w 60"/>
                    <a:gd name="T3" fmla="*/ 78 h 162"/>
                    <a:gd name="T4" fmla="*/ 60 w 60"/>
                    <a:gd name="T5" fmla="*/ 162 h 162"/>
                    <a:gd name="T6" fmla="*/ 0 60000 65536"/>
                    <a:gd name="T7" fmla="*/ 0 60000 65536"/>
                    <a:gd name="T8" fmla="*/ 0 60000 65536"/>
                    <a:gd name="T9" fmla="*/ 0 w 60"/>
                    <a:gd name="T10" fmla="*/ 0 h 162"/>
                    <a:gd name="T11" fmla="*/ 60 w 60"/>
                    <a:gd name="T12" fmla="*/ 162 h 162"/>
                  </a:gdLst>
                  <a:ahLst/>
                  <a:cxnLst>
                    <a:cxn ang="T6">
                      <a:pos x="T0" y="T1"/>
                    </a:cxn>
                    <a:cxn ang="T7">
                      <a:pos x="T2" y="T3"/>
                    </a:cxn>
                    <a:cxn ang="T8">
                      <a:pos x="T4" y="T5"/>
                    </a:cxn>
                  </a:cxnLst>
                  <a:rect l="T9" t="T10" r="T11" b="T12"/>
                  <a:pathLst>
                    <a:path w="60" h="162">
                      <a:moveTo>
                        <a:pt x="0" y="0"/>
                      </a:moveTo>
                      <a:lnTo>
                        <a:pt x="30" y="78"/>
                      </a:lnTo>
                      <a:lnTo>
                        <a:pt x="60" y="162"/>
                      </a:lnTo>
                    </a:path>
                  </a:pathLst>
                </a:custGeom>
                <a:solidFill>
                  <a:schemeClr val="bg1"/>
                </a:solidFill>
                <a:ln w="38100">
                  <a:noFill/>
                  <a:prstDash val="solid"/>
                  <a:round/>
                  <a:headEnd/>
                  <a:tailEnd/>
                </a:ln>
              </p:spPr>
              <p:txBody>
                <a:bodyPr/>
                <a:lstStyle/>
                <a:p>
                  <a:endParaRPr lang="en-US"/>
                </a:p>
              </p:txBody>
            </p:sp>
            <p:sp>
              <p:nvSpPr>
                <p:cNvPr id="18562" name="Freeform 30"/>
                <p:cNvSpPr>
                  <a:spLocks/>
                </p:cNvSpPr>
                <p:nvPr/>
              </p:nvSpPr>
              <p:spPr bwMode="auto">
                <a:xfrm>
                  <a:off x="3117" y="1617"/>
                  <a:ext cx="54" cy="186"/>
                </a:xfrm>
                <a:custGeom>
                  <a:avLst/>
                  <a:gdLst>
                    <a:gd name="T0" fmla="*/ 0 w 54"/>
                    <a:gd name="T1" fmla="*/ 0 h 186"/>
                    <a:gd name="T2" fmla="*/ 24 w 54"/>
                    <a:gd name="T3" fmla="*/ 90 h 186"/>
                    <a:gd name="T4" fmla="*/ 54 w 54"/>
                    <a:gd name="T5" fmla="*/ 186 h 186"/>
                    <a:gd name="T6" fmla="*/ 0 60000 65536"/>
                    <a:gd name="T7" fmla="*/ 0 60000 65536"/>
                    <a:gd name="T8" fmla="*/ 0 60000 65536"/>
                    <a:gd name="T9" fmla="*/ 0 w 54"/>
                    <a:gd name="T10" fmla="*/ 0 h 186"/>
                    <a:gd name="T11" fmla="*/ 54 w 54"/>
                    <a:gd name="T12" fmla="*/ 186 h 186"/>
                  </a:gdLst>
                  <a:ahLst/>
                  <a:cxnLst>
                    <a:cxn ang="T6">
                      <a:pos x="T0" y="T1"/>
                    </a:cxn>
                    <a:cxn ang="T7">
                      <a:pos x="T2" y="T3"/>
                    </a:cxn>
                    <a:cxn ang="T8">
                      <a:pos x="T4" y="T5"/>
                    </a:cxn>
                  </a:cxnLst>
                  <a:rect l="T9" t="T10" r="T11" b="T12"/>
                  <a:pathLst>
                    <a:path w="54" h="186">
                      <a:moveTo>
                        <a:pt x="0" y="0"/>
                      </a:moveTo>
                      <a:lnTo>
                        <a:pt x="24" y="90"/>
                      </a:lnTo>
                      <a:lnTo>
                        <a:pt x="54" y="186"/>
                      </a:lnTo>
                    </a:path>
                  </a:pathLst>
                </a:custGeom>
                <a:solidFill>
                  <a:schemeClr val="bg1"/>
                </a:solidFill>
                <a:ln w="38100">
                  <a:noFill/>
                  <a:prstDash val="solid"/>
                  <a:round/>
                  <a:headEnd/>
                  <a:tailEnd/>
                </a:ln>
              </p:spPr>
              <p:txBody>
                <a:bodyPr/>
                <a:lstStyle/>
                <a:p>
                  <a:endParaRPr lang="en-US"/>
                </a:p>
              </p:txBody>
            </p:sp>
            <p:sp>
              <p:nvSpPr>
                <p:cNvPr id="18563" name="Freeform 31"/>
                <p:cNvSpPr>
                  <a:spLocks/>
                </p:cNvSpPr>
                <p:nvPr/>
              </p:nvSpPr>
              <p:spPr bwMode="auto">
                <a:xfrm>
                  <a:off x="3171" y="1803"/>
                  <a:ext cx="60" cy="198"/>
                </a:xfrm>
                <a:custGeom>
                  <a:avLst/>
                  <a:gdLst>
                    <a:gd name="T0" fmla="*/ 0 w 60"/>
                    <a:gd name="T1" fmla="*/ 0 h 198"/>
                    <a:gd name="T2" fmla="*/ 30 w 60"/>
                    <a:gd name="T3" fmla="*/ 96 h 198"/>
                    <a:gd name="T4" fmla="*/ 60 w 60"/>
                    <a:gd name="T5" fmla="*/ 198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0"/>
                      </a:moveTo>
                      <a:lnTo>
                        <a:pt x="30" y="96"/>
                      </a:lnTo>
                      <a:lnTo>
                        <a:pt x="60" y="198"/>
                      </a:lnTo>
                    </a:path>
                  </a:pathLst>
                </a:custGeom>
                <a:solidFill>
                  <a:schemeClr val="bg1"/>
                </a:solidFill>
                <a:ln w="38100">
                  <a:noFill/>
                  <a:prstDash val="solid"/>
                  <a:round/>
                  <a:headEnd/>
                  <a:tailEnd/>
                </a:ln>
              </p:spPr>
              <p:txBody>
                <a:bodyPr/>
                <a:lstStyle/>
                <a:p>
                  <a:endParaRPr lang="en-US"/>
                </a:p>
              </p:txBody>
            </p:sp>
            <p:sp>
              <p:nvSpPr>
                <p:cNvPr id="18564" name="Freeform 32"/>
                <p:cNvSpPr>
                  <a:spLocks/>
                </p:cNvSpPr>
                <p:nvPr/>
              </p:nvSpPr>
              <p:spPr bwMode="auto">
                <a:xfrm>
                  <a:off x="3231" y="2001"/>
                  <a:ext cx="60" cy="198"/>
                </a:xfrm>
                <a:custGeom>
                  <a:avLst/>
                  <a:gdLst>
                    <a:gd name="T0" fmla="*/ 0 w 60"/>
                    <a:gd name="T1" fmla="*/ 0 h 198"/>
                    <a:gd name="T2" fmla="*/ 30 w 60"/>
                    <a:gd name="T3" fmla="*/ 102 h 198"/>
                    <a:gd name="T4" fmla="*/ 60 w 60"/>
                    <a:gd name="T5" fmla="*/ 198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0"/>
                      </a:moveTo>
                      <a:lnTo>
                        <a:pt x="30" y="102"/>
                      </a:lnTo>
                      <a:lnTo>
                        <a:pt x="60" y="198"/>
                      </a:lnTo>
                    </a:path>
                  </a:pathLst>
                </a:custGeom>
                <a:solidFill>
                  <a:schemeClr val="bg1"/>
                </a:solidFill>
                <a:ln w="38100">
                  <a:noFill/>
                  <a:prstDash val="solid"/>
                  <a:round/>
                  <a:headEnd/>
                  <a:tailEnd/>
                </a:ln>
              </p:spPr>
              <p:txBody>
                <a:bodyPr/>
                <a:lstStyle/>
                <a:p>
                  <a:endParaRPr lang="en-US"/>
                </a:p>
              </p:txBody>
            </p:sp>
            <p:sp>
              <p:nvSpPr>
                <p:cNvPr id="18565" name="Line 33"/>
                <p:cNvSpPr>
                  <a:spLocks noChangeShapeType="1"/>
                </p:cNvSpPr>
                <p:nvPr/>
              </p:nvSpPr>
              <p:spPr bwMode="auto">
                <a:xfrm>
                  <a:off x="3291" y="2199"/>
                  <a:ext cx="60" cy="186"/>
                </a:xfrm>
                <a:prstGeom prst="line">
                  <a:avLst/>
                </a:prstGeom>
                <a:noFill/>
                <a:ln w="38100">
                  <a:noFill/>
                  <a:round/>
                  <a:headEnd/>
                  <a:tailEnd/>
                </a:ln>
              </p:spPr>
              <p:txBody>
                <a:bodyPr/>
                <a:lstStyle/>
                <a:p>
                  <a:endParaRPr lang="en-US"/>
                </a:p>
              </p:txBody>
            </p:sp>
            <p:sp>
              <p:nvSpPr>
                <p:cNvPr id="18566" name="Freeform 34"/>
                <p:cNvSpPr>
                  <a:spLocks/>
                </p:cNvSpPr>
                <p:nvPr/>
              </p:nvSpPr>
              <p:spPr bwMode="auto">
                <a:xfrm>
                  <a:off x="3351" y="2385"/>
                  <a:ext cx="54" cy="174"/>
                </a:xfrm>
                <a:custGeom>
                  <a:avLst/>
                  <a:gdLst>
                    <a:gd name="T0" fmla="*/ 0 w 54"/>
                    <a:gd name="T1" fmla="*/ 0 h 174"/>
                    <a:gd name="T2" fmla="*/ 24 w 54"/>
                    <a:gd name="T3" fmla="*/ 90 h 174"/>
                    <a:gd name="T4" fmla="*/ 54 w 54"/>
                    <a:gd name="T5" fmla="*/ 174 h 174"/>
                    <a:gd name="T6" fmla="*/ 0 60000 65536"/>
                    <a:gd name="T7" fmla="*/ 0 60000 65536"/>
                    <a:gd name="T8" fmla="*/ 0 60000 65536"/>
                    <a:gd name="T9" fmla="*/ 0 w 54"/>
                    <a:gd name="T10" fmla="*/ 0 h 174"/>
                    <a:gd name="T11" fmla="*/ 54 w 54"/>
                    <a:gd name="T12" fmla="*/ 174 h 174"/>
                  </a:gdLst>
                  <a:ahLst/>
                  <a:cxnLst>
                    <a:cxn ang="T6">
                      <a:pos x="T0" y="T1"/>
                    </a:cxn>
                    <a:cxn ang="T7">
                      <a:pos x="T2" y="T3"/>
                    </a:cxn>
                    <a:cxn ang="T8">
                      <a:pos x="T4" y="T5"/>
                    </a:cxn>
                  </a:cxnLst>
                  <a:rect l="T9" t="T10" r="T11" b="T12"/>
                  <a:pathLst>
                    <a:path w="54" h="174">
                      <a:moveTo>
                        <a:pt x="0" y="0"/>
                      </a:moveTo>
                      <a:lnTo>
                        <a:pt x="24" y="90"/>
                      </a:lnTo>
                      <a:lnTo>
                        <a:pt x="54" y="174"/>
                      </a:lnTo>
                    </a:path>
                  </a:pathLst>
                </a:custGeom>
                <a:solidFill>
                  <a:schemeClr val="bg1"/>
                </a:solidFill>
                <a:ln w="38100">
                  <a:noFill/>
                  <a:prstDash val="solid"/>
                  <a:round/>
                  <a:headEnd/>
                  <a:tailEnd/>
                </a:ln>
              </p:spPr>
              <p:txBody>
                <a:bodyPr/>
                <a:lstStyle/>
                <a:p>
                  <a:endParaRPr lang="en-US"/>
                </a:p>
              </p:txBody>
            </p:sp>
            <p:sp>
              <p:nvSpPr>
                <p:cNvPr id="18567" name="Freeform 35"/>
                <p:cNvSpPr>
                  <a:spLocks/>
                </p:cNvSpPr>
                <p:nvPr/>
              </p:nvSpPr>
              <p:spPr bwMode="auto">
                <a:xfrm>
                  <a:off x="3405" y="2559"/>
                  <a:ext cx="60" cy="150"/>
                </a:xfrm>
                <a:custGeom>
                  <a:avLst/>
                  <a:gdLst>
                    <a:gd name="T0" fmla="*/ 0 w 60"/>
                    <a:gd name="T1" fmla="*/ 0 h 150"/>
                    <a:gd name="T2" fmla="*/ 30 w 60"/>
                    <a:gd name="T3" fmla="*/ 78 h 150"/>
                    <a:gd name="T4" fmla="*/ 60 w 60"/>
                    <a:gd name="T5" fmla="*/ 150 h 150"/>
                    <a:gd name="T6" fmla="*/ 0 60000 65536"/>
                    <a:gd name="T7" fmla="*/ 0 60000 65536"/>
                    <a:gd name="T8" fmla="*/ 0 60000 65536"/>
                    <a:gd name="T9" fmla="*/ 0 w 60"/>
                    <a:gd name="T10" fmla="*/ 0 h 150"/>
                    <a:gd name="T11" fmla="*/ 60 w 60"/>
                    <a:gd name="T12" fmla="*/ 150 h 150"/>
                  </a:gdLst>
                  <a:ahLst/>
                  <a:cxnLst>
                    <a:cxn ang="T6">
                      <a:pos x="T0" y="T1"/>
                    </a:cxn>
                    <a:cxn ang="T7">
                      <a:pos x="T2" y="T3"/>
                    </a:cxn>
                    <a:cxn ang="T8">
                      <a:pos x="T4" y="T5"/>
                    </a:cxn>
                  </a:cxnLst>
                  <a:rect l="T9" t="T10" r="T11" b="T12"/>
                  <a:pathLst>
                    <a:path w="60" h="150">
                      <a:moveTo>
                        <a:pt x="0" y="0"/>
                      </a:moveTo>
                      <a:lnTo>
                        <a:pt x="30" y="78"/>
                      </a:lnTo>
                      <a:lnTo>
                        <a:pt x="60" y="150"/>
                      </a:lnTo>
                    </a:path>
                  </a:pathLst>
                </a:custGeom>
                <a:solidFill>
                  <a:schemeClr val="bg1"/>
                </a:solidFill>
                <a:ln w="38100">
                  <a:noFill/>
                  <a:prstDash val="solid"/>
                  <a:round/>
                  <a:headEnd/>
                  <a:tailEnd/>
                </a:ln>
              </p:spPr>
              <p:txBody>
                <a:bodyPr/>
                <a:lstStyle/>
                <a:p>
                  <a:endParaRPr lang="en-US"/>
                </a:p>
              </p:txBody>
            </p:sp>
            <p:sp>
              <p:nvSpPr>
                <p:cNvPr id="18568" name="Freeform 36"/>
                <p:cNvSpPr>
                  <a:spLocks/>
                </p:cNvSpPr>
                <p:nvPr/>
              </p:nvSpPr>
              <p:spPr bwMode="auto">
                <a:xfrm>
                  <a:off x="3465" y="2709"/>
                  <a:ext cx="60" cy="126"/>
                </a:xfrm>
                <a:custGeom>
                  <a:avLst/>
                  <a:gdLst>
                    <a:gd name="T0" fmla="*/ 0 w 60"/>
                    <a:gd name="T1" fmla="*/ 0 h 126"/>
                    <a:gd name="T2" fmla="*/ 30 w 60"/>
                    <a:gd name="T3" fmla="*/ 66 h 126"/>
                    <a:gd name="T4" fmla="*/ 60 w 60"/>
                    <a:gd name="T5" fmla="*/ 126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0"/>
                      </a:moveTo>
                      <a:lnTo>
                        <a:pt x="30" y="66"/>
                      </a:lnTo>
                      <a:lnTo>
                        <a:pt x="60" y="126"/>
                      </a:lnTo>
                    </a:path>
                  </a:pathLst>
                </a:custGeom>
                <a:solidFill>
                  <a:schemeClr val="bg1"/>
                </a:solidFill>
                <a:ln w="38100">
                  <a:noFill/>
                  <a:prstDash val="solid"/>
                  <a:round/>
                  <a:headEnd/>
                  <a:tailEnd/>
                </a:ln>
              </p:spPr>
              <p:txBody>
                <a:bodyPr/>
                <a:lstStyle/>
                <a:p>
                  <a:endParaRPr lang="en-US"/>
                </a:p>
              </p:txBody>
            </p:sp>
            <p:sp>
              <p:nvSpPr>
                <p:cNvPr id="18569" name="Freeform 37"/>
                <p:cNvSpPr>
                  <a:spLocks/>
                </p:cNvSpPr>
                <p:nvPr/>
              </p:nvSpPr>
              <p:spPr bwMode="auto">
                <a:xfrm>
                  <a:off x="3525" y="2835"/>
                  <a:ext cx="60" cy="96"/>
                </a:xfrm>
                <a:custGeom>
                  <a:avLst/>
                  <a:gdLst>
                    <a:gd name="T0" fmla="*/ 0 w 60"/>
                    <a:gd name="T1" fmla="*/ 0 h 96"/>
                    <a:gd name="T2" fmla="*/ 30 w 60"/>
                    <a:gd name="T3" fmla="*/ 48 h 96"/>
                    <a:gd name="T4" fmla="*/ 60 w 60"/>
                    <a:gd name="T5" fmla="*/ 96 h 96"/>
                    <a:gd name="T6" fmla="*/ 0 60000 65536"/>
                    <a:gd name="T7" fmla="*/ 0 60000 65536"/>
                    <a:gd name="T8" fmla="*/ 0 60000 65536"/>
                    <a:gd name="T9" fmla="*/ 0 w 60"/>
                    <a:gd name="T10" fmla="*/ 0 h 96"/>
                    <a:gd name="T11" fmla="*/ 60 w 60"/>
                    <a:gd name="T12" fmla="*/ 96 h 96"/>
                  </a:gdLst>
                  <a:ahLst/>
                  <a:cxnLst>
                    <a:cxn ang="T6">
                      <a:pos x="T0" y="T1"/>
                    </a:cxn>
                    <a:cxn ang="T7">
                      <a:pos x="T2" y="T3"/>
                    </a:cxn>
                    <a:cxn ang="T8">
                      <a:pos x="T4" y="T5"/>
                    </a:cxn>
                  </a:cxnLst>
                  <a:rect l="T9" t="T10" r="T11" b="T12"/>
                  <a:pathLst>
                    <a:path w="60" h="96">
                      <a:moveTo>
                        <a:pt x="0" y="0"/>
                      </a:moveTo>
                      <a:lnTo>
                        <a:pt x="30" y="48"/>
                      </a:lnTo>
                      <a:lnTo>
                        <a:pt x="60" y="96"/>
                      </a:lnTo>
                    </a:path>
                  </a:pathLst>
                </a:custGeom>
                <a:solidFill>
                  <a:schemeClr val="bg1"/>
                </a:solidFill>
                <a:ln w="38100">
                  <a:noFill/>
                  <a:prstDash val="solid"/>
                  <a:round/>
                  <a:headEnd/>
                  <a:tailEnd/>
                </a:ln>
              </p:spPr>
              <p:txBody>
                <a:bodyPr/>
                <a:lstStyle/>
                <a:p>
                  <a:endParaRPr lang="en-US"/>
                </a:p>
              </p:txBody>
            </p:sp>
            <p:sp>
              <p:nvSpPr>
                <p:cNvPr id="18570" name="Freeform 38"/>
                <p:cNvSpPr>
                  <a:spLocks/>
                </p:cNvSpPr>
                <p:nvPr/>
              </p:nvSpPr>
              <p:spPr bwMode="auto">
                <a:xfrm>
                  <a:off x="3585" y="2931"/>
                  <a:ext cx="54" cy="78"/>
                </a:xfrm>
                <a:custGeom>
                  <a:avLst/>
                  <a:gdLst>
                    <a:gd name="T0" fmla="*/ 0 w 54"/>
                    <a:gd name="T1" fmla="*/ 0 h 78"/>
                    <a:gd name="T2" fmla="*/ 24 w 54"/>
                    <a:gd name="T3" fmla="*/ 42 h 78"/>
                    <a:gd name="T4" fmla="*/ 54 w 54"/>
                    <a:gd name="T5" fmla="*/ 78 h 78"/>
                    <a:gd name="T6" fmla="*/ 0 60000 65536"/>
                    <a:gd name="T7" fmla="*/ 0 60000 65536"/>
                    <a:gd name="T8" fmla="*/ 0 60000 65536"/>
                    <a:gd name="T9" fmla="*/ 0 w 54"/>
                    <a:gd name="T10" fmla="*/ 0 h 78"/>
                    <a:gd name="T11" fmla="*/ 54 w 54"/>
                    <a:gd name="T12" fmla="*/ 78 h 78"/>
                  </a:gdLst>
                  <a:ahLst/>
                  <a:cxnLst>
                    <a:cxn ang="T6">
                      <a:pos x="T0" y="T1"/>
                    </a:cxn>
                    <a:cxn ang="T7">
                      <a:pos x="T2" y="T3"/>
                    </a:cxn>
                    <a:cxn ang="T8">
                      <a:pos x="T4" y="T5"/>
                    </a:cxn>
                  </a:cxnLst>
                  <a:rect l="T9" t="T10" r="T11" b="T12"/>
                  <a:pathLst>
                    <a:path w="54" h="78">
                      <a:moveTo>
                        <a:pt x="0" y="0"/>
                      </a:moveTo>
                      <a:lnTo>
                        <a:pt x="24" y="42"/>
                      </a:lnTo>
                      <a:lnTo>
                        <a:pt x="54" y="78"/>
                      </a:lnTo>
                    </a:path>
                  </a:pathLst>
                </a:custGeom>
                <a:solidFill>
                  <a:schemeClr val="bg1"/>
                </a:solidFill>
                <a:ln w="38100">
                  <a:noFill/>
                  <a:prstDash val="solid"/>
                  <a:round/>
                  <a:headEnd/>
                  <a:tailEnd/>
                </a:ln>
              </p:spPr>
              <p:txBody>
                <a:bodyPr/>
                <a:lstStyle/>
                <a:p>
                  <a:endParaRPr lang="en-US"/>
                </a:p>
              </p:txBody>
            </p:sp>
            <p:sp>
              <p:nvSpPr>
                <p:cNvPr id="18571" name="Freeform 39"/>
                <p:cNvSpPr>
                  <a:spLocks/>
                </p:cNvSpPr>
                <p:nvPr/>
              </p:nvSpPr>
              <p:spPr bwMode="auto">
                <a:xfrm>
                  <a:off x="3639" y="3009"/>
                  <a:ext cx="60" cy="60"/>
                </a:xfrm>
                <a:custGeom>
                  <a:avLst/>
                  <a:gdLst>
                    <a:gd name="T0" fmla="*/ 0 w 60"/>
                    <a:gd name="T1" fmla="*/ 0 h 60"/>
                    <a:gd name="T2" fmla="*/ 30 w 60"/>
                    <a:gd name="T3" fmla="*/ 30 h 60"/>
                    <a:gd name="T4" fmla="*/ 60 w 60"/>
                    <a:gd name="T5" fmla="*/ 60 h 60"/>
                    <a:gd name="T6" fmla="*/ 0 60000 65536"/>
                    <a:gd name="T7" fmla="*/ 0 60000 65536"/>
                    <a:gd name="T8" fmla="*/ 0 60000 65536"/>
                    <a:gd name="T9" fmla="*/ 0 w 60"/>
                    <a:gd name="T10" fmla="*/ 0 h 60"/>
                    <a:gd name="T11" fmla="*/ 60 w 60"/>
                    <a:gd name="T12" fmla="*/ 60 h 60"/>
                  </a:gdLst>
                  <a:ahLst/>
                  <a:cxnLst>
                    <a:cxn ang="T6">
                      <a:pos x="T0" y="T1"/>
                    </a:cxn>
                    <a:cxn ang="T7">
                      <a:pos x="T2" y="T3"/>
                    </a:cxn>
                    <a:cxn ang="T8">
                      <a:pos x="T4" y="T5"/>
                    </a:cxn>
                  </a:cxnLst>
                  <a:rect l="T9" t="T10" r="T11" b="T12"/>
                  <a:pathLst>
                    <a:path w="60" h="60">
                      <a:moveTo>
                        <a:pt x="0" y="0"/>
                      </a:moveTo>
                      <a:lnTo>
                        <a:pt x="30" y="30"/>
                      </a:lnTo>
                      <a:lnTo>
                        <a:pt x="60" y="60"/>
                      </a:lnTo>
                    </a:path>
                  </a:pathLst>
                </a:custGeom>
                <a:solidFill>
                  <a:schemeClr val="bg1"/>
                </a:solidFill>
                <a:ln w="38100">
                  <a:noFill/>
                  <a:prstDash val="solid"/>
                  <a:round/>
                  <a:headEnd/>
                  <a:tailEnd/>
                </a:ln>
              </p:spPr>
              <p:txBody>
                <a:bodyPr/>
                <a:lstStyle/>
                <a:p>
                  <a:endParaRPr lang="en-US"/>
                </a:p>
              </p:txBody>
            </p:sp>
            <p:sp>
              <p:nvSpPr>
                <p:cNvPr id="18572" name="Freeform 40"/>
                <p:cNvSpPr>
                  <a:spLocks/>
                </p:cNvSpPr>
                <p:nvPr/>
              </p:nvSpPr>
              <p:spPr bwMode="auto">
                <a:xfrm>
                  <a:off x="3699" y="3069"/>
                  <a:ext cx="60" cy="48"/>
                </a:xfrm>
                <a:custGeom>
                  <a:avLst/>
                  <a:gdLst>
                    <a:gd name="T0" fmla="*/ 0 w 60"/>
                    <a:gd name="T1" fmla="*/ 0 h 48"/>
                    <a:gd name="T2" fmla="*/ 30 w 60"/>
                    <a:gd name="T3" fmla="*/ 24 h 48"/>
                    <a:gd name="T4" fmla="*/ 60 w 60"/>
                    <a:gd name="T5" fmla="*/ 48 h 48"/>
                    <a:gd name="T6" fmla="*/ 0 60000 65536"/>
                    <a:gd name="T7" fmla="*/ 0 60000 65536"/>
                    <a:gd name="T8" fmla="*/ 0 60000 65536"/>
                    <a:gd name="T9" fmla="*/ 0 w 60"/>
                    <a:gd name="T10" fmla="*/ 0 h 48"/>
                    <a:gd name="T11" fmla="*/ 60 w 60"/>
                    <a:gd name="T12" fmla="*/ 48 h 48"/>
                  </a:gdLst>
                  <a:ahLst/>
                  <a:cxnLst>
                    <a:cxn ang="T6">
                      <a:pos x="T0" y="T1"/>
                    </a:cxn>
                    <a:cxn ang="T7">
                      <a:pos x="T2" y="T3"/>
                    </a:cxn>
                    <a:cxn ang="T8">
                      <a:pos x="T4" y="T5"/>
                    </a:cxn>
                  </a:cxnLst>
                  <a:rect l="T9" t="T10" r="T11" b="T12"/>
                  <a:pathLst>
                    <a:path w="60" h="48">
                      <a:moveTo>
                        <a:pt x="0" y="0"/>
                      </a:moveTo>
                      <a:lnTo>
                        <a:pt x="30" y="24"/>
                      </a:lnTo>
                      <a:lnTo>
                        <a:pt x="60" y="48"/>
                      </a:lnTo>
                    </a:path>
                  </a:pathLst>
                </a:custGeom>
                <a:solidFill>
                  <a:schemeClr val="bg1"/>
                </a:solidFill>
                <a:ln w="38100">
                  <a:noFill/>
                  <a:prstDash val="solid"/>
                  <a:round/>
                  <a:headEnd/>
                  <a:tailEnd/>
                </a:ln>
              </p:spPr>
              <p:txBody>
                <a:bodyPr/>
                <a:lstStyle/>
                <a:p>
                  <a:endParaRPr lang="en-US"/>
                </a:p>
              </p:txBody>
            </p:sp>
            <p:sp>
              <p:nvSpPr>
                <p:cNvPr id="18573" name="Freeform 41"/>
                <p:cNvSpPr>
                  <a:spLocks/>
                </p:cNvSpPr>
                <p:nvPr/>
              </p:nvSpPr>
              <p:spPr bwMode="auto">
                <a:xfrm>
                  <a:off x="3759" y="3117"/>
                  <a:ext cx="60" cy="30"/>
                </a:xfrm>
                <a:custGeom>
                  <a:avLst/>
                  <a:gdLst>
                    <a:gd name="T0" fmla="*/ 0 w 60"/>
                    <a:gd name="T1" fmla="*/ 0 h 30"/>
                    <a:gd name="T2" fmla="*/ 30 w 60"/>
                    <a:gd name="T3" fmla="*/ 18 h 30"/>
                    <a:gd name="T4" fmla="*/ 60 w 60"/>
                    <a:gd name="T5" fmla="*/ 30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0" y="0"/>
                      </a:moveTo>
                      <a:lnTo>
                        <a:pt x="30" y="18"/>
                      </a:lnTo>
                      <a:lnTo>
                        <a:pt x="60" y="30"/>
                      </a:lnTo>
                    </a:path>
                  </a:pathLst>
                </a:custGeom>
                <a:solidFill>
                  <a:schemeClr val="bg1"/>
                </a:solidFill>
                <a:ln w="38100">
                  <a:noFill/>
                  <a:prstDash val="solid"/>
                  <a:round/>
                  <a:headEnd/>
                  <a:tailEnd/>
                </a:ln>
              </p:spPr>
              <p:txBody>
                <a:bodyPr/>
                <a:lstStyle/>
                <a:p>
                  <a:endParaRPr lang="en-US"/>
                </a:p>
              </p:txBody>
            </p:sp>
            <p:sp>
              <p:nvSpPr>
                <p:cNvPr id="18574" name="Line 42"/>
                <p:cNvSpPr>
                  <a:spLocks noChangeShapeType="1"/>
                </p:cNvSpPr>
                <p:nvPr/>
              </p:nvSpPr>
              <p:spPr bwMode="auto">
                <a:xfrm>
                  <a:off x="3819" y="3147"/>
                  <a:ext cx="54" cy="18"/>
                </a:xfrm>
                <a:prstGeom prst="line">
                  <a:avLst/>
                </a:prstGeom>
                <a:noFill/>
                <a:ln w="38100">
                  <a:noFill/>
                  <a:round/>
                  <a:headEnd/>
                  <a:tailEnd/>
                </a:ln>
              </p:spPr>
              <p:txBody>
                <a:bodyPr/>
                <a:lstStyle/>
                <a:p>
                  <a:endParaRPr lang="en-US"/>
                </a:p>
              </p:txBody>
            </p:sp>
            <p:sp>
              <p:nvSpPr>
                <p:cNvPr id="18575" name="Line 43"/>
                <p:cNvSpPr>
                  <a:spLocks noChangeShapeType="1"/>
                </p:cNvSpPr>
                <p:nvPr/>
              </p:nvSpPr>
              <p:spPr bwMode="auto">
                <a:xfrm>
                  <a:off x="3873" y="3165"/>
                  <a:ext cx="60" cy="12"/>
                </a:xfrm>
                <a:prstGeom prst="line">
                  <a:avLst/>
                </a:prstGeom>
                <a:noFill/>
                <a:ln w="38100">
                  <a:noFill/>
                  <a:round/>
                  <a:headEnd/>
                  <a:tailEnd/>
                </a:ln>
              </p:spPr>
              <p:txBody>
                <a:bodyPr/>
                <a:lstStyle/>
                <a:p>
                  <a:endParaRPr lang="en-US"/>
                </a:p>
              </p:txBody>
            </p:sp>
            <p:sp>
              <p:nvSpPr>
                <p:cNvPr id="18576" name="Line 44"/>
                <p:cNvSpPr>
                  <a:spLocks noChangeShapeType="1"/>
                </p:cNvSpPr>
                <p:nvPr/>
              </p:nvSpPr>
              <p:spPr bwMode="auto">
                <a:xfrm>
                  <a:off x="3933" y="3177"/>
                  <a:ext cx="60" cy="12"/>
                </a:xfrm>
                <a:prstGeom prst="line">
                  <a:avLst/>
                </a:prstGeom>
                <a:noFill/>
                <a:ln w="38100">
                  <a:noFill/>
                  <a:round/>
                  <a:headEnd/>
                  <a:tailEnd/>
                </a:ln>
              </p:spPr>
              <p:txBody>
                <a:bodyPr/>
                <a:lstStyle/>
                <a:p>
                  <a:endParaRPr lang="en-US"/>
                </a:p>
              </p:txBody>
            </p:sp>
            <p:sp>
              <p:nvSpPr>
                <p:cNvPr id="18577" name="Line 45"/>
                <p:cNvSpPr>
                  <a:spLocks noChangeShapeType="1"/>
                </p:cNvSpPr>
                <p:nvPr/>
              </p:nvSpPr>
              <p:spPr bwMode="auto">
                <a:xfrm>
                  <a:off x="3993" y="3189"/>
                  <a:ext cx="60" cy="6"/>
                </a:xfrm>
                <a:prstGeom prst="line">
                  <a:avLst/>
                </a:prstGeom>
                <a:noFill/>
                <a:ln w="38100">
                  <a:noFill/>
                  <a:round/>
                  <a:headEnd/>
                  <a:tailEnd/>
                </a:ln>
              </p:spPr>
              <p:txBody>
                <a:bodyPr/>
                <a:lstStyle/>
                <a:p>
                  <a:endParaRPr lang="en-US"/>
                </a:p>
              </p:txBody>
            </p:sp>
          </p:grpSp>
          <p:sp>
            <p:nvSpPr>
              <p:cNvPr id="18494" name="Freeform 46"/>
              <p:cNvSpPr>
                <a:spLocks/>
              </p:cNvSpPr>
              <p:nvPr/>
            </p:nvSpPr>
            <p:spPr bwMode="auto">
              <a:xfrm>
                <a:off x="4168" y="2553"/>
                <a:ext cx="1107" cy="945"/>
              </a:xfrm>
              <a:custGeom>
                <a:avLst/>
                <a:gdLst>
                  <a:gd name="T0" fmla="*/ 0 w 1287"/>
                  <a:gd name="T1" fmla="*/ 791 h 1029"/>
                  <a:gd name="T2" fmla="*/ 0 w 1287"/>
                  <a:gd name="T3" fmla="*/ 0 h 1029"/>
                  <a:gd name="T4" fmla="*/ 134 w 1287"/>
                  <a:gd name="T5" fmla="*/ 258 h 1029"/>
                  <a:gd name="T6" fmla="*/ 193 w 1287"/>
                  <a:gd name="T7" fmla="*/ 378 h 1029"/>
                  <a:gd name="T8" fmla="*/ 329 w 1287"/>
                  <a:gd name="T9" fmla="*/ 576 h 1029"/>
                  <a:gd name="T10" fmla="*/ 427 w 1287"/>
                  <a:gd name="T11" fmla="*/ 667 h 1029"/>
                  <a:gd name="T12" fmla="*/ 495 w 1287"/>
                  <a:gd name="T13" fmla="*/ 714 h 1029"/>
                  <a:gd name="T14" fmla="*/ 582 w 1287"/>
                  <a:gd name="T15" fmla="*/ 755 h 1029"/>
                  <a:gd name="T16" fmla="*/ 819 w 1287"/>
                  <a:gd name="T17" fmla="*/ 797 h 1029"/>
                  <a:gd name="T18" fmla="*/ 0 w 1287"/>
                  <a:gd name="T19" fmla="*/ 791 h 10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7"/>
                  <a:gd name="T31" fmla="*/ 0 h 1029"/>
                  <a:gd name="T32" fmla="*/ 1287 w 1287"/>
                  <a:gd name="T33" fmla="*/ 1029 h 10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7" h="1029">
                    <a:moveTo>
                      <a:pt x="0" y="1020"/>
                    </a:moveTo>
                    <a:lnTo>
                      <a:pt x="0" y="0"/>
                    </a:lnTo>
                    <a:lnTo>
                      <a:pt x="210" y="333"/>
                    </a:lnTo>
                    <a:lnTo>
                      <a:pt x="303" y="489"/>
                    </a:lnTo>
                    <a:lnTo>
                      <a:pt x="516" y="744"/>
                    </a:lnTo>
                    <a:lnTo>
                      <a:pt x="672" y="861"/>
                    </a:lnTo>
                    <a:lnTo>
                      <a:pt x="777" y="921"/>
                    </a:lnTo>
                    <a:lnTo>
                      <a:pt x="915" y="975"/>
                    </a:lnTo>
                    <a:lnTo>
                      <a:pt x="1287" y="1029"/>
                    </a:lnTo>
                    <a:lnTo>
                      <a:pt x="0" y="1020"/>
                    </a:lnTo>
                    <a:close/>
                  </a:path>
                </a:pathLst>
              </a:custGeom>
              <a:gradFill rotWithShape="0">
                <a:gsLst>
                  <a:gs pos="0">
                    <a:srgbClr val="2A4677"/>
                  </a:gs>
                  <a:gs pos="100000">
                    <a:srgbClr val="FFFFFF"/>
                  </a:gs>
                </a:gsLst>
                <a:lin ang="18900000" scaled="1"/>
              </a:gradFill>
              <a:ln w="12700" cap="flat" cmpd="sng">
                <a:solidFill>
                  <a:schemeClr val="tx1"/>
                </a:solidFill>
                <a:prstDash val="solid"/>
                <a:round/>
                <a:headEnd/>
                <a:tailEnd/>
              </a:ln>
            </p:spPr>
            <p:txBody>
              <a:bodyPr wrap="none" anchor="ctr"/>
              <a:lstStyle/>
              <a:p>
                <a:endParaRPr lang="en-US"/>
              </a:p>
            </p:txBody>
          </p:sp>
          <p:sp>
            <p:nvSpPr>
              <p:cNvPr id="18495" name="Line 47"/>
              <p:cNvSpPr>
                <a:spLocks noChangeShapeType="1"/>
              </p:cNvSpPr>
              <p:nvPr/>
            </p:nvSpPr>
            <p:spPr bwMode="auto">
              <a:xfrm flipH="1">
                <a:off x="4549" y="2930"/>
                <a:ext cx="170" cy="300"/>
              </a:xfrm>
              <a:prstGeom prst="line">
                <a:avLst/>
              </a:prstGeom>
              <a:noFill/>
              <a:ln w="25400">
                <a:solidFill>
                  <a:srgbClr val="FF0000"/>
                </a:solidFill>
                <a:round/>
                <a:headEnd/>
                <a:tailEnd type="stealth" w="lg" len="lg"/>
              </a:ln>
            </p:spPr>
            <p:txBody>
              <a:bodyPr wrap="none" anchor="ctr"/>
              <a:lstStyle/>
              <a:p>
                <a:endParaRPr lang="en-US"/>
              </a:p>
            </p:txBody>
          </p:sp>
          <p:sp>
            <p:nvSpPr>
              <p:cNvPr id="18496" name="Text Box 48"/>
              <p:cNvSpPr txBox="1">
                <a:spLocks noChangeArrowheads="1"/>
              </p:cNvSpPr>
              <p:nvPr/>
            </p:nvSpPr>
            <p:spPr bwMode="auto">
              <a:xfrm>
                <a:off x="4583" y="2590"/>
                <a:ext cx="1040" cy="460"/>
              </a:xfrm>
              <a:prstGeom prst="rect">
                <a:avLst/>
              </a:prstGeom>
              <a:noFill/>
              <a:ln w="12700">
                <a:noFill/>
                <a:miter lim="800000"/>
                <a:headEnd/>
                <a:tailEnd/>
              </a:ln>
            </p:spPr>
            <p:txBody>
              <a:bodyPr anchor="ctr">
                <a:spAutoFit/>
              </a:bodyPr>
              <a:lstStyle/>
              <a:p>
                <a:pPr algn="ctr"/>
                <a:r>
                  <a:rPr lang="en-US" sz="1400" b="1">
                    <a:latin typeface="Arial" charset="0"/>
                  </a:rPr>
                  <a:t>Defects:  Service unacceptable to customer</a:t>
                </a:r>
              </a:p>
            </p:txBody>
          </p:sp>
          <p:grpSp>
            <p:nvGrpSpPr>
              <p:cNvPr id="18497" name="Group 49"/>
              <p:cNvGrpSpPr>
                <a:grpSpLocks/>
              </p:cNvGrpSpPr>
              <p:nvPr/>
            </p:nvGrpSpPr>
            <p:grpSpPr bwMode="auto">
              <a:xfrm>
                <a:off x="2144" y="2002"/>
                <a:ext cx="3175" cy="1495"/>
                <a:chOff x="1712" y="1221"/>
                <a:chExt cx="2341" cy="1974"/>
              </a:xfrm>
            </p:grpSpPr>
            <p:sp>
              <p:nvSpPr>
                <p:cNvPr id="18498" name="Line 50"/>
                <p:cNvSpPr>
                  <a:spLocks noChangeShapeType="1"/>
                </p:cNvSpPr>
                <p:nvPr/>
              </p:nvSpPr>
              <p:spPr bwMode="auto">
                <a:xfrm flipV="1">
                  <a:off x="1712" y="3189"/>
                  <a:ext cx="54" cy="6"/>
                </a:xfrm>
                <a:prstGeom prst="line">
                  <a:avLst/>
                </a:prstGeom>
                <a:noFill/>
                <a:ln w="38100">
                  <a:solidFill>
                    <a:schemeClr val="tx1"/>
                  </a:solidFill>
                  <a:round/>
                  <a:headEnd/>
                  <a:tailEnd/>
                </a:ln>
              </p:spPr>
              <p:txBody>
                <a:bodyPr/>
                <a:lstStyle/>
                <a:p>
                  <a:endParaRPr lang="en-US"/>
                </a:p>
              </p:txBody>
            </p:sp>
            <p:sp>
              <p:nvSpPr>
                <p:cNvPr id="18499" name="Line 51"/>
                <p:cNvSpPr>
                  <a:spLocks noChangeShapeType="1"/>
                </p:cNvSpPr>
                <p:nvPr/>
              </p:nvSpPr>
              <p:spPr bwMode="auto">
                <a:xfrm flipV="1">
                  <a:off x="1766" y="3177"/>
                  <a:ext cx="60" cy="12"/>
                </a:xfrm>
                <a:prstGeom prst="line">
                  <a:avLst/>
                </a:prstGeom>
                <a:noFill/>
                <a:ln w="38100">
                  <a:solidFill>
                    <a:schemeClr val="tx1"/>
                  </a:solidFill>
                  <a:round/>
                  <a:headEnd/>
                  <a:tailEnd/>
                </a:ln>
              </p:spPr>
              <p:txBody>
                <a:bodyPr/>
                <a:lstStyle/>
                <a:p>
                  <a:endParaRPr lang="en-US"/>
                </a:p>
              </p:txBody>
            </p:sp>
            <p:sp>
              <p:nvSpPr>
                <p:cNvPr id="18500" name="Line 52"/>
                <p:cNvSpPr>
                  <a:spLocks noChangeShapeType="1"/>
                </p:cNvSpPr>
                <p:nvPr/>
              </p:nvSpPr>
              <p:spPr bwMode="auto">
                <a:xfrm flipV="1">
                  <a:off x="1826" y="3165"/>
                  <a:ext cx="60" cy="12"/>
                </a:xfrm>
                <a:prstGeom prst="line">
                  <a:avLst/>
                </a:prstGeom>
                <a:noFill/>
                <a:ln w="38100">
                  <a:solidFill>
                    <a:schemeClr val="tx1"/>
                  </a:solidFill>
                  <a:round/>
                  <a:headEnd/>
                  <a:tailEnd/>
                </a:ln>
              </p:spPr>
              <p:txBody>
                <a:bodyPr/>
                <a:lstStyle/>
                <a:p>
                  <a:endParaRPr lang="en-US"/>
                </a:p>
              </p:txBody>
            </p:sp>
            <p:sp>
              <p:nvSpPr>
                <p:cNvPr id="18501" name="Line 53"/>
                <p:cNvSpPr>
                  <a:spLocks noChangeShapeType="1"/>
                </p:cNvSpPr>
                <p:nvPr/>
              </p:nvSpPr>
              <p:spPr bwMode="auto">
                <a:xfrm flipV="1">
                  <a:off x="1886" y="3147"/>
                  <a:ext cx="60" cy="18"/>
                </a:xfrm>
                <a:prstGeom prst="line">
                  <a:avLst/>
                </a:prstGeom>
                <a:noFill/>
                <a:ln w="38100">
                  <a:solidFill>
                    <a:schemeClr val="tx1"/>
                  </a:solidFill>
                  <a:round/>
                  <a:headEnd/>
                  <a:tailEnd/>
                </a:ln>
              </p:spPr>
              <p:txBody>
                <a:bodyPr/>
                <a:lstStyle/>
                <a:p>
                  <a:endParaRPr lang="en-US"/>
                </a:p>
              </p:txBody>
            </p:sp>
            <p:sp>
              <p:nvSpPr>
                <p:cNvPr id="18502" name="Freeform 54"/>
                <p:cNvSpPr>
                  <a:spLocks/>
                </p:cNvSpPr>
                <p:nvPr/>
              </p:nvSpPr>
              <p:spPr bwMode="auto">
                <a:xfrm>
                  <a:off x="1946" y="3117"/>
                  <a:ext cx="54" cy="30"/>
                </a:xfrm>
                <a:custGeom>
                  <a:avLst/>
                  <a:gdLst>
                    <a:gd name="T0" fmla="*/ 0 w 54"/>
                    <a:gd name="T1" fmla="*/ 30 h 30"/>
                    <a:gd name="T2" fmla="*/ 24 w 54"/>
                    <a:gd name="T3" fmla="*/ 18 h 30"/>
                    <a:gd name="T4" fmla="*/ 54 w 54"/>
                    <a:gd name="T5" fmla="*/ 0 h 30"/>
                    <a:gd name="T6" fmla="*/ 0 60000 65536"/>
                    <a:gd name="T7" fmla="*/ 0 60000 65536"/>
                    <a:gd name="T8" fmla="*/ 0 60000 65536"/>
                    <a:gd name="T9" fmla="*/ 0 w 54"/>
                    <a:gd name="T10" fmla="*/ 0 h 30"/>
                    <a:gd name="T11" fmla="*/ 54 w 54"/>
                    <a:gd name="T12" fmla="*/ 30 h 30"/>
                  </a:gdLst>
                  <a:ahLst/>
                  <a:cxnLst>
                    <a:cxn ang="T6">
                      <a:pos x="T0" y="T1"/>
                    </a:cxn>
                    <a:cxn ang="T7">
                      <a:pos x="T2" y="T3"/>
                    </a:cxn>
                    <a:cxn ang="T8">
                      <a:pos x="T4" y="T5"/>
                    </a:cxn>
                  </a:cxnLst>
                  <a:rect l="T9" t="T10" r="T11" b="T12"/>
                  <a:pathLst>
                    <a:path w="54" h="30">
                      <a:moveTo>
                        <a:pt x="0" y="30"/>
                      </a:moveTo>
                      <a:lnTo>
                        <a:pt x="24" y="18"/>
                      </a:lnTo>
                      <a:lnTo>
                        <a:pt x="54" y="0"/>
                      </a:lnTo>
                    </a:path>
                  </a:pathLst>
                </a:custGeom>
                <a:solidFill>
                  <a:srgbClr val="808000"/>
                </a:solidFill>
                <a:ln w="38100">
                  <a:solidFill>
                    <a:schemeClr val="tx1"/>
                  </a:solidFill>
                  <a:prstDash val="solid"/>
                  <a:round/>
                  <a:headEnd/>
                  <a:tailEnd/>
                </a:ln>
              </p:spPr>
              <p:txBody>
                <a:bodyPr/>
                <a:lstStyle/>
                <a:p>
                  <a:endParaRPr lang="en-US"/>
                </a:p>
              </p:txBody>
            </p:sp>
            <p:sp>
              <p:nvSpPr>
                <p:cNvPr id="18503" name="Freeform 55"/>
                <p:cNvSpPr>
                  <a:spLocks/>
                </p:cNvSpPr>
                <p:nvPr/>
              </p:nvSpPr>
              <p:spPr bwMode="auto">
                <a:xfrm>
                  <a:off x="2000" y="3069"/>
                  <a:ext cx="60" cy="48"/>
                </a:xfrm>
                <a:custGeom>
                  <a:avLst/>
                  <a:gdLst>
                    <a:gd name="T0" fmla="*/ 0 w 60"/>
                    <a:gd name="T1" fmla="*/ 48 h 48"/>
                    <a:gd name="T2" fmla="*/ 30 w 60"/>
                    <a:gd name="T3" fmla="*/ 24 h 48"/>
                    <a:gd name="T4" fmla="*/ 60 w 60"/>
                    <a:gd name="T5" fmla="*/ 0 h 48"/>
                    <a:gd name="T6" fmla="*/ 0 60000 65536"/>
                    <a:gd name="T7" fmla="*/ 0 60000 65536"/>
                    <a:gd name="T8" fmla="*/ 0 60000 65536"/>
                    <a:gd name="T9" fmla="*/ 0 w 60"/>
                    <a:gd name="T10" fmla="*/ 0 h 48"/>
                    <a:gd name="T11" fmla="*/ 60 w 60"/>
                    <a:gd name="T12" fmla="*/ 48 h 48"/>
                  </a:gdLst>
                  <a:ahLst/>
                  <a:cxnLst>
                    <a:cxn ang="T6">
                      <a:pos x="T0" y="T1"/>
                    </a:cxn>
                    <a:cxn ang="T7">
                      <a:pos x="T2" y="T3"/>
                    </a:cxn>
                    <a:cxn ang="T8">
                      <a:pos x="T4" y="T5"/>
                    </a:cxn>
                  </a:cxnLst>
                  <a:rect l="T9" t="T10" r="T11" b="T12"/>
                  <a:pathLst>
                    <a:path w="60" h="48">
                      <a:moveTo>
                        <a:pt x="0" y="48"/>
                      </a:moveTo>
                      <a:lnTo>
                        <a:pt x="30" y="24"/>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504" name="Freeform 56"/>
                <p:cNvSpPr>
                  <a:spLocks/>
                </p:cNvSpPr>
                <p:nvPr/>
              </p:nvSpPr>
              <p:spPr bwMode="auto">
                <a:xfrm>
                  <a:off x="2060" y="3009"/>
                  <a:ext cx="60" cy="60"/>
                </a:xfrm>
                <a:custGeom>
                  <a:avLst/>
                  <a:gdLst>
                    <a:gd name="T0" fmla="*/ 0 w 60"/>
                    <a:gd name="T1" fmla="*/ 60 h 60"/>
                    <a:gd name="T2" fmla="*/ 30 w 60"/>
                    <a:gd name="T3" fmla="*/ 30 h 60"/>
                    <a:gd name="T4" fmla="*/ 60 w 60"/>
                    <a:gd name="T5" fmla="*/ 0 h 60"/>
                    <a:gd name="T6" fmla="*/ 0 60000 65536"/>
                    <a:gd name="T7" fmla="*/ 0 60000 65536"/>
                    <a:gd name="T8" fmla="*/ 0 60000 65536"/>
                    <a:gd name="T9" fmla="*/ 0 w 60"/>
                    <a:gd name="T10" fmla="*/ 0 h 60"/>
                    <a:gd name="T11" fmla="*/ 60 w 60"/>
                    <a:gd name="T12" fmla="*/ 60 h 60"/>
                  </a:gdLst>
                  <a:ahLst/>
                  <a:cxnLst>
                    <a:cxn ang="T6">
                      <a:pos x="T0" y="T1"/>
                    </a:cxn>
                    <a:cxn ang="T7">
                      <a:pos x="T2" y="T3"/>
                    </a:cxn>
                    <a:cxn ang="T8">
                      <a:pos x="T4" y="T5"/>
                    </a:cxn>
                  </a:cxnLst>
                  <a:rect l="T9" t="T10" r="T11" b="T12"/>
                  <a:pathLst>
                    <a:path w="60" h="60">
                      <a:moveTo>
                        <a:pt x="0" y="60"/>
                      </a:moveTo>
                      <a:lnTo>
                        <a:pt x="30" y="3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505" name="Freeform 57"/>
                <p:cNvSpPr>
                  <a:spLocks/>
                </p:cNvSpPr>
                <p:nvPr/>
              </p:nvSpPr>
              <p:spPr bwMode="auto">
                <a:xfrm>
                  <a:off x="2120" y="2931"/>
                  <a:ext cx="60" cy="78"/>
                </a:xfrm>
                <a:custGeom>
                  <a:avLst/>
                  <a:gdLst>
                    <a:gd name="T0" fmla="*/ 0 w 60"/>
                    <a:gd name="T1" fmla="*/ 78 h 78"/>
                    <a:gd name="T2" fmla="*/ 30 w 60"/>
                    <a:gd name="T3" fmla="*/ 42 h 78"/>
                    <a:gd name="T4" fmla="*/ 60 w 60"/>
                    <a:gd name="T5" fmla="*/ 0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78"/>
                      </a:moveTo>
                      <a:lnTo>
                        <a:pt x="30" y="42"/>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506" name="Freeform 58"/>
                <p:cNvSpPr>
                  <a:spLocks/>
                </p:cNvSpPr>
                <p:nvPr/>
              </p:nvSpPr>
              <p:spPr bwMode="auto">
                <a:xfrm>
                  <a:off x="2180" y="2835"/>
                  <a:ext cx="54" cy="96"/>
                </a:xfrm>
                <a:custGeom>
                  <a:avLst/>
                  <a:gdLst>
                    <a:gd name="T0" fmla="*/ 0 w 54"/>
                    <a:gd name="T1" fmla="*/ 96 h 96"/>
                    <a:gd name="T2" fmla="*/ 24 w 54"/>
                    <a:gd name="T3" fmla="*/ 48 h 96"/>
                    <a:gd name="T4" fmla="*/ 54 w 54"/>
                    <a:gd name="T5" fmla="*/ 0 h 96"/>
                    <a:gd name="T6" fmla="*/ 0 60000 65536"/>
                    <a:gd name="T7" fmla="*/ 0 60000 65536"/>
                    <a:gd name="T8" fmla="*/ 0 60000 65536"/>
                    <a:gd name="T9" fmla="*/ 0 w 54"/>
                    <a:gd name="T10" fmla="*/ 0 h 96"/>
                    <a:gd name="T11" fmla="*/ 54 w 54"/>
                    <a:gd name="T12" fmla="*/ 96 h 96"/>
                  </a:gdLst>
                  <a:ahLst/>
                  <a:cxnLst>
                    <a:cxn ang="T6">
                      <a:pos x="T0" y="T1"/>
                    </a:cxn>
                    <a:cxn ang="T7">
                      <a:pos x="T2" y="T3"/>
                    </a:cxn>
                    <a:cxn ang="T8">
                      <a:pos x="T4" y="T5"/>
                    </a:cxn>
                  </a:cxnLst>
                  <a:rect l="T9" t="T10" r="T11" b="T12"/>
                  <a:pathLst>
                    <a:path w="54" h="96">
                      <a:moveTo>
                        <a:pt x="0" y="96"/>
                      </a:moveTo>
                      <a:lnTo>
                        <a:pt x="24" y="48"/>
                      </a:lnTo>
                      <a:lnTo>
                        <a:pt x="54" y="0"/>
                      </a:lnTo>
                    </a:path>
                  </a:pathLst>
                </a:custGeom>
                <a:solidFill>
                  <a:srgbClr val="808000"/>
                </a:solidFill>
                <a:ln w="38100">
                  <a:solidFill>
                    <a:schemeClr val="tx1"/>
                  </a:solidFill>
                  <a:prstDash val="solid"/>
                  <a:round/>
                  <a:headEnd/>
                  <a:tailEnd/>
                </a:ln>
              </p:spPr>
              <p:txBody>
                <a:bodyPr/>
                <a:lstStyle/>
                <a:p>
                  <a:endParaRPr lang="en-US"/>
                </a:p>
              </p:txBody>
            </p:sp>
            <p:sp>
              <p:nvSpPr>
                <p:cNvPr id="18507" name="Freeform 59"/>
                <p:cNvSpPr>
                  <a:spLocks/>
                </p:cNvSpPr>
                <p:nvPr/>
              </p:nvSpPr>
              <p:spPr bwMode="auto">
                <a:xfrm>
                  <a:off x="2234" y="2709"/>
                  <a:ext cx="60" cy="126"/>
                </a:xfrm>
                <a:custGeom>
                  <a:avLst/>
                  <a:gdLst>
                    <a:gd name="T0" fmla="*/ 0 w 60"/>
                    <a:gd name="T1" fmla="*/ 126 h 126"/>
                    <a:gd name="T2" fmla="*/ 30 w 60"/>
                    <a:gd name="T3" fmla="*/ 66 h 126"/>
                    <a:gd name="T4" fmla="*/ 60 w 60"/>
                    <a:gd name="T5" fmla="*/ 0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126"/>
                      </a:moveTo>
                      <a:lnTo>
                        <a:pt x="30" y="66"/>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508" name="Freeform 60"/>
                <p:cNvSpPr>
                  <a:spLocks/>
                </p:cNvSpPr>
                <p:nvPr/>
              </p:nvSpPr>
              <p:spPr bwMode="auto">
                <a:xfrm>
                  <a:off x="2294" y="2559"/>
                  <a:ext cx="60" cy="150"/>
                </a:xfrm>
                <a:custGeom>
                  <a:avLst/>
                  <a:gdLst>
                    <a:gd name="T0" fmla="*/ 0 w 60"/>
                    <a:gd name="T1" fmla="*/ 150 h 150"/>
                    <a:gd name="T2" fmla="*/ 30 w 60"/>
                    <a:gd name="T3" fmla="*/ 78 h 150"/>
                    <a:gd name="T4" fmla="*/ 60 w 60"/>
                    <a:gd name="T5" fmla="*/ 0 h 150"/>
                    <a:gd name="T6" fmla="*/ 0 60000 65536"/>
                    <a:gd name="T7" fmla="*/ 0 60000 65536"/>
                    <a:gd name="T8" fmla="*/ 0 60000 65536"/>
                    <a:gd name="T9" fmla="*/ 0 w 60"/>
                    <a:gd name="T10" fmla="*/ 0 h 150"/>
                    <a:gd name="T11" fmla="*/ 60 w 60"/>
                    <a:gd name="T12" fmla="*/ 150 h 150"/>
                  </a:gdLst>
                  <a:ahLst/>
                  <a:cxnLst>
                    <a:cxn ang="T6">
                      <a:pos x="T0" y="T1"/>
                    </a:cxn>
                    <a:cxn ang="T7">
                      <a:pos x="T2" y="T3"/>
                    </a:cxn>
                    <a:cxn ang="T8">
                      <a:pos x="T4" y="T5"/>
                    </a:cxn>
                  </a:cxnLst>
                  <a:rect l="T9" t="T10" r="T11" b="T12"/>
                  <a:pathLst>
                    <a:path w="60" h="150">
                      <a:moveTo>
                        <a:pt x="0" y="150"/>
                      </a:moveTo>
                      <a:lnTo>
                        <a:pt x="30" y="78"/>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509" name="Freeform 61"/>
                <p:cNvSpPr>
                  <a:spLocks/>
                </p:cNvSpPr>
                <p:nvPr/>
              </p:nvSpPr>
              <p:spPr bwMode="auto">
                <a:xfrm>
                  <a:off x="2354" y="2385"/>
                  <a:ext cx="60" cy="174"/>
                </a:xfrm>
                <a:custGeom>
                  <a:avLst/>
                  <a:gdLst>
                    <a:gd name="T0" fmla="*/ 0 w 60"/>
                    <a:gd name="T1" fmla="*/ 174 h 174"/>
                    <a:gd name="T2" fmla="*/ 30 w 60"/>
                    <a:gd name="T3" fmla="*/ 90 h 174"/>
                    <a:gd name="T4" fmla="*/ 60 w 60"/>
                    <a:gd name="T5" fmla="*/ 0 h 174"/>
                    <a:gd name="T6" fmla="*/ 0 60000 65536"/>
                    <a:gd name="T7" fmla="*/ 0 60000 65536"/>
                    <a:gd name="T8" fmla="*/ 0 60000 65536"/>
                    <a:gd name="T9" fmla="*/ 0 w 60"/>
                    <a:gd name="T10" fmla="*/ 0 h 174"/>
                    <a:gd name="T11" fmla="*/ 60 w 60"/>
                    <a:gd name="T12" fmla="*/ 174 h 174"/>
                  </a:gdLst>
                  <a:ahLst/>
                  <a:cxnLst>
                    <a:cxn ang="T6">
                      <a:pos x="T0" y="T1"/>
                    </a:cxn>
                    <a:cxn ang="T7">
                      <a:pos x="T2" y="T3"/>
                    </a:cxn>
                    <a:cxn ang="T8">
                      <a:pos x="T4" y="T5"/>
                    </a:cxn>
                  </a:cxnLst>
                  <a:rect l="T9" t="T10" r="T11" b="T12"/>
                  <a:pathLst>
                    <a:path w="60" h="174">
                      <a:moveTo>
                        <a:pt x="0" y="174"/>
                      </a:moveTo>
                      <a:lnTo>
                        <a:pt x="30" y="9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510" name="Line 62"/>
                <p:cNvSpPr>
                  <a:spLocks noChangeShapeType="1"/>
                </p:cNvSpPr>
                <p:nvPr/>
              </p:nvSpPr>
              <p:spPr bwMode="auto">
                <a:xfrm flipV="1">
                  <a:off x="2414" y="2199"/>
                  <a:ext cx="54" cy="186"/>
                </a:xfrm>
                <a:prstGeom prst="line">
                  <a:avLst/>
                </a:prstGeom>
                <a:noFill/>
                <a:ln w="38100">
                  <a:solidFill>
                    <a:schemeClr val="tx1"/>
                  </a:solidFill>
                  <a:round/>
                  <a:headEnd/>
                  <a:tailEnd/>
                </a:ln>
              </p:spPr>
              <p:txBody>
                <a:bodyPr/>
                <a:lstStyle/>
                <a:p>
                  <a:endParaRPr lang="en-US"/>
                </a:p>
              </p:txBody>
            </p:sp>
            <p:sp>
              <p:nvSpPr>
                <p:cNvPr id="18511" name="Freeform 63"/>
                <p:cNvSpPr>
                  <a:spLocks/>
                </p:cNvSpPr>
                <p:nvPr/>
              </p:nvSpPr>
              <p:spPr bwMode="auto">
                <a:xfrm>
                  <a:off x="2468" y="2001"/>
                  <a:ext cx="60" cy="198"/>
                </a:xfrm>
                <a:custGeom>
                  <a:avLst/>
                  <a:gdLst>
                    <a:gd name="T0" fmla="*/ 0 w 60"/>
                    <a:gd name="T1" fmla="*/ 198 h 198"/>
                    <a:gd name="T2" fmla="*/ 30 w 60"/>
                    <a:gd name="T3" fmla="*/ 102 h 198"/>
                    <a:gd name="T4" fmla="*/ 60 w 60"/>
                    <a:gd name="T5" fmla="*/ 0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198"/>
                      </a:moveTo>
                      <a:lnTo>
                        <a:pt x="30" y="102"/>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512" name="Freeform 64"/>
                <p:cNvSpPr>
                  <a:spLocks/>
                </p:cNvSpPr>
                <p:nvPr/>
              </p:nvSpPr>
              <p:spPr bwMode="auto">
                <a:xfrm>
                  <a:off x="2528" y="1803"/>
                  <a:ext cx="60" cy="198"/>
                </a:xfrm>
                <a:custGeom>
                  <a:avLst/>
                  <a:gdLst>
                    <a:gd name="T0" fmla="*/ 0 w 60"/>
                    <a:gd name="T1" fmla="*/ 198 h 198"/>
                    <a:gd name="T2" fmla="*/ 30 w 60"/>
                    <a:gd name="T3" fmla="*/ 96 h 198"/>
                    <a:gd name="T4" fmla="*/ 60 w 60"/>
                    <a:gd name="T5" fmla="*/ 0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198"/>
                      </a:moveTo>
                      <a:lnTo>
                        <a:pt x="30" y="96"/>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513" name="Freeform 65"/>
                <p:cNvSpPr>
                  <a:spLocks/>
                </p:cNvSpPr>
                <p:nvPr/>
              </p:nvSpPr>
              <p:spPr bwMode="auto">
                <a:xfrm>
                  <a:off x="2588" y="1617"/>
                  <a:ext cx="60" cy="186"/>
                </a:xfrm>
                <a:custGeom>
                  <a:avLst/>
                  <a:gdLst>
                    <a:gd name="T0" fmla="*/ 0 w 60"/>
                    <a:gd name="T1" fmla="*/ 186 h 186"/>
                    <a:gd name="T2" fmla="*/ 30 w 60"/>
                    <a:gd name="T3" fmla="*/ 90 h 186"/>
                    <a:gd name="T4" fmla="*/ 60 w 60"/>
                    <a:gd name="T5" fmla="*/ 0 h 186"/>
                    <a:gd name="T6" fmla="*/ 0 60000 65536"/>
                    <a:gd name="T7" fmla="*/ 0 60000 65536"/>
                    <a:gd name="T8" fmla="*/ 0 60000 65536"/>
                    <a:gd name="T9" fmla="*/ 0 w 60"/>
                    <a:gd name="T10" fmla="*/ 0 h 186"/>
                    <a:gd name="T11" fmla="*/ 60 w 60"/>
                    <a:gd name="T12" fmla="*/ 186 h 186"/>
                  </a:gdLst>
                  <a:ahLst/>
                  <a:cxnLst>
                    <a:cxn ang="T6">
                      <a:pos x="T0" y="T1"/>
                    </a:cxn>
                    <a:cxn ang="T7">
                      <a:pos x="T2" y="T3"/>
                    </a:cxn>
                    <a:cxn ang="T8">
                      <a:pos x="T4" y="T5"/>
                    </a:cxn>
                  </a:cxnLst>
                  <a:rect l="T9" t="T10" r="T11" b="T12"/>
                  <a:pathLst>
                    <a:path w="60" h="186">
                      <a:moveTo>
                        <a:pt x="0" y="186"/>
                      </a:moveTo>
                      <a:lnTo>
                        <a:pt x="30" y="9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514" name="Freeform 66"/>
                <p:cNvSpPr>
                  <a:spLocks/>
                </p:cNvSpPr>
                <p:nvPr/>
              </p:nvSpPr>
              <p:spPr bwMode="auto">
                <a:xfrm>
                  <a:off x="2648" y="1455"/>
                  <a:ext cx="54" cy="162"/>
                </a:xfrm>
                <a:custGeom>
                  <a:avLst/>
                  <a:gdLst>
                    <a:gd name="T0" fmla="*/ 0 w 54"/>
                    <a:gd name="T1" fmla="*/ 162 h 162"/>
                    <a:gd name="T2" fmla="*/ 24 w 54"/>
                    <a:gd name="T3" fmla="*/ 78 h 162"/>
                    <a:gd name="T4" fmla="*/ 54 w 54"/>
                    <a:gd name="T5" fmla="*/ 0 h 162"/>
                    <a:gd name="T6" fmla="*/ 0 60000 65536"/>
                    <a:gd name="T7" fmla="*/ 0 60000 65536"/>
                    <a:gd name="T8" fmla="*/ 0 60000 65536"/>
                    <a:gd name="T9" fmla="*/ 0 w 54"/>
                    <a:gd name="T10" fmla="*/ 0 h 162"/>
                    <a:gd name="T11" fmla="*/ 54 w 54"/>
                    <a:gd name="T12" fmla="*/ 162 h 162"/>
                  </a:gdLst>
                  <a:ahLst/>
                  <a:cxnLst>
                    <a:cxn ang="T6">
                      <a:pos x="T0" y="T1"/>
                    </a:cxn>
                    <a:cxn ang="T7">
                      <a:pos x="T2" y="T3"/>
                    </a:cxn>
                    <a:cxn ang="T8">
                      <a:pos x="T4" y="T5"/>
                    </a:cxn>
                  </a:cxnLst>
                  <a:rect l="T9" t="T10" r="T11" b="T12"/>
                  <a:pathLst>
                    <a:path w="54" h="162">
                      <a:moveTo>
                        <a:pt x="0" y="162"/>
                      </a:moveTo>
                      <a:lnTo>
                        <a:pt x="24" y="78"/>
                      </a:lnTo>
                      <a:lnTo>
                        <a:pt x="54" y="0"/>
                      </a:lnTo>
                    </a:path>
                  </a:pathLst>
                </a:custGeom>
                <a:solidFill>
                  <a:srgbClr val="808000"/>
                </a:solidFill>
                <a:ln w="38100">
                  <a:solidFill>
                    <a:schemeClr val="tx1"/>
                  </a:solidFill>
                  <a:prstDash val="solid"/>
                  <a:round/>
                  <a:headEnd/>
                  <a:tailEnd/>
                </a:ln>
              </p:spPr>
              <p:txBody>
                <a:bodyPr/>
                <a:lstStyle/>
                <a:p>
                  <a:endParaRPr lang="en-US"/>
                </a:p>
              </p:txBody>
            </p:sp>
            <p:sp>
              <p:nvSpPr>
                <p:cNvPr id="18515" name="Freeform 67"/>
                <p:cNvSpPr>
                  <a:spLocks/>
                </p:cNvSpPr>
                <p:nvPr/>
              </p:nvSpPr>
              <p:spPr bwMode="auto">
                <a:xfrm>
                  <a:off x="2702" y="1329"/>
                  <a:ext cx="60" cy="126"/>
                </a:xfrm>
                <a:custGeom>
                  <a:avLst/>
                  <a:gdLst>
                    <a:gd name="T0" fmla="*/ 0 w 60"/>
                    <a:gd name="T1" fmla="*/ 126 h 126"/>
                    <a:gd name="T2" fmla="*/ 30 w 60"/>
                    <a:gd name="T3" fmla="*/ 60 h 126"/>
                    <a:gd name="T4" fmla="*/ 60 w 60"/>
                    <a:gd name="T5" fmla="*/ 0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126"/>
                      </a:moveTo>
                      <a:lnTo>
                        <a:pt x="30" y="6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516" name="Freeform 68"/>
                <p:cNvSpPr>
                  <a:spLocks/>
                </p:cNvSpPr>
                <p:nvPr/>
              </p:nvSpPr>
              <p:spPr bwMode="auto">
                <a:xfrm>
                  <a:off x="2762" y="1251"/>
                  <a:ext cx="60" cy="78"/>
                </a:xfrm>
                <a:custGeom>
                  <a:avLst/>
                  <a:gdLst>
                    <a:gd name="T0" fmla="*/ 0 w 60"/>
                    <a:gd name="T1" fmla="*/ 78 h 78"/>
                    <a:gd name="T2" fmla="*/ 30 w 60"/>
                    <a:gd name="T3" fmla="*/ 36 h 78"/>
                    <a:gd name="T4" fmla="*/ 60 w 60"/>
                    <a:gd name="T5" fmla="*/ 0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78"/>
                      </a:moveTo>
                      <a:lnTo>
                        <a:pt x="30" y="36"/>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517" name="Freeform 69"/>
                <p:cNvSpPr>
                  <a:spLocks/>
                </p:cNvSpPr>
                <p:nvPr/>
              </p:nvSpPr>
              <p:spPr bwMode="auto">
                <a:xfrm>
                  <a:off x="2822" y="1221"/>
                  <a:ext cx="61" cy="30"/>
                </a:xfrm>
                <a:custGeom>
                  <a:avLst/>
                  <a:gdLst>
                    <a:gd name="T0" fmla="*/ 0 w 61"/>
                    <a:gd name="T1" fmla="*/ 30 h 30"/>
                    <a:gd name="T2" fmla="*/ 30 w 61"/>
                    <a:gd name="T3" fmla="*/ 6 h 30"/>
                    <a:gd name="T4" fmla="*/ 61 w 61"/>
                    <a:gd name="T5" fmla="*/ 0 h 30"/>
                    <a:gd name="T6" fmla="*/ 0 60000 65536"/>
                    <a:gd name="T7" fmla="*/ 0 60000 65536"/>
                    <a:gd name="T8" fmla="*/ 0 60000 65536"/>
                    <a:gd name="T9" fmla="*/ 0 w 61"/>
                    <a:gd name="T10" fmla="*/ 0 h 30"/>
                    <a:gd name="T11" fmla="*/ 61 w 61"/>
                    <a:gd name="T12" fmla="*/ 30 h 30"/>
                  </a:gdLst>
                  <a:ahLst/>
                  <a:cxnLst>
                    <a:cxn ang="T6">
                      <a:pos x="T0" y="T1"/>
                    </a:cxn>
                    <a:cxn ang="T7">
                      <a:pos x="T2" y="T3"/>
                    </a:cxn>
                    <a:cxn ang="T8">
                      <a:pos x="T4" y="T5"/>
                    </a:cxn>
                  </a:cxnLst>
                  <a:rect l="T9" t="T10" r="T11" b="T12"/>
                  <a:pathLst>
                    <a:path w="61" h="30">
                      <a:moveTo>
                        <a:pt x="0" y="30"/>
                      </a:moveTo>
                      <a:lnTo>
                        <a:pt x="30" y="6"/>
                      </a:lnTo>
                      <a:lnTo>
                        <a:pt x="61" y="0"/>
                      </a:lnTo>
                    </a:path>
                  </a:pathLst>
                </a:custGeom>
                <a:solidFill>
                  <a:srgbClr val="808000"/>
                </a:solidFill>
                <a:ln w="38100">
                  <a:solidFill>
                    <a:schemeClr val="tx1"/>
                  </a:solidFill>
                  <a:prstDash val="solid"/>
                  <a:round/>
                  <a:headEnd/>
                  <a:tailEnd/>
                </a:ln>
              </p:spPr>
              <p:txBody>
                <a:bodyPr/>
                <a:lstStyle/>
                <a:p>
                  <a:endParaRPr lang="en-US"/>
                </a:p>
              </p:txBody>
            </p:sp>
            <p:sp>
              <p:nvSpPr>
                <p:cNvPr id="18518" name="Freeform 70"/>
                <p:cNvSpPr>
                  <a:spLocks/>
                </p:cNvSpPr>
                <p:nvPr/>
              </p:nvSpPr>
              <p:spPr bwMode="auto">
                <a:xfrm>
                  <a:off x="2883" y="1221"/>
                  <a:ext cx="54" cy="30"/>
                </a:xfrm>
                <a:custGeom>
                  <a:avLst/>
                  <a:gdLst>
                    <a:gd name="T0" fmla="*/ 0 w 54"/>
                    <a:gd name="T1" fmla="*/ 0 h 30"/>
                    <a:gd name="T2" fmla="*/ 24 w 54"/>
                    <a:gd name="T3" fmla="*/ 6 h 30"/>
                    <a:gd name="T4" fmla="*/ 54 w 54"/>
                    <a:gd name="T5" fmla="*/ 30 h 30"/>
                    <a:gd name="T6" fmla="*/ 0 60000 65536"/>
                    <a:gd name="T7" fmla="*/ 0 60000 65536"/>
                    <a:gd name="T8" fmla="*/ 0 60000 65536"/>
                    <a:gd name="T9" fmla="*/ 0 w 54"/>
                    <a:gd name="T10" fmla="*/ 0 h 30"/>
                    <a:gd name="T11" fmla="*/ 54 w 54"/>
                    <a:gd name="T12" fmla="*/ 30 h 30"/>
                  </a:gdLst>
                  <a:ahLst/>
                  <a:cxnLst>
                    <a:cxn ang="T6">
                      <a:pos x="T0" y="T1"/>
                    </a:cxn>
                    <a:cxn ang="T7">
                      <a:pos x="T2" y="T3"/>
                    </a:cxn>
                    <a:cxn ang="T8">
                      <a:pos x="T4" y="T5"/>
                    </a:cxn>
                  </a:cxnLst>
                  <a:rect l="T9" t="T10" r="T11" b="T12"/>
                  <a:pathLst>
                    <a:path w="54" h="30">
                      <a:moveTo>
                        <a:pt x="0" y="0"/>
                      </a:moveTo>
                      <a:lnTo>
                        <a:pt x="24" y="6"/>
                      </a:lnTo>
                      <a:lnTo>
                        <a:pt x="54" y="30"/>
                      </a:lnTo>
                    </a:path>
                  </a:pathLst>
                </a:custGeom>
                <a:solidFill>
                  <a:srgbClr val="808000"/>
                </a:solidFill>
                <a:ln w="38100">
                  <a:solidFill>
                    <a:schemeClr val="tx1"/>
                  </a:solidFill>
                  <a:prstDash val="solid"/>
                  <a:round/>
                  <a:headEnd/>
                  <a:tailEnd/>
                </a:ln>
              </p:spPr>
              <p:txBody>
                <a:bodyPr/>
                <a:lstStyle/>
                <a:p>
                  <a:endParaRPr lang="en-US"/>
                </a:p>
              </p:txBody>
            </p:sp>
            <p:sp>
              <p:nvSpPr>
                <p:cNvPr id="18519" name="Freeform 71"/>
                <p:cNvSpPr>
                  <a:spLocks/>
                </p:cNvSpPr>
                <p:nvPr/>
              </p:nvSpPr>
              <p:spPr bwMode="auto">
                <a:xfrm>
                  <a:off x="2937" y="1251"/>
                  <a:ext cx="60" cy="78"/>
                </a:xfrm>
                <a:custGeom>
                  <a:avLst/>
                  <a:gdLst>
                    <a:gd name="T0" fmla="*/ 0 w 60"/>
                    <a:gd name="T1" fmla="*/ 0 h 78"/>
                    <a:gd name="T2" fmla="*/ 30 w 60"/>
                    <a:gd name="T3" fmla="*/ 36 h 78"/>
                    <a:gd name="T4" fmla="*/ 60 w 60"/>
                    <a:gd name="T5" fmla="*/ 78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0"/>
                      </a:moveTo>
                      <a:lnTo>
                        <a:pt x="30" y="36"/>
                      </a:lnTo>
                      <a:lnTo>
                        <a:pt x="60" y="78"/>
                      </a:lnTo>
                    </a:path>
                  </a:pathLst>
                </a:custGeom>
                <a:solidFill>
                  <a:srgbClr val="808000"/>
                </a:solidFill>
                <a:ln w="38100">
                  <a:solidFill>
                    <a:schemeClr val="tx1"/>
                  </a:solidFill>
                  <a:prstDash val="solid"/>
                  <a:round/>
                  <a:headEnd/>
                  <a:tailEnd/>
                </a:ln>
              </p:spPr>
              <p:txBody>
                <a:bodyPr/>
                <a:lstStyle/>
                <a:p>
                  <a:endParaRPr lang="en-US"/>
                </a:p>
              </p:txBody>
            </p:sp>
            <p:sp>
              <p:nvSpPr>
                <p:cNvPr id="18520" name="Freeform 72"/>
                <p:cNvSpPr>
                  <a:spLocks/>
                </p:cNvSpPr>
                <p:nvPr/>
              </p:nvSpPr>
              <p:spPr bwMode="auto">
                <a:xfrm>
                  <a:off x="2997" y="1329"/>
                  <a:ext cx="60" cy="126"/>
                </a:xfrm>
                <a:custGeom>
                  <a:avLst/>
                  <a:gdLst>
                    <a:gd name="T0" fmla="*/ 0 w 60"/>
                    <a:gd name="T1" fmla="*/ 0 h 126"/>
                    <a:gd name="T2" fmla="*/ 30 w 60"/>
                    <a:gd name="T3" fmla="*/ 60 h 126"/>
                    <a:gd name="T4" fmla="*/ 60 w 60"/>
                    <a:gd name="T5" fmla="*/ 126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0"/>
                      </a:moveTo>
                      <a:lnTo>
                        <a:pt x="30" y="60"/>
                      </a:lnTo>
                      <a:lnTo>
                        <a:pt x="60" y="126"/>
                      </a:lnTo>
                    </a:path>
                  </a:pathLst>
                </a:custGeom>
                <a:solidFill>
                  <a:srgbClr val="808000"/>
                </a:solidFill>
                <a:ln w="38100">
                  <a:solidFill>
                    <a:schemeClr val="tx1"/>
                  </a:solidFill>
                  <a:prstDash val="solid"/>
                  <a:round/>
                  <a:headEnd/>
                  <a:tailEnd/>
                </a:ln>
              </p:spPr>
              <p:txBody>
                <a:bodyPr/>
                <a:lstStyle/>
                <a:p>
                  <a:endParaRPr lang="en-US"/>
                </a:p>
              </p:txBody>
            </p:sp>
            <p:sp>
              <p:nvSpPr>
                <p:cNvPr id="18521" name="Freeform 73"/>
                <p:cNvSpPr>
                  <a:spLocks/>
                </p:cNvSpPr>
                <p:nvPr/>
              </p:nvSpPr>
              <p:spPr bwMode="auto">
                <a:xfrm>
                  <a:off x="3057" y="1455"/>
                  <a:ext cx="60" cy="162"/>
                </a:xfrm>
                <a:custGeom>
                  <a:avLst/>
                  <a:gdLst>
                    <a:gd name="T0" fmla="*/ 0 w 60"/>
                    <a:gd name="T1" fmla="*/ 0 h 162"/>
                    <a:gd name="T2" fmla="*/ 30 w 60"/>
                    <a:gd name="T3" fmla="*/ 78 h 162"/>
                    <a:gd name="T4" fmla="*/ 60 w 60"/>
                    <a:gd name="T5" fmla="*/ 162 h 162"/>
                    <a:gd name="T6" fmla="*/ 0 60000 65536"/>
                    <a:gd name="T7" fmla="*/ 0 60000 65536"/>
                    <a:gd name="T8" fmla="*/ 0 60000 65536"/>
                    <a:gd name="T9" fmla="*/ 0 w 60"/>
                    <a:gd name="T10" fmla="*/ 0 h 162"/>
                    <a:gd name="T11" fmla="*/ 60 w 60"/>
                    <a:gd name="T12" fmla="*/ 162 h 162"/>
                  </a:gdLst>
                  <a:ahLst/>
                  <a:cxnLst>
                    <a:cxn ang="T6">
                      <a:pos x="T0" y="T1"/>
                    </a:cxn>
                    <a:cxn ang="T7">
                      <a:pos x="T2" y="T3"/>
                    </a:cxn>
                    <a:cxn ang="T8">
                      <a:pos x="T4" y="T5"/>
                    </a:cxn>
                  </a:cxnLst>
                  <a:rect l="T9" t="T10" r="T11" b="T12"/>
                  <a:pathLst>
                    <a:path w="60" h="162">
                      <a:moveTo>
                        <a:pt x="0" y="0"/>
                      </a:moveTo>
                      <a:lnTo>
                        <a:pt x="30" y="78"/>
                      </a:lnTo>
                      <a:lnTo>
                        <a:pt x="60" y="162"/>
                      </a:lnTo>
                    </a:path>
                  </a:pathLst>
                </a:custGeom>
                <a:solidFill>
                  <a:srgbClr val="808000"/>
                </a:solidFill>
                <a:ln w="38100">
                  <a:solidFill>
                    <a:schemeClr val="tx1"/>
                  </a:solidFill>
                  <a:prstDash val="solid"/>
                  <a:round/>
                  <a:headEnd/>
                  <a:tailEnd/>
                </a:ln>
              </p:spPr>
              <p:txBody>
                <a:bodyPr/>
                <a:lstStyle/>
                <a:p>
                  <a:endParaRPr lang="en-US"/>
                </a:p>
              </p:txBody>
            </p:sp>
            <p:sp>
              <p:nvSpPr>
                <p:cNvPr id="18522" name="Freeform 74"/>
                <p:cNvSpPr>
                  <a:spLocks/>
                </p:cNvSpPr>
                <p:nvPr/>
              </p:nvSpPr>
              <p:spPr bwMode="auto">
                <a:xfrm>
                  <a:off x="3117" y="1617"/>
                  <a:ext cx="54" cy="186"/>
                </a:xfrm>
                <a:custGeom>
                  <a:avLst/>
                  <a:gdLst>
                    <a:gd name="T0" fmla="*/ 0 w 54"/>
                    <a:gd name="T1" fmla="*/ 0 h 186"/>
                    <a:gd name="T2" fmla="*/ 24 w 54"/>
                    <a:gd name="T3" fmla="*/ 90 h 186"/>
                    <a:gd name="T4" fmla="*/ 54 w 54"/>
                    <a:gd name="T5" fmla="*/ 186 h 186"/>
                    <a:gd name="T6" fmla="*/ 0 60000 65536"/>
                    <a:gd name="T7" fmla="*/ 0 60000 65536"/>
                    <a:gd name="T8" fmla="*/ 0 60000 65536"/>
                    <a:gd name="T9" fmla="*/ 0 w 54"/>
                    <a:gd name="T10" fmla="*/ 0 h 186"/>
                    <a:gd name="T11" fmla="*/ 54 w 54"/>
                    <a:gd name="T12" fmla="*/ 186 h 186"/>
                  </a:gdLst>
                  <a:ahLst/>
                  <a:cxnLst>
                    <a:cxn ang="T6">
                      <a:pos x="T0" y="T1"/>
                    </a:cxn>
                    <a:cxn ang="T7">
                      <a:pos x="T2" y="T3"/>
                    </a:cxn>
                    <a:cxn ang="T8">
                      <a:pos x="T4" y="T5"/>
                    </a:cxn>
                  </a:cxnLst>
                  <a:rect l="T9" t="T10" r="T11" b="T12"/>
                  <a:pathLst>
                    <a:path w="54" h="186">
                      <a:moveTo>
                        <a:pt x="0" y="0"/>
                      </a:moveTo>
                      <a:lnTo>
                        <a:pt x="24" y="90"/>
                      </a:lnTo>
                      <a:lnTo>
                        <a:pt x="54" y="186"/>
                      </a:lnTo>
                    </a:path>
                  </a:pathLst>
                </a:custGeom>
                <a:solidFill>
                  <a:srgbClr val="808000"/>
                </a:solidFill>
                <a:ln w="38100">
                  <a:solidFill>
                    <a:schemeClr val="tx1"/>
                  </a:solidFill>
                  <a:prstDash val="solid"/>
                  <a:round/>
                  <a:headEnd/>
                  <a:tailEnd/>
                </a:ln>
              </p:spPr>
              <p:txBody>
                <a:bodyPr/>
                <a:lstStyle/>
                <a:p>
                  <a:endParaRPr lang="en-US"/>
                </a:p>
              </p:txBody>
            </p:sp>
            <p:sp>
              <p:nvSpPr>
                <p:cNvPr id="18523" name="Freeform 75"/>
                <p:cNvSpPr>
                  <a:spLocks/>
                </p:cNvSpPr>
                <p:nvPr/>
              </p:nvSpPr>
              <p:spPr bwMode="auto">
                <a:xfrm>
                  <a:off x="3171" y="1803"/>
                  <a:ext cx="60" cy="198"/>
                </a:xfrm>
                <a:custGeom>
                  <a:avLst/>
                  <a:gdLst>
                    <a:gd name="T0" fmla="*/ 0 w 60"/>
                    <a:gd name="T1" fmla="*/ 0 h 198"/>
                    <a:gd name="T2" fmla="*/ 30 w 60"/>
                    <a:gd name="T3" fmla="*/ 96 h 198"/>
                    <a:gd name="T4" fmla="*/ 60 w 60"/>
                    <a:gd name="T5" fmla="*/ 198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0"/>
                      </a:moveTo>
                      <a:lnTo>
                        <a:pt x="30" y="96"/>
                      </a:lnTo>
                      <a:lnTo>
                        <a:pt x="60" y="198"/>
                      </a:lnTo>
                    </a:path>
                  </a:pathLst>
                </a:custGeom>
                <a:solidFill>
                  <a:srgbClr val="808000"/>
                </a:solidFill>
                <a:ln w="38100">
                  <a:solidFill>
                    <a:schemeClr val="tx1"/>
                  </a:solidFill>
                  <a:prstDash val="solid"/>
                  <a:round/>
                  <a:headEnd/>
                  <a:tailEnd/>
                </a:ln>
              </p:spPr>
              <p:txBody>
                <a:bodyPr/>
                <a:lstStyle/>
                <a:p>
                  <a:endParaRPr lang="en-US"/>
                </a:p>
              </p:txBody>
            </p:sp>
            <p:sp>
              <p:nvSpPr>
                <p:cNvPr id="18524" name="Freeform 76"/>
                <p:cNvSpPr>
                  <a:spLocks/>
                </p:cNvSpPr>
                <p:nvPr/>
              </p:nvSpPr>
              <p:spPr bwMode="auto">
                <a:xfrm>
                  <a:off x="3231" y="2001"/>
                  <a:ext cx="60" cy="198"/>
                </a:xfrm>
                <a:custGeom>
                  <a:avLst/>
                  <a:gdLst>
                    <a:gd name="T0" fmla="*/ 0 w 60"/>
                    <a:gd name="T1" fmla="*/ 0 h 198"/>
                    <a:gd name="T2" fmla="*/ 30 w 60"/>
                    <a:gd name="T3" fmla="*/ 102 h 198"/>
                    <a:gd name="T4" fmla="*/ 60 w 60"/>
                    <a:gd name="T5" fmla="*/ 198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0"/>
                      </a:moveTo>
                      <a:lnTo>
                        <a:pt x="30" y="102"/>
                      </a:lnTo>
                      <a:lnTo>
                        <a:pt x="60" y="198"/>
                      </a:lnTo>
                    </a:path>
                  </a:pathLst>
                </a:custGeom>
                <a:solidFill>
                  <a:srgbClr val="808000"/>
                </a:solidFill>
                <a:ln w="38100">
                  <a:solidFill>
                    <a:schemeClr val="tx1"/>
                  </a:solidFill>
                  <a:prstDash val="solid"/>
                  <a:round/>
                  <a:headEnd/>
                  <a:tailEnd/>
                </a:ln>
              </p:spPr>
              <p:txBody>
                <a:bodyPr/>
                <a:lstStyle/>
                <a:p>
                  <a:endParaRPr lang="en-US"/>
                </a:p>
              </p:txBody>
            </p:sp>
            <p:sp>
              <p:nvSpPr>
                <p:cNvPr id="18525" name="Line 77"/>
                <p:cNvSpPr>
                  <a:spLocks noChangeShapeType="1"/>
                </p:cNvSpPr>
                <p:nvPr/>
              </p:nvSpPr>
              <p:spPr bwMode="auto">
                <a:xfrm>
                  <a:off x="3291" y="2199"/>
                  <a:ext cx="60" cy="186"/>
                </a:xfrm>
                <a:prstGeom prst="line">
                  <a:avLst/>
                </a:prstGeom>
                <a:noFill/>
                <a:ln w="38100">
                  <a:solidFill>
                    <a:schemeClr val="tx1"/>
                  </a:solidFill>
                  <a:round/>
                  <a:headEnd/>
                  <a:tailEnd/>
                </a:ln>
              </p:spPr>
              <p:txBody>
                <a:bodyPr/>
                <a:lstStyle/>
                <a:p>
                  <a:endParaRPr lang="en-US"/>
                </a:p>
              </p:txBody>
            </p:sp>
            <p:sp>
              <p:nvSpPr>
                <p:cNvPr id="18526" name="Freeform 78"/>
                <p:cNvSpPr>
                  <a:spLocks/>
                </p:cNvSpPr>
                <p:nvPr/>
              </p:nvSpPr>
              <p:spPr bwMode="auto">
                <a:xfrm>
                  <a:off x="3351" y="2385"/>
                  <a:ext cx="54" cy="174"/>
                </a:xfrm>
                <a:custGeom>
                  <a:avLst/>
                  <a:gdLst>
                    <a:gd name="T0" fmla="*/ 0 w 54"/>
                    <a:gd name="T1" fmla="*/ 0 h 174"/>
                    <a:gd name="T2" fmla="*/ 24 w 54"/>
                    <a:gd name="T3" fmla="*/ 90 h 174"/>
                    <a:gd name="T4" fmla="*/ 54 w 54"/>
                    <a:gd name="T5" fmla="*/ 174 h 174"/>
                    <a:gd name="T6" fmla="*/ 0 60000 65536"/>
                    <a:gd name="T7" fmla="*/ 0 60000 65536"/>
                    <a:gd name="T8" fmla="*/ 0 60000 65536"/>
                    <a:gd name="T9" fmla="*/ 0 w 54"/>
                    <a:gd name="T10" fmla="*/ 0 h 174"/>
                    <a:gd name="T11" fmla="*/ 54 w 54"/>
                    <a:gd name="T12" fmla="*/ 174 h 174"/>
                  </a:gdLst>
                  <a:ahLst/>
                  <a:cxnLst>
                    <a:cxn ang="T6">
                      <a:pos x="T0" y="T1"/>
                    </a:cxn>
                    <a:cxn ang="T7">
                      <a:pos x="T2" y="T3"/>
                    </a:cxn>
                    <a:cxn ang="T8">
                      <a:pos x="T4" y="T5"/>
                    </a:cxn>
                  </a:cxnLst>
                  <a:rect l="T9" t="T10" r="T11" b="T12"/>
                  <a:pathLst>
                    <a:path w="54" h="174">
                      <a:moveTo>
                        <a:pt x="0" y="0"/>
                      </a:moveTo>
                      <a:lnTo>
                        <a:pt x="24" y="90"/>
                      </a:lnTo>
                      <a:lnTo>
                        <a:pt x="54" y="174"/>
                      </a:lnTo>
                    </a:path>
                  </a:pathLst>
                </a:custGeom>
                <a:solidFill>
                  <a:srgbClr val="808000"/>
                </a:solidFill>
                <a:ln w="38100">
                  <a:solidFill>
                    <a:schemeClr val="tx1"/>
                  </a:solidFill>
                  <a:prstDash val="solid"/>
                  <a:round/>
                  <a:headEnd/>
                  <a:tailEnd/>
                </a:ln>
              </p:spPr>
              <p:txBody>
                <a:bodyPr/>
                <a:lstStyle/>
                <a:p>
                  <a:endParaRPr lang="en-US"/>
                </a:p>
              </p:txBody>
            </p:sp>
            <p:sp>
              <p:nvSpPr>
                <p:cNvPr id="18527" name="Freeform 79"/>
                <p:cNvSpPr>
                  <a:spLocks/>
                </p:cNvSpPr>
                <p:nvPr/>
              </p:nvSpPr>
              <p:spPr bwMode="auto">
                <a:xfrm>
                  <a:off x="3405" y="2559"/>
                  <a:ext cx="60" cy="150"/>
                </a:xfrm>
                <a:custGeom>
                  <a:avLst/>
                  <a:gdLst>
                    <a:gd name="T0" fmla="*/ 0 w 60"/>
                    <a:gd name="T1" fmla="*/ 0 h 150"/>
                    <a:gd name="T2" fmla="*/ 30 w 60"/>
                    <a:gd name="T3" fmla="*/ 78 h 150"/>
                    <a:gd name="T4" fmla="*/ 60 w 60"/>
                    <a:gd name="T5" fmla="*/ 150 h 150"/>
                    <a:gd name="T6" fmla="*/ 0 60000 65536"/>
                    <a:gd name="T7" fmla="*/ 0 60000 65536"/>
                    <a:gd name="T8" fmla="*/ 0 60000 65536"/>
                    <a:gd name="T9" fmla="*/ 0 w 60"/>
                    <a:gd name="T10" fmla="*/ 0 h 150"/>
                    <a:gd name="T11" fmla="*/ 60 w 60"/>
                    <a:gd name="T12" fmla="*/ 150 h 150"/>
                  </a:gdLst>
                  <a:ahLst/>
                  <a:cxnLst>
                    <a:cxn ang="T6">
                      <a:pos x="T0" y="T1"/>
                    </a:cxn>
                    <a:cxn ang="T7">
                      <a:pos x="T2" y="T3"/>
                    </a:cxn>
                    <a:cxn ang="T8">
                      <a:pos x="T4" y="T5"/>
                    </a:cxn>
                  </a:cxnLst>
                  <a:rect l="T9" t="T10" r="T11" b="T12"/>
                  <a:pathLst>
                    <a:path w="60" h="150">
                      <a:moveTo>
                        <a:pt x="0" y="0"/>
                      </a:moveTo>
                      <a:lnTo>
                        <a:pt x="30" y="78"/>
                      </a:lnTo>
                      <a:lnTo>
                        <a:pt x="60" y="150"/>
                      </a:lnTo>
                    </a:path>
                  </a:pathLst>
                </a:custGeom>
                <a:solidFill>
                  <a:srgbClr val="808000"/>
                </a:solidFill>
                <a:ln w="38100">
                  <a:solidFill>
                    <a:schemeClr val="tx1"/>
                  </a:solidFill>
                  <a:prstDash val="solid"/>
                  <a:round/>
                  <a:headEnd/>
                  <a:tailEnd/>
                </a:ln>
              </p:spPr>
              <p:txBody>
                <a:bodyPr/>
                <a:lstStyle/>
                <a:p>
                  <a:endParaRPr lang="en-US"/>
                </a:p>
              </p:txBody>
            </p:sp>
            <p:sp>
              <p:nvSpPr>
                <p:cNvPr id="18528" name="Freeform 80"/>
                <p:cNvSpPr>
                  <a:spLocks/>
                </p:cNvSpPr>
                <p:nvPr/>
              </p:nvSpPr>
              <p:spPr bwMode="auto">
                <a:xfrm>
                  <a:off x="3465" y="2709"/>
                  <a:ext cx="60" cy="126"/>
                </a:xfrm>
                <a:custGeom>
                  <a:avLst/>
                  <a:gdLst>
                    <a:gd name="T0" fmla="*/ 0 w 60"/>
                    <a:gd name="T1" fmla="*/ 0 h 126"/>
                    <a:gd name="T2" fmla="*/ 30 w 60"/>
                    <a:gd name="T3" fmla="*/ 66 h 126"/>
                    <a:gd name="T4" fmla="*/ 60 w 60"/>
                    <a:gd name="T5" fmla="*/ 126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0"/>
                      </a:moveTo>
                      <a:lnTo>
                        <a:pt x="30" y="66"/>
                      </a:lnTo>
                      <a:lnTo>
                        <a:pt x="60" y="126"/>
                      </a:lnTo>
                    </a:path>
                  </a:pathLst>
                </a:custGeom>
                <a:solidFill>
                  <a:srgbClr val="808000"/>
                </a:solidFill>
                <a:ln w="38100">
                  <a:solidFill>
                    <a:schemeClr val="tx1"/>
                  </a:solidFill>
                  <a:prstDash val="solid"/>
                  <a:round/>
                  <a:headEnd/>
                  <a:tailEnd/>
                </a:ln>
              </p:spPr>
              <p:txBody>
                <a:bodyPr/>
                <a:lstStyle/>
                <a:p>
                  <a:endParaRPr lang="en-US"/>
                </a:p>
              </p:txBody>
            </p:sp>
            <p:sp>
              <p:nvSpPr>
                <p:cNvPr id="18529" name="Freeform 81"/>
                <p:cNvSpPr>
                  <a:spLocks/>
                </p:cNvSpPr>
                <p:nvPr/>
              </p:nvSpPr>
              <p:spPr bwMode="auto">
                <a:xfrm>
                  <a:off x="3525" y="2835"/>
                  <a:ext cx="60" cy="96"/>
                </a:xfrm>
                <a:custGeom>
                  <a:avLst/>
                  <a:gdLst>
                    <a:gd name="T0" fmla="*/ 0 w 60"/>
                    <a:gd name="T1" fmla="*/ 0 h 96"/>
                    <a:gd name="T2" fmla="*/ 30 w 60"/>
                    <a:gd name="T3" fmla="*/ 48 h 96"/>
                    <a:gd name="T4" fmla="*/ 60 w 60"/>
                    <a:gd name="T5" fmla="*/ 96 h 96"/>
                    <a:gd name="T6" fmla="*/ 0 60000 65536"/>
                    <a:gd name="T7" fmla="*/ 0 60000 65536"/>
                    <a:gd name="T8" fmla="*/ 0 60000 65536"/>
                    <a:gd name="T9" fmla="*/ 0 w 60"/>
                    <a:gd name="T10" fmla="*/ 0 h 96"/>
                    <a:gd name="T11" fmla="*/ 60 w 60"/>
                    <a:gd name="T12" fmla="*/ 96 h 96"/>
                  </a:gdLst>
                  <a:ahLst/>
                  <a:cxnLst>
                    <a:cxn ang="T6">
                      <a:pos x="T0" y="T1"/>
                    </a:cxn>
                    <a:cxn ang="T7">
                      <a:pos x="T2" y="T3"/>
                    </a:cxn>
                    <a:cxn ang="T8">
                      <a:pos x="T4" y="T5"/>
                    </a:cxn>
                  </a:cxnLst>
                  <a:rect l="T9" t="T10" r="T11" b="T12"/>
                  <a:pathLst>
                    <a:path w="60" h="96">
                      <a:moveTo>
                        <a:pt x="0" y="0"/>
                      </a:moveTo>
                      <a:lnTo>
                        <a:pt x="30" y="48"/>
                      </a:lnTo>
                      <a:lnTo>
                        <a:pt x="60" y="96"/>
                      </a:lnTo>
                    </a:path>
                  </a:pathLst>
                </a:custGeom>
                <a:solidFill>
                  <a:srgbClr val="808000"/>
                </a:solidFill>
                <a:ln w="38100">
                  <a:solidFill>
                    <a:schemeClr val="tx1"/>
                  </a:solidFill>
                  <a:prstDash val="solid"/>
                  <a:round/>
                  <a:headEnd/>
                  <a:tailEnd/>
                </a:ln>
              </p:spPr>
              <p:txBody>
                <a:bodyPr/>
                <a:lstStyle/>
                <a:p>
                  <a:endParaRPr lang="en-US"/>
                </a:p>
              </p:txBody>
            </p:sp>
            <p:sp>
              <p:nvSpPr>
                <p:cNvPr id="18530" name="Freeform 82"/>
                <p:cNvSpPr>
                  <a:spLocks/>
                </p:cNvSpPr>
                <p:nvPr/>
              </p:nvSpPr>
              <p:spPr bwMode="auto">
                <a:xfrm>
                  <a:off x="3585" y="2931"/>
                  <a:ext cx="54" cy="78"/>
                </a:xfrm>
                <a:custGeom>
                  <a:avLst/>
                  <a:gdLst>
                    <a:gd name="T0" fmla="*/ 0 w 54"/>
                    <a:gd name="T1" fmla="*/ 0 h 78"/>
                    <a:gd name="T2" fmla="*/ 24 w 54"/>
                    <a:gd name="T3" fmla="*/ 42 h 78"/>
                    <a:gd name="T4" fmla="*/ 54 w 54"/>
                    <a:gd name="T5" fmla="*/ 78 h 78"/>
                    <a:gd name="T6" fmla="*/ 0 60000 65536"/>
                    <a:gd name="T7" fmla="*/ 0 60000 65536"/>
                    <a:gd name="T8" fmla="*/ 0 60000 65536"/>
                    <a:gd name="T9" fmla="*/ 0 w 54"/>
                    <a:gd name="T10" fmla="*/ 0 h 78"/>
                    <a:gd name="T11" fmla="*/ 54 w 54"/>
                    <a:gd name="T12" fmla="*/ 78 h 78"/>
                  </a:gdLst>
                  <a:ahLst/>
                  <a:cxnLst>
                    <a:cxn ang="T6">
                      <a:pos x="T0" y="T1"/>
                    </a:cxn>
                    <a:cxn ang="T7">
                      <a:pos x="T2" y="T3"/>
                    </a:cxn>
                    <a:cxn ang="T8">
                      <a:pos x="T4" y="T5"/>
                    </a:cxn>
                  </a:cxnLst>
                  <a:rect l="T9" t="T10" r="T11" b="T12"/>
                  <a:pathLst>
                    <a:path w="54" h="78">
                      <a:moveTo>
                        <a:pt x="0" y="0"/>
                      </a:moveTo>
                      <a:lnTo>
                        <a:pt x="24" y="42"/>
                      </a:lnTo>
                      <a:lnTo>
                        <a:pt x="54" y="78"/>
                      </a:lnTo>
                    </a:path>
                  </a:pathLst>
                </a:custGeom>
                <a:solidFill>
                  <a:srgbClr val="808000"/>
                </a:solidFill>
                <a:ln w="38100">
                  <a:solidFill>
                    <a:schemeClr val="tx1"/>
                  </a:solidFill>
                  <a:prstDash val="solid"/>
                  <a:round/>
                  <a:headEnd/>
                  <a:tailEnd/>
                </a:ln>
              </p:spPr>
              <p:txBody>
                <a:bodyPr/>
                <a:lstStyle/>
                <a:p>
                  <a:endParaRPr lang="en-US"/>
                </a:p>
              </p:txBody>
            </p:sp>
            <p:sp>
              <p:nvSpPr>
                <p:cNvPr id="18531" name="Freeform 83"/>
                <p:cNvSpPr>
                  <a:spLocks/>
                </p:cNvSpPr>
                <p:nvPr/>
              </p:nvSpPr>
              <p:spPr bwMode="auto">
                <a:xfrm>
                  <a:off x="3639" y="3009"/>
                  <a:ext cx="60" cy="60"/>
                </a:xfrm>
                <a:custGeom>
                  <a:avLst/>
                  <a:gdLst>
                    <a:gd name="T0" fmla="*/ 0 w 60"/>
                    <a:gd name="T1" fmla="*/ 0 h 60"/>
                    <a:gd name="T2" fmla="*/ 30 w 60"/>
                    <a:gd name="T3" fmla="*/ 30 h 60"/>
                    <a:gd name="T4" fmla="*/ 60 w 60"/>
                    <a:gd name="T5" fmla="*/ 60 h 60"/>
                    <a:gd name="T6" fmla="*/ 0 60000 65536"/>
                    <a:gd name="T7" fmla="*/ 0 60000 65536"/>
                    <a:gd name="T8" fmla="*/ 0 60000 65536"/>
                    <a:gd name="T9" fmla="*/ 0 w 60"/>
                    <a:gd name="T10" fmla="*/ 0 h 60"/>
                    <a:gd name="T11" fmla="*/ 60 w 60"/>
                    <a:gd name="T12" fmla="*/ 60 h 60"/>
                  </a:gdLst>
                  <a:ahLst/>
                  <a:cxnLst>
                    <a:cxn ang="T6">
                      <a:pos x="T0" y="T1"/>
                    </a:cxn>
                    <a:cxn ang="T7">
                      <a:pos x="T2" y="T3"/>
                    </a:cxn>
                    <a:cxn ang="T8">
                      <a:pos x="T4" y="T5"/>
                    </a:cxn>
                  </a:cxnLst>
                  <a:rect l="T9" t="T10" r="T11" b="T12"/>
                  <a:pathLst>
                    <a:path w="60" h="60">
                      <a:moveTo>
                        <a:pt x="0" y="0"/>
                      </a:moveTo>
                      <a:lnTo>
                        <a:pt x="30" y="30"/>
                      </a:lnTo>
                      <a:lnTo>
                        <a:pt x="60" y="60"/>
                      </a:lnTo>
                    </a:path>
                  </a:pathLst>
                </a:custGeom>
                <a:solidFill>
                  <a:srgbClr val="808000"/>
                </a:solidFill>
                <a:ln w="38100">
                  <a:solidFill>
                    <a:schemeClr val="tx1"/>
                  </a:solidFill>
                  <a:prstDash val="solid"/>
                  <a:round/>
                  <a:headEnd/>
                  <a:tailEnd/>
                </a:ln>
              </p:spPr>
              <p:txBody>
                <a:bodyPr/>
                <a:lstStyle/>
                <a:p>
                  <a:endParaRPr lang="en-US"/>
                </a:p>
              </p:txBody>
            </p:sp>
            <p:sp>
              <p:nvSpPr>
                <p:cNvPr id="18532" name="Freeform 84"/>
                <p:cNvSpPr>
                  <a:spLocks/>
                </p:cNvSpPr>
                <p:nvPr/>
              </p:nvSpPr>
              <p:spPr bwMode="auto">
                <a:xfrm>
                  <a:off x="3699" y="3069"/>
                  <a:ext cx="60" cy="48"/>
                </a:xfrm>
                <a:custGeom>
                  <a:avLst/>
                  <a:gdLst>
                    <a:gd name="T0" fmla="*/ 0 w 60"/>
                    <a:gd name="T1" fmla="*/ 0 h 48"/>
                    <a:gd name="T2" fmla="*/ 30 w 60"/>
                    <a:gd name="T3" fmla="*/ 24 h 48"/>
                    <a:gd name="T4" fmla="*/ 60 w 60"/>
                    <a:gd name="T5" fmla="*/ 48 h 48"/>
                    <a:gd name="T6" fmla="*/ 0 60000 65536"/>
                    <a:gd name="T7" fmla="*/ 0 60000 65536"/>
                    <a:gd name="T8" fmla="*/ 0 60000 65536"/>
                    <a:gd name="T9" fmla="*/ 0 w 60"/>
                    <a:gd name="T10" fmla="*/ 0 h 48"/>
                    <a:gd name="T11" fmla="*/ 60 w 60"/>
                    <a:gd name="T12" fmla="*/ 48 h 48"/>
                  </a:gdLst>
                  <a:ahLst/>
                  <a:cxnLst>
                    <a:cxn ang="T6">
                      <a:pos x="T0" y="T1"/>
                    </a:cxn>
                    <a:cxn ang="T7">
                      <a:pos x="T2" y="T3"/>
                    </a:cxn>
                    <a:cxn ang="T8">
                      <a:pos x="T4" y="T5"/>
                    </a:cxn>
                  </a:cxnLst>
                  <a:rect l="T9" t="T10" r="T11" b="T12"/>
                  <a:pathLst>
                    <a:path w="60" h="48">
                      <a:moveTo>
                        <a:pt x="0" y="0"/>
                      </a:moveTo>
                      <a:lnTo>
                        <a:pt x="30" y="24"/>
                      </a:lnTo>
                      <a:lnTo>
                        <a:pt x="60" y="48"/>
                      </a:lnTo>
                    </a:path>
                  </a:pathLst>
                </a:custGeom>
                <a:solidFill>
                  <a:srgbClr val="808000"/>
                </a:solidFill>
                <a:ln w="38100">
                  <a:solidFill>
                    <a:schemeClr val="tx1"/>
                  </a:solidFill>
                  <a:prstDash val="solid"/>
                  <a:round/>
                  <a:headEnd/>
                  <a:tailEnd/>
                </a:ln>
              </p:spPr>
              <p:txBody>
                <a:bodyPr/>
                <a:lstStyle/>
                <a:p>
                  <a:endParaRPr lang="en-US"/>
                </a:p>
              </p:txBody>
            </p:sp>
            <p:sp>
              <p:nvSpPr>
                <p:cNvPr id="18533" name="Freeform 85"/>
                <p:cNvSpPr>
                  <a:spLocks/>
                </p:cNvSpPr>
                <p:nvPr/>
              </p:nvSpPr>
              <p:spPr bwMode="auto">
                <a:xfrm>
                  <a:off x="3759" y="3117"/>
                  <a:ext cx="60" cy="30"/>
                </a:xfrm>
                <a:custGeom>
                  <a:avLst/>
                  <a:gdLst>
                    <a:gd name="T0" fmla="*/ 0 w 60"/>
                    <a:gd name="T1" fmla="*/ 0 h 30"/>
                    <a:gd name="T2" fmla="*/ 30 w 60"/>
                    <a:gd name="T3" fmla="*/ 18 h 30"/>
                    <a:gd name="T4" fmla="*/ 60 w 60"/>
                    <a:gd name="T5" fmla="*/ 30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0" y="0"/>
                      </a:moveTo>
                      <a:lnTo>
                        <a:pt x="30" y="18"/>
                      </a:lnTo>
                      <a:lnTo>
                        <a:pt x="60" y="30"/>
                      </a:lnTo>
                    </a:path>
                  </a:pathLst>
                </a:custGeom>
                <a:solidFill>
                  <a:srgbClr val="808000"/>
                </a:solidFill>
                <a:ln w="38100">
                  <a:solidFill>
                    <a:schemeClr val="tx1"/>
                  </a:solidFill>
                  <a:prstDash val="solid"/>
                  <a:round/>
                  <a:headEnd/>
                  <a:tailEnd/>
                </a:ln>
              </p:spPr>
              <p:txBody>
                <a:bodyPr/>
                <a:lstStyle/>
                <a:p>
                  <a:endParaRPr lang="en-US"/>
                </a:p>
              </p:txBody>
            </p:sp>
            <p:sp>
              <p:nvSpPr>
                <p:cNvPr id="18534" name="Line 86"/>
                <p:cNvSpPr>
                  <a:spLocks noChangeShapeType="1"/>
                </p:cNvSpPr>
                <p:nvPr/>
              </p:nvSpPr>
              <p:spPr bwMode="auto">
                <a:xfrm>
                  <a:off x="3819" y="3147"/>
                  <a:ext cx="54" cy="18"/>
                </a:xfrm>
                <a:prstGeom prst="line">
                  <a:avLst/>
                </a:prstGeom>
                <a:noFill/>
                <a:ln w="38100">
                  <a:solidFill>
                    <a:schemeClr val="tx1"/>
                  </a:solidFill>
                  <a:round/>
                  <a:headEnd/>
                  <a:tailEnd/>
                </a:ln>
              </p:spPr>
              <p:txBody>
                <a:bodyPr/>
                <a:lstStyle/>
                <a:p>
                  <a:endParaRPr lang="en-US"/>
                </a:p>
              </p:txBody>
            </p:sp>
            <p:sp>
              <p:nvSpPr>
                <p:cNvPr id="18535" name="Line 87"/>
                <p:cNvSpPr>
                  <a:spLocks noChangeShapeType="1"/>
                </p:cNvSpPr>
                <p:nvPr/>
              </p:nvSpPr>
              <p:spPr bwMode="auto">
                <a:xfrm>
                  <a:off x="3873" y="3165"/>
                  <a:ext cx="60" cy="12"/>
                </a:xfrm>
                <a:prstGeom prst="line">
                  <a:avLst/>
                </a:prstGeom>
                <a:noFill/>
                <a:ln w="38100">
                  <a:solidFill>
                    <a:schemeClr val="tx1"/>
                  </a:solidFill>
                  <a:round/>
                  <a:headEnd/>
                  <a:tailEnd/>
                </a:ln>
              </p:spPr>
              <p:txBody>
                <a:bodyPr/>
                <a:lstStyle/>
                <a:p>
                  <a:endParaRPr lang="en-US"/>
                </a:p>
              </p:txBody>
            </p:sp>
            <p:sp>
              <p:nvSpPr>
                <p:cNvPr id="18536" name="Line 88"/>
                <p:cNvSpPr>
                  <a:spLocks noChangeShapeType="1"/>
                </p:cNvSpPr>
                <p:nvPr/>
              </p:nvSpPr>
              <p:spPr bwMode="auto">
                <a:xfrm>
                  <a:off x="3933" y="3177"/>
                  <a:ext cx="60" cy="12"/>
                </a:xfrm>
                <a:prstGeom prst="line">
                  <a:avLst/>
                </a:prstGeom>
                <a:noFill/>
                <a:ln w="38100">
                  <a:solidFill>
                    <a:schemeClr val="tx1"/>
                  </a:solidFill>
                  <a:round/>
                  <a:headEnd/>
                  <a:tailEnd/>
                </a:ln>
              </p:spPr>
              <p:txBody>
                <a:bodyPr/>
                <a:lstStyle/>
                <a:p>
                  <a:endParaRPr lang="en-US"/>
                </a:p>
              </p:txBody>
            </p:sp>
            <p:sp>
              <p:nvSpPr>
                <p:cNvPr id="18537" name="Line 89"/>
                <p:cNvSpPr>
                  <a:spLocks noChangeShapeType="1"/>
                </p:cNvSpPr>
                <p:nvPr/>
              </p:nvSpPr>
              <p:spPr bwMode="auto">
                <a:xfrm>
                  <a:off x="3993" y="3189"/>
                  <a:ext cx="60" cy="6"/>
                </a:xfrm>
                <a:prstGeom prst="line">
                  <a:avLst/>
                </a:prstGeom>
                <a:noFill/>
                <a:ln w="38100">
                  <a:solidFill>
                    <a:schemeClr val="tx1"/>
                  </a:solidFill>
                  <a:round/>
                  <a:headEnd/>
                  <a:tailEnd/>
                </a:ln>
              </p:spPr>
              <p:txBody>
                <a:bodyPr/>
                <a:lstStyle/>
                <a:p>
                  <a:endParaRPr lang="en-US"/>
                </a:p>
              </p:txBody>
            </p:sp>
          </p:grpSp>
        </p:grpSp>
        <p:sp>
          <p:nvSpPr>
            <p:cNvPr id="18492" name="Line 90"/>
            <p:cNvSpPr>
              <a:spLocks noChangeShapeType="1"/>
            </p:cNvSpPr>
            <p:nvPr/>
          </p:nvSpPr>
          <p:spPr bwMode="auto">
            <a:xfrm>
              <a:off x="3876" y="3408"/>
              <a:ext cx="0" cy="1824"/>
            </a:xfrm>
            <a:prstGeom prst="line">
              <a:avLst/>
            </a:prstGeom>
            <a:noFill/>
            <a:ln w="9525">
              <a:solidFill>
                <a:schemeClr val="tx1"/>
              </a:solidFill>
              <a:round/>
              <a:headEnd/>
              <a:tailEnd/>
            </a:ln>
          </p:spPr>
          <p:txBody>
            <a:bodyPr anchor="ctr"/>
            <a:lstStyle/>
            <a:p>
              <a:endParaRPr lang="en-US"/>
            </a:p>
          </p:txBody>
        </p:sp>
      </p:grpSp>
      <p:sp>
        <p:nvSpPr>
          <p:cNvPr id="18436" name="Text Box 91"/>
          <p:cNvSpPr txBox="1">
            <a:spLocks noChangeArrowheads="1"/>
          </p:cNvSpPr>
          <p:nvPr/>
        </p:nvSpPr>
        <p:spPr bwMode="auto">
          <a:xfrm>
            <a:off x="4508500" y="1663700"/>
            <a:ext cx="914400" cy="304800"/>
          </a:xfrm>
          <a:prstGeom prst="rect">
            <a:avLst/>
          </a:prstGeom>
          <a:noFill/>
          <a:ln w="9525">
            <a:noFill/>
            <a:miter lim="800000"/>
            <a:headEnd/>
            <a:tailEnd/>
          </a:ln>
        </p:spPr>
        <p:txBody>
          <a:bodyPr>
            <a:spAutoFit/>
          </a:bodyPr>
          <a:lstStyle/>
          <a:p>
            <a:pPr algn="ctr">
              <a:spcBef>
                <a:spcPct val="50000"/>
              </a:spcBef>
            </a:pPr>
            <a:r>
              <a:rPr lang="en-US" sz="1400" b="1">
                <a:latin typeface="Arial" charset="0"/>
              </a:rPr>
              <a:t>Mean</a:t>
            </a:r>
          </a:p>
        </p:txBody>
      </p:sp>
      <p:sp>
        <p:nvSpPr>
          <p:cNvPr id="18437" name="Line 92"/>
          <p:cNvSpPr>
            <a:spLocks noChangeShapeType="1"/>
          </p:cNvSpPr>
          <p:nvPr/>
        </p:nvSpPr>
        <p:spPr bwMode="auto">
          <a:xfrm flipV="1">
            <a:off x="4291013" y="3854450"/>
            <a:ext cx="1352550" cy="0"/>
          </a:xfrm>
          <a:prstGeom prst="line">
            <a:avLst/>
          </a:prstGeom>
          <a:noFill/>
          <a:ln w="9525">
            <a:solidFill>
              <a:srgbClr val="6699FF"/>
            </a:solidFill>
            <a:round/>
            <a:headEnd type="triangle" w="med" len="med"/>
            <a:tailEnd type="triangle" w="med" len="med"/>
          </a:ln>
        </p:spPr>
        <p:txBody>
          <a:bodyPr anchor="ctr"/>
          <a:lstStyle/>
          <a:p>
            <a:endParaRPr lang="en-US"/>
          </a:p>
        </p:txBody>
      </p:sp>
      <p:sp>
        <p:nvSpPr>
          <p:cNvPr id="18438" name="Text Box 93"/>
          <p:cNvSpPr txBox="1">
            <a:spLocks noChangeArrowheads="1"/>
          </p:cNvSpPr>
          <p:nvPr/>
        </p:nvSpPr>
        <p:spPr bwMode="auto">
          <a:xfrm>
            <a:off x="3033713" y="3784600"/>
            <a:ext cx="1219200" cy="336550"/>
          </a:xfrm>
          <a:prstGeom prst="rect">
            <a:avLst/>
          </a:prstGeom>
          <a:noFill/>
          <a:ln w="9525">
            <a:noFill/>
            <a:miter lim="800000"/>
            <a:headEnd/>
            <a:tailEnd/>
          </a:ln>
        </p:spPr>
        <p:txBody>
          <a:bodyPr>
            <a:spAutoFit/>
          </a:bodyPr>
          <a:lstStyle/>
          <a:p>
            <a:pPr>
              <a:spcBef>
                <a:spcPct val="50000"/>
              </a:spcBef>
            </a:pPr>
            <a:r>
              <a:rPr lang="en-US" sz="1600" b="1">
                <a:solidFill>
                  <a:srgbClr val="6699FF"/>
                </a:solidFill>
                <a:latin typeface="Arial" charset="0"/>
              </a:rPr>
              <a:t>Variation</a:t>
            </a:r>
          </a:p>
        </p:txBody>
      </p:sp>
      <p:sp>
        <p:nvSpPr>
          <p:cNvPr id="18439" name="Line 94"/>
          <p:cNvSpPr>
            <a:spLocks noChangeShapeType="1"/>
          </p:cNvSpPr>
          <p:nvPr/>
        </p:nvSpPr>
        <p:spPr bwMode="auto">
          <a:xfrm flipV="1">
            <a:off x="4316413" y="5540375"/>
            <a:ext cx="1441450" cy="0"/>
          </a:xfrm>
          <a:prstGeom prst="line">
            <a:avLst/>
          </a:prstGeom>
          <a:noFill/>
          <a:ln w="25400">
            <a:solidFill>
              <a:schemeClr val="tx1"/>
            </a:solidFill>
            <a:round/>
            <a:headEnd/>
            <a:tailEnd type="stealth" w="lg" len="lg"/>
          </a:ln>
        </p:spPr>
        <p:txBody>
          <a:bodyPr wrap="none" anchor="ctr"/>
          <a:lstStyle/>
          <a:p>
            <a:endParaRPr lang="en-US"/>
          </a:p>
        </p:txBody>
      </p:sp>
      <p:sp>
        <p:nvSpPr>
          <p:cNvPr id="18440" name="Text Box 95"/>
          <p:cNvSpPr txBox="1">
            <a:spLocks noChangeArrowheads="1"/>
          </p:cNvSpPr>
          <p:nvPr/>
        </p:nvSpPr>
        <p:spPr bwMode="auto">
          <a:xfrm>
            <a:off x="1981200" y="5380038"/>
            <a:ext cx="2438400" cy="304800"/>
          </a:xfrm>
          <a:prstGeom prst="rect">
            <a:avLst/>
          </a:prstGeom>
          <a:noFill/>
          <a:ln w="12700">
            <a:noFill/>
            <a:miter lim="800000"/>
            <a:headEnd/>
            <a:tailEnd/>
          </a:ln>
        </p:spPr>
        <p:txBody>
          <a:bodyPr anchor="ctr">
            <a:spAutoFit/>
          </a:bodyPr>
          <a:lstStyle/>
          <a:p>
            <a:pPr algn="ctr"/>
            <a:r>
              <a:rPr lang="en-US" sz="1400" b="1">
                <a:latin typeface="Arial" charset="0"/>
              </a:rPr>
              <a:t>Product or Service Output</a:t>
            </a:r>
          </a:p>
        </p:txBody>
      </p:sp>
      <p:sp>
        <p:nvSpPr>
          <p:cNvPr id="18441" name="Line 96"/>
          <p:cNvSpPr>
            <a:spLocks noChangeShapeType="1"/>
          </p:cNvSpPr>
          <p:nvPr/>
        </p:nvSpPr>
        <p:spPr bwMode="auto">
          <a:xfrm>
            <a:off x="698500" y="2301875"/>
            <a:ext cx="0" cy="3101975"/>
          </a:xfrm>
          <a:prstGeom prst="line">
            <a:avLst/>
          </a:prstGeom>
          <a:noFill/>
          <a:ln w="25400">
            <a:solidFill>
              <a:schemeClr val="tx1"/>
            </a:solidFill>
            <a:round/>
            <a:headEnd/>
            <a:tailEnd/>
          </a:ln>
        </p:spPr>
        <p:txBody>
          <a:bodyPr wrap="none" anchor="ctr"/>
          <a:lstStyle/>
          <a:p>
            <a:endParaRPr lang="en-US"/>
          </a:p>
        </p:txBody>
      </p:sp>
      <p:sp>
        <p:nvSpPr>
          <p:cNvPr id="18442" name="Line 97"/>
          <p:cNvSpPr>
            <a:spLocks noChangeShapeType="1"/>
          </p:cNvSpPr>
          <p:nvPr/>
        </p:nvSpPr>
        <p:spPr bwMode="auto">
          <a:xfrm>
            <a:off x="685800" y="5403850"/>
            <a:ext cx="7829550" cy="3175"/>
          </a:xfrm>
          <a:prstGeom prst="line">
            <a:avLst/>
          </a:prstGeom>
          <a:noFill/>
          <a:ln w="25400">
            <a:solidFill>
              <a:schemeClr val="tx1"/>
            </a:solidFill>
            <a:round/>
            <a:headEnd/>
            <a:tailEnd/>
          </a:ln>
        </p:spPr>
        <p:txBody>
          <a:bodyPr wrap="none" anchor="ctr"/>
          <a:lstStyle/>
          <a:p>
            <a:endParaRPr lang="en-US"/>
          </a:p>
        </p:txBody>
      </p:sp>
      <p:sp>
        <p:nvSpPr>
          <p:cNvPr id="18443" name="Text Box 98"/>
          <p:cNvSpPr txBox="1">
            <a:spLocks noChangeArrowheads="1"/>
          </p:cNvSpPr>
          <p:nvPr/>
        </p:nvSpPr>
        <p:spPr bwMode="auto">
          <a:xfrm>
            <a:off x="5562600" y="2433638"/>
            <a:ext cx="3048000" cy="304800"/>
          </a:xfrm>
          <a:prstGeom prst="rect">
            <a:avLst/>
          </a:prstGeom>
          <a:noFill/>
          <a:ln w="12700">
            <a:noFill/>
            <a:miter lim="800000"/>
            <a:headEnd/>
            <a:tailEnd/>
          </a:ln>
        </p:spPr>
        <p:txBody>
          <a:bodyPr anchor="ctr">
            <a:spAutoFit/>
          </a:bodyPr>
          <a:lstStyle/>
          <a:p>
            <a:pPr algn="ctr"/>
            <a:r>
              <a:rPr lang="en-US" sz="1400" b="1">
                <a:latin typeface="Arial" charset="0"/>
              </a:rPr>
              <a:t>Critical Customer Requirement</a:t>
            </a:r>
          </a:p>
        </p:txBody>
      </p:sp>
      <p:sp>
        <p:nvSpPr>
          <p:cNvPr id="18444" name="Line 99"/>
          <p:cNvSpPr>
            <a:spLocks noChangeShapeType="1"/>
          </p:cNvSpPr>
          <p:nvPr/>
        </p:nvSpPr>
        <p:spPr bwMode="auto">
          <a:xfrm flipH="1" flipV="1">
            <a:off x="4953000" y="1981200"/>
            <a:ext cx="19050" cy="3413125"/>
          </a:xfrm>
          <a:prstGeom prst="line">
            <a:avLst/>
          </a:prstGeom>
          <a:noFill/>
          <a:ln w="25400">
            <a:solidFill>
              <a:schemeClr val="tx1"/>
            </a:solidFill>
            <a:round/>
            <a:headEnd/>
            <a:tailEnd/>
          </a:ln>
        </p:spPr>
        <p:txBody>
          <a:bodyPr wrap="none" anchor="ctr"/>
          <a:lstStyle/>
          <a:p>
            <a:endParaRPr lang="en-US"/>
          </a:p>
        </p:txBody>
      </p:sp>
      <p:grpSp>
        <p:nvGrpSpPr>
          <p:cNvPr id="18445" name="Group 100"/>
          <p:cNvGrpSpPr>
            <a:grpSpLocks/>
          </p:cNvGrpSpPr>
          <p:nvPr/>
        </p:nvGrpSpPr>
        <p:grpSpPr bwMode="auto">
          <a:xfrm>
            <a:off x="5162550" y="2149475"/>
            <a:ext cx="501650" cy="3260725"/>
            <a:chOff x="3846" y="1654"/>
            <a:chExt cx="316" cy="1840"/>
          </a:xfrm>
        </p:grpSpPr>
        <p:sp>
          <p:nvSpPr>
            <p:cNvPr id="18489" name="Line 101"/>
            <p:cNvSpPr>
              <a:spLocks noChangeShapeType="1"/>
            </p:cNvSpPr>
            <p:nvPr/>
          </p:nvSpPr>
          <p:spPr bwMode="auto">
            <a:xfrm flipH="1">
              <a:off x="3846" y="1661"/>
              <a:ext cx="316" cy="0"/>
            </a:xfrm>
            <a:prstGeom prst="line">
              <a:avLst/>
            </a:prstGeom>
            <a:noFill/>
            <a:ln w="25400">
              <a:solidFill>
                <a:srgbClr val="FF0000"/>
              </a:solidFill>
              <a:round/>
              <a:headEnd/>
              <a:tailEnd type="stealth" w="lg" len="lg"/>
            </a:ln>
          </p:spPr>
          <p:txBody>
            <a:bodyPr wrap="none" anchor="ctr"/>
            <a:lstStyle/>
            <a:p>
              <a:endParaRPr lang="en-US"/>
            </a:p>
          </p:txBody>
        </p:sp>
        <p:sp>
          <p:nvSpPr>
            <p:cNvPr id="18490" name="Line 102"/>
            <p:cNvSpPr>
              <a:spLocks noChangeShapeType="1"/>
            </p:cNvSpPr>
            <p:nvPr/>
          </p:nvSpPr>
          <p:spPr bwMode="auto">
            <a:xfrm flipV="1">
              <a:off x="4159" y="1654"/>
              <a:ext cx="0" cy="1840"/>
            </a:xfrm>
            <a:prstGeom prst="line">
              <a:avLst/>
            </a:prstGeom>
            <a:noFill/>
            <a:ln w="25400">
              <a:solidFill>
                <a:srgbClr val="FF0000"/>
              </a:solidFill>
              <a:round/>
              <a:headEnd/>
              <a:tailEnd/>
            </a:ln>
          </p:spPr>
          <p:txBody>
            <a:bodyPr wrap="none" anchor="ctr"/>
            <a:lstStyle/>
            <a:p>
              <a:endParaRPr lang="en-US"/>
            </a:p>
          </p:txBody>
        </p:sp>
      </p:grpSp>
      <p:grpSp>
        <p:nvGrpSpPr>
          <p:cNvPr id="7" name="Group 103"/>
          <p:cNvGrpSpPr>
            <a:grpSpLocks/>
          </p:cNvGrpSpPr>
          <p:nvPr/>
        </p:nvGrpSpPr>
        <p:grpSpPr bwMode="auto">
          <a:xfrm>
            <a:off x="4179888" y="2133600"/>
            <a:ext cx="1573212" cy="3265488"/>
            <a:chOff x="2834" y="2006"/>
            <a:chExt cx="991" cy="1495"/>
          </a:xfrm>
        </p:grpSpPr>
        <p:grpSp>
          <p:nvGrpSpPr>
            <p:cNvPr id="18447" name="Group 104"/>
            <p:cNvGrpSpPr>
              <a:grpSpLocks/>
            </p:cNvGrpSpPr>
            <p:nvPr/>
          </p:nvGrpSpPr>
          <p:grpSpPr bwMode="auto">
            <a:xfrm>
              <a:off x="2834" y="2006"/>
              <a:ext cx="991" cy="1495"/>
              <a:chOff x="1712" y="1221"/>
              <a:chExt cx="2341" cy="1974"/>
            </a:xfrm>
          </p:grpSpPr>
          <p:sp>
            <p:nvSpPr>
              <p:cNvPr id="18449" name="Line 105"/>
              <p:cNvSpPr>
                <a:spLocks noChangeShapeType="1"/>
              </p:cNvSpPr>
              <p:nvPr/>
            </p:nvSpPr>
            <p:spPr bwMode="auto">
              <a:xfrm flipV="1">
                <a:off x="1712" y="3189"/>
                <a:ext cx="54" cy="6"/>
              </a:xfrm>
              <a:prstGeom prst="line">
                <a:avLst/>
              </a:prstGeom>
              <a:noFill/>
              <a:ln w="38100">
                <a:solidFill>
                  <a:schemeClr val="tx1"/>
                </a:solidFill>
                <a:round/>
                <a:headEnd/>
                <a:tailEnd/>
              </a:ln>
            </p:spPr>
            <p:txBody>
              <a:bodyPr/>
              <a:lstStyle/>
              <a:p>
                <a:endParaRPr lang="en-US"/>
              </a:p>
            </p:txBody>
          </p:sp>
          <p:sp>
            <p:nvSpPr>
              <p:cNvPr id="18450" name="Line 106"/>
              <p:cNvSpPr>
                <a:spLocks noChangeShapeType="1"/>
              </p:cNvSpPr>
              <p:nvPr/>
            </p:nvSpPr>
            <p:spPr bwMode="auto">
              <a:xfrm flipV="1">
                <a:off x="1766" y="3177"/>
                <a:ext cx="60" cy="12"/>
              </a:xfrm>
              <a:prstGeom prst="line">
                <a:avLst/>
              </a:prstGeom>
              <a:noFill/>
              <a:ln w="38100">
                <a:solidFill>
                  <a:schemeClr val="tx1"/>
                </a:solidFill>
                <a:round/>
                <a:headEnd/>
                <a:tailEnd/>
              </a:ln>
            </p:spPr>
            <p:txBody>
              <a:bodyPr/>
              <a:lstStyle/>
              <a:p>
                <a:endParaRPr lang="en-US"/>
              </a:p>
            </p:txBody>
          </p:sp>
          <p:sp>
            <p:nvSpPr>
              <p:cNvPr id="18451" name="Line 107"/>
              <p:cNvSpPr>
                <a:spLocks noChangeShapeType="1"/>
              </p:cNvSpPr>
              <p:nvPr/>
            </p:nvSpPr>
            <p:spPr bwMode="auto">
              <a:xfrm flipV="1">
                <a:off x="1826" y="3165"/>
                <a:ext cx="60" cy="12"/>
              </a:xfrm>
              <a:prstGeom prst="line">
                <a:avLst/>
              </a:prstGeom>
              <a:noFill/>
              <a:ln w="38100">
                <a:solidFill>
                  <a:schemeClr val="tx1"/>
                </a:solidFill>
                <a:round/>
                <a:headEnd/>
                <a:tailEnd/>
              </a:ln>
            </p:spPr>
            <p:txBody>
              <a:bodyPr/>
              <a:lstStyle/>
              <a:p>
                <a:endParaRPr lang="en-US"/>
              </a:p>
            </p:txBody>
          </p:sp>
          <p:sp>
            <p:nvSpPr>
              <p:cNvPr id="18452" name="Line 108"/>
              <p:cNvSpPr>
                <a:spLocks noChangeShapeType="1"/>
              </p:cNvSpPr>
              <p:nvPr/>
            </p:nvSpPr>
            <p:spPr bwMode="auto">
              <a:xfrm flipV="1">
                <a:off x="1886" y="3147"/>
                <a:ext cx="60" cy="18"/>
              </a:xfrm>
              <a:prstGeom prst="line">
                <a:avLst/>
              </a:prstGeom>
              <a:noFill/>
              <a:ln w="38100">
                <a:solidFill>
                  <a:schemeClr val="tx1"/>
                </a:solidFill>
                <a:round/>
                <a:headEnd/>
                <a:tailEnd/>
              </a:ln>
            </p:spPr>
            <p:txBody>
              <a:bodyPr/>
              <a:lstStyle/>
              <a:p>
                <a:endParaRPr lang="en-US"/>
              </a:p>
            </p:txBody>
          </p:sp>
          <p:sp>
            <p:nvSpPr>
              <p:cNvPr id="18453" name="Freeform 109"/>
              <p:cNvSpPr>
                <a:spLocks/>
              </p:cNvSpPr>
              <p:nvPr/>
            </p:nvSpPr>
            <p:spPr bwMode="auto">
              <a:xfrm>
                <a:off x="1946" y="3117"/>
                <a:ext cx="54" cy="30"/>
              </a:xfrm>
              <a:custGeom>
                <a:avLst/>
                <a:gdLst>
                  <a:gd name="T0" fmla="*/ 0 w 54"/>
                  <a:gd name="T1" fmla="*/ 30 h 30"/>
                  <a:gd name="T2" fmla="*/ 24 w 54"/>
                  <a:gd name="T3" fmla="*/ 18 h 30"/>
                  <a:gd name="T4" fmla="*/ 54 w 54"/>
                  <a:gd name="T5" fmla="*/ 0 h 30"/>
                  <a:gd name="T6" fmla="*/ 0 60000 65536"/>
                  <a:gd name="T7" fmla="*/ 0 60000 65536"/>
                  <a:gd name="T8" fmla="*/ 0 60000 65536"/>
                  <a:gd name="T9" fmla="*/ 0 w 54"/>
                  <a:gd name="T10" fmla="*/ 0 h 30"/>
                  <a:gd name="T11" fmla="*/ 54 w 54"/>
                  <a:gd name="T12" fmla="*/ 30 h 30"/>
                </a:gdLst>
                <a:ahLst/>
                <a:cxnLst>
                  <a:cxn ang="T6">
                    <a:pos x="T0" y="T1"/>
                  </a:cxn>
                  <a:cxn ang="T7">
                    <a:pos x="T2" y="T3"/>
                  </a:cxn>
                  <a:cxn ang="T8">
                    <a:pos x="T4" y="T5"/>
                  </a:cxn>
                </a:cxnLst>
                <a:rect l="T9" t="T10" r="T11" b="T12"/>
                <a:pathLst>
                  <a:path w="54" h="30">
                    <a:moveTo>
                      <a:pt x="0" y="30"/>
                    </a:moveTo>
                    <a:lnTo>
                      <a:pt x="24" y="18"/>
                    </a:lnTo>
                    <a:lnTo>
                      <a:pt x="54" y="0"/>
                    </a:lnTo>
                  </a:path>
                </a:pathLst>
              </a:custGeom>
              <a:solidFill>
                <a:srgbClr val="808000"/>
              </a:solidFill>
              <a:ln w="38100">
                <a:solidFill>
                  <a:schemeClr val="tx1"/>
                </a:solidFill>
                <a:prstDash val="solid"/>
                <a:round/>
                <a:headEnd/>
                <a:tailEnd/>
              </a:ln>
            </p:spPr>
            <p:txBody>
              <a:bodyPr/>
              <a:lstStyle/>
              <a:p>
                <a:endParaRPr lang="en-US"/>
              </a:p>
            </p:txBody>
          </p:sp>
          <p:sp>
            <p:nvSpPr>
              <p:cNvPr id="18454" name="Freeform 110"/>
              <p:cNvSpPr>
                <a:spLocks/>
              </p:cNvSpPr>
              <p:nvPr/>
            </p:nvSpPr>
            <p:spPr bwMode="auto">
              <a:xfrm>
                <a:off x="2000" y="3069"/>
                <a:ext cx="60" cy="48"/>
              </a:xfrm>
              <a:custGeom>
                <a:avLst/>
                <a:gdLst>
                  <a:gd name="T0" fmla="*/ 0 w 60"/>
                  <a:gd name="T1" fmla="*/ 48 h 48"/>
                  <a:gd name="T2" fmla="*/ 30 w 60"/>
                  <a:gd name="T3" fmla="*/ 24 h 48"/>
                  <a:gd name="T4" fmla="*/ 60 w 60"/>
                  <a:gd name="T5" fmla="*/ 0 h 48"/>
                  <a:gd name="T6" fmla="*/ 0 60000 65536"/>
                  <a:gd name="T7" fmla="*/ 0 60000 65536"/>
                  <a:gd name="T8" fmla="*/ 0 60000 65536"/>
                  <a:gd name="T9" fmla="*/ 0 w 60"/>
                  <a:gd name="T10" fmla="*/ 0 h 48"/>
                  <a:gd name="T11" fmla="*/ 60 w 60"/>
                  <a:gd name="T12" fmla="*/ 48 h 48"/>
                </a:gdLst>
                <a:ahLst/>
                <a:cxnLst>
                  <a:cxn ang="T6">
                    <a:pos x="T0" y="T1"/>
                  </a:cxn>
                  <a:cxn ang="T7">
                    <a:pos x="T2" y="T3"/>
                  </a:cxn>
                  <a:cxn ang="T8">
                    <a:pos x="T4" y="T5"/>
                  </a:cxn>
                </a:cxnLst>
                <a:rect l="T9" t="T10" r="T11" b="T12"/>
                <a:pathLst>
                  <a:path w="60" h="48">
                    <a:moveTo>
                      <a:pt x="0" y="48"/>
                    </a:moveTo>
                    <a:lnTo>
                      <a:pt x="30" y="24"/>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455" name="Freeform 111"/>
              <p:cNvSpPr>
                <a:spLocks/>
              </p:cNvSpPr>
              <p:nvPr/>
            </p:nvSpPr>
            <p:spPr bwMode="auto">
              <a:xfrm>
                <a:off x="2060" y="3009"/>
                <a:ext cx="60" cy="60"/>
              </a:xfrm>
              <a:custGeom>
                <a:avLst/>
                <a:gdLst>
                  <a:gd name="T0" fmla="*/ 0 w 60"/>
                  <a:gd name="T1" fmla="*/ 60 h 60"/>
                  <a:gd name="T2" fmla="*/ 30 w 60"/>
                  <a:gd name="T3" fmla="*/ 30 h 60"/>
                  <a:gd name="T4" fmla="*/ 60 w 60"/>
                  <a:gd name="T5" fmla="*/ 0 h 60"/>
                  <a:gd name="T6" fmla="*/ 0 60000 65536"/>
                  <a:gd name="T7" fmla="*/ 0 60000 65536"/>
                  <a:gd name="T8" fmla="*/ 0 60000 65536"/>
                  <a:gd name="T9" fmla="*/ 0 w 60"/>
                  <a:gd name="T10" fmla="*/ 0 h 60"/>
                  <a:gd name="T11" fmla="*/ 60 w 60"/>
                  <a:gd name="T12" fmla="*/ 60 h 60"/>
                </a:gdLst>
                <a:ahLst/>
                <a:cxnLst>
                  <a:cxn ang="T6">
                    <a:pos x="T0" y="T1"/>
                  </a:cxn>
                  <a:cxn ang="T7">
                    <a:pos x="T2" y="T3"/>
                  </a:cxn>
                  <a:cxn ang="T8">
                    <a:pos x="T4" y="T5"/>
                  </a:cxn>
                </a:cxnLst>
                <a:rect l="T9" t="T10" r="T11" b="T12"/>
                <a:pathLst>
                  <a:path w="60" h="60">
                    <a:moveTo>
                      <a:pt x="0" y="60"/>
                    </a:moveTo>
                    <a:lnTo>
                      <a:pt x="30" y="3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456" name="Freeform 112"/>
              <p:cNvSpPr>
                <a:spLocks/>
              </p:cNvSpPr>
              <p:nvPr/>
            </p:nvSpPr>
            <p:spPr bwMode="auto">
              <a:xfrm>
                <a:off x="2120" y="2931"/>
                <a:ext cx="60" cy="78"/>
              </a:xfrm>
              <a:custGeom>
                <a:avLst/>
                <a:gdLst>
                  <a:gd name="T0" fmla="*/ 0 w 60"/>
                  <a:gd name="T1" fmla="*/ 78 h 78"/>
                  <a:gd name="T2" fmla="*/ 30 w 60"/>
                  <a:gd name="T3" fmla="*/ 42 h 78"/>
                  <a:gd name="T4" fmla="*/ 60 w 60"/>
                  <a:gd name="T5" fmla="*/ 0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78"/>
                    </a:moveTo>
                    <a:lnTo>
                      <a:pt x="30" y="42"/>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457" name="Freeform 113"/>
              <p:cNvSpPr>
                <a:spLocks/>
              </p:cNvSpPr>
              <p:nvPr/>
            </p:nvSpPr>
            <p:spPr bwMode="auto">
              <a:xfrm>
                <a:off x="2180" y="2835"/>
                <a:ext cx="54" cy="96"/>
              </a:xfrm>
              <a:custGeom>
                <a:avLst/>
                <a:gdLst>
                  <a:gd name="T0" fmla="*/ 0 w 54"/>
                  <a:gd name="T1" fmla="*/ 96 h 96"/>
                  <a:gd name="T2" fmla="*/ 24 w 54"/>
                  <a:gd name="T3" fmla="*/ 48 h 96"/>
                  <a:gd name="T4" fmla="*/ 54 w 54"/>
                  <a:gd name="T5" fmla="*/ 0 h 96"/>
                  <a:gd name="T6" fmla="*/ 0 60000 65536"/>
                  <a:gd name="T7" fmla="*/ 0 60000 65536"/>
                  <a:gd name="T8" fmla="*/ 0 60000 65536"/>
                  <a:gd name="T9" fmla="*/ 0 w 54"/>
                  <a:gd name="T10" fmla="*/ 0 h 96"/>
                  <a:gd name="T11" fmla="*/ 54 w 54"/>
                  <a:gd name="T12" fmla="*/ 96 h 96"/>
                </a:gdLst>
                <a:ahLst/>
                <a:cxnLst>
                  <a:cxn ang="T6">
                    <a:pos x="T0" y="T1"/>
                  </a:cxn>
                  <a:cxn ang="T7">
                    <a:pos x="T2" y="T3"/>
                  </a:cxn>
                  <a:cxn ang="T8">
                    <a:pos x="T4" y="T5"/>
                  </a:cxn>
                </a:cxnLst>
                <a:rect l="T9" t="T10" r="T11" b="T12"/>
                <a:pathLst>
                  <a:path w="54" h="96">
                    <a:moveTo>
                      <a:pt x="0" y="96"/>
                    </a:moveTo>
                    <a:lnTo>
                      <a:pt x="24" y="48"/>
                    </a:lnTo>
                    <a:lnTo>
                      <a:pt x="54" y="0"/>
                    </a:lnTo>
                  </a:path>
                </a:pathLst>
              </a:custGeom>
              <a:solidFill>
                <a:srgbClr val="808000"/>
              </a:solidFill>
              <a:ln w="38100">
                <a:solidFill>
                  <a:schemeClr val="tx1"/>
                </a:solidFill>
                <a:prstDash val="solid"/>
                <a:round/>
                <a:headEnd/>
                <a:tailEnd/>
              </a:ln>
            </p:spPr>
            <p:txBody>
              <a:bodyPr/>
              <a:lstStyle/>
              <a:p>
                <a:endParaRPr lang="en-US"/>
              </a:p>
            </p:txBody>
          </p:sp>
          <p:sp>
            <p:nvSpPr>
              <p:cNvPr id="18458" name="Freeform 114"/>
              <p:cNvSpPr>
                <a:spLocks/>
              </p:cNvSpPr>
              <p:nvPr/>
            </p:nvSpPr>
            <p:spPr bwMode="auto">
              <a:xfrm>
                <a:off x="2234" y="2709"/>
                <a:ext cx="60" cy="126"/>
              </a:xfrm>
              <a:custGeom>
                <a:avLst/>
                <a:gdLst>
                  <a:gd name="T0" fmla="*/ 0 w 60"/>
                  <a:gd name="T1" fmla="*/ 126 h 126"/>
                  <a:gd name="T2" fmla="*/ 30 w 60"/>
                  <a:gd name="T3" fmla="*/ 66 h 126"/>
                  <a:gd name="T4" fmla="*/ 60 w 60"/>
                  <a:gd name="T5" fmla="*/ 0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126"/>
                    </a:moveTo>
                    <a:lnTo>
                      <a:pt x="30" y="66"/>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459" name="Freeform 115"/>
              <p:cNvSpPr>
                <a:spLocks/>
              </p:cNvSpPr>
              <p:nvPr/>
            </p:nvSpPr>
            <p:spPr bwMode="auto">
              <a:xfrm>
                <a:off x="2294" y="2559"/>
                <a:ext cx="60" cy="150"/>
              </a:xfrm>
              <a:custGeom>
                <a:avLst/>
                <a:gdLst>
                  <a:gd name="T0" fmla="*/ 0 w 60"/>
                  <a:gd name="T1" fmla="*/ 150 h 150"/>
                  <a:gd name="T2" fmla="*/ 30 w 60"/>
                  <a:gd name="T3" fmla="*/ 78 h 150"/>
                  <a:gd name="T4" fmla="*/ 60 w 60"/>
                  <a:gd name="T5" fmla="*/ 0 h 150"/>
                  <a:gd name="T6" fmla="*/ 0 60000 65536"/>
                  <a:gd name="T7" fmla="*/ 0 60000 65536"/>
                  <a:gd name="T8" fmla="*/ 0 60000 65536"/>
                  <a:gd name="T9" fmla="*/ 0 w 60"/>
                  <a:gd name="T10" fmla="*/ 0 h 150"/>
                  <a:gd name="T11" fmla="*/ 60 w 60"/>
                  <a:gd name="T12" fmla="*/ 150 h 150"/>
                </a:gdLst>
                <a:ahLst/>
                <a:cxnLst>
                  <a:cxn ang="T6">
                    <a:pos x="T0" y="T1"/>
                  </a:cxn>
                  <a:cxn ang="T7">
                    <a:pos x="T2" y="T3"/>
                  </a:cxn>
                  <a:cxn ang="T8">
                    <a:pos x="T4" y="T5"/>
                  </a:cxn>
                </a:cxnLst>
                <a:rect l="T9" t="T10" r="T11" b="T12"/>
                <a:pathLst>
                  <a:path w="60" h="150">
                    <a:moveTo>
                      <a:pt x="0" y="150"/>
                    </a:moveTo>
                    <a:lnTo>
                      <a:pt x="30" y="78"/>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460" name="Freeform 116"/>
              <p:cNvSpPr>
                <a:spLocks/>
              </p:cNvSpPr>
              <p:nvPr/>
            </p:nvSpPr>
            <p:spPr bwMode="auto">
              <a:xfrm>
                <a:off x="2354" y="2385"/>
                <a:ext cx="60" cy="174"/>
              </a:xfrm>
              <a:custGeom>
                <a:avLst/>
                <a:gdLst>
                  <a:gd name="T0" fmla="*/ 0 w 60"/>
                  <a:gd name="T1" fmla="*/ 174 h 174"/>
                  <a:gd name="T2" fmla="*/ 30 w 60"/>
                  <a:gd name="T3" fmla="*/ 90 h 174"/>
                  <a:gd name="T4" fmla="*/ 60 w 60"/>
                  <a:gd name="T5" fmla="*/ 0 h 174"/>
                  <a:gd name="T6" fmla="*/ 0 60000 65536"/>
                  <a:gd name="T7" fmla="*/ 0 60000 65536"/>
                  <a:gd name="T8" fmla="*/ 0 60000 65536"/>
                  <a:gd name="T9" fmla="*/ 0 w 60"/>
                  <a:gd name="T10" fmla="*/ 0 h 174"/>
                  <a:gd name="T11" fmla="*/ 60 w 60"/>
                  <a:gd name="T12" fmla="*/ 174 h 174"/>
                </a:gdLst>
                <a:ahLst/>
                <a:cxnLst>
                  <a:cxn ang="T6">
                    <a:pos x="T0" y="T1"/>
                  </a:cxn>
                  <a:cxn ang="T7">
                    <a:pos x="T2" y="T3"/>
                  </a:cxn>
                  <a:cxn ang="T8">
                    <a:pos x="T4" y="T5"/>
                  </a:cxn>
                </a:cxnLst>
                <a:rect l="T9" t="T10" r="T11" b="T12"/>
                <a:pathLst>
                  <a:path w="60" h="174">
                    <a:moveTo>
                      <a:pt x="0" y="174"/>
                    </a:moveTo>
                    <a:lnTo>
                      <a:pt x="30" y="9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461" name="Line 117"/>
              <p:cNvSpPr>
                <a:spLocks noChangeShapeType="1"/>
              </p:cNvSpPr>
              <p:nvPr/>
            </p:nvSpPr>
            <p:spPr bwMode="auto">
              <a:xfrm flipV="1">
                <a:off x="2414" y="2199"/>
                <a:ext cx="54" cy="186"/>
              </a:xfrm>
              <a:prstGeom prst="line">
                <a:avLst/>
              </a:prstGeom>
              <a:noFill/>
              <a:ln w="38100">
                <a:solidFill>
                  <a:schemeClr val="tx1"/>
                </a:solidFill>
                <a:round/>
                <a:headEnd/>
                <a:tailEnd/>
              </a:ln>
            </p:spPr>
            <p:txBody>
              <a:bodyPr/>
              <a:lstStyle/>
              <a:p>
                <a:endParaRPr lang="en-US"/>
              </a:p>
            </p:txBody>
          </p:sp>
          <p:sp>
            <p:nvSpPr>
              <p:cNvPr id="18462" name="Freeform 118"/>
              <p:cNvSpPr>
                <a:spLocks/>
              </p:cNvSpPr>
              <p:nvPr/>
            </p:nvSpPr>
            <p:spPr bwMode="auto">
              <a:xfrm>
                <a:off x="2468" y="2001"/>
                <a:ext cx="60" cy="198"/>
              </a:xfrm>
              <a:custGeom>
                <a:avLst/>
                <a:gdLst>
                  <a:gd name="T0" fmla="*/ 0 w 60"/>
                  <a:gd name="T1" fmla="*/ 198 h 198"/>
                  <a:gd name="T2" fmla="*/ 30 w 60"/>
                  <a:gd name="T3" fmla="*/ 102 h 198"/>
                  <a:gd name="T4" fmla="*/ 60 w 60"/>
                  <a:gd name="T5" fmla="*/ 0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198"/>
                    </a:moveTo>
                    <a:lnTo>
                      <a:pt x="30" y="102"/>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463" name="Freeform 119"/>
              <p:cNvSpPr>
                <a:spLocks/>
              </p:cNvSpPr>
              <p:nvPr/>
            </p:nvSpPr>
            <p:spPr bwMode="auto">
              <a:xfrm>
                <a:off x="2528" y="1803"/>
                <a:ext cx="60" cy="198"/>
              </a:xfrm>
              <a:custGeom>
                <a:avLst/>
                <a:gdLst>
                  <a:gd name="T0" fmla="*/ 0 w 60"/>
                  <a:gd name="T1" fmla="*/ 198 h 198"/>
                  <a:gd name="T2" fmla="*/ 30 w 60"/>
                  <a:gd name="T3" fmla="*/ 96 h 198"/>
                  <a:gd name="T4" fmla="*/ 60 w 60"/>
                  <a:gd name="T5" fmla="*/ 0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198"/>
                    </a:moveTo>
                    <a:lnTo>
                      <a:pt x="30" y="96"/>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464" name="Freeform 120"/>
              <p:cNvSpPr>
                <a:spLocks/>
              </p:cNvSpPr>
              <p:nvPr/>
            </p:nvSpPr>
            <p:spPr bwMode="auto">
              <a:xfrm>
                <a:off x="2588" y="1617"/>
                <a:ext cx="60" cy="186"/>
              </a:xfrm>
              <a:custGeom>
                <a:avLst/>
                <a:gdLst>
                  <a:gd name="T0" fmla="*/ 0 w 60"/>
                  <a:gd name="T1" fmla="*/ 186 h 186"/>
                  <a:gd name="T2" fmla="*/ 30 w 60"/>
                  <a:gd name="T3" fmla="*/ 90 h 186"/>
                  <a:gd name="T4" fmla="*/ 60 w 60"/>
                  <a:gd name="T5" fmla="*/ 0 h 186"/>
                  <a:gd name="T6" fmla="*/ 0 60000 65536"/>
                  <a:gd name="T7" fmla="*/ 0 60000 65536"/>
                  <a:gd name="T8" fmla="*/ 0 60000 65536"/>
                  <a:gd name="T9" fmla="*/ 0 w 60"/>
                  <a:gd name="T10" fmla="*/ 0 h 186"/>
                  <a:gd name="T11" fmla="*/ 60 w 60"/>
                  <a:gd name="T12" fmla="*/ 186 h 186"/>
                </a:gdLst>
                <a:ahLst/>
                <a:cxnLst>
                  <a:cxn ang="T6">
                    <a:pos x="T0" y="T1"/>
                  </a:cxn>
                  <a:cxn ang="T7">
                    <a:pos x="T2" y="T3"/>
                  </a:cxn>
                  <a:cxn ang="T8">
                    <a:pos x="T4" y="T5"/>
                  </a:cxn>
                </a:cxnLst>
                <a:rect l="T9" t="T10" r="T11" b="T12"/>
                <a:pathLst>
                  <a:path w="60" h="186">
                    <a:moveTo>
                      <a:pt x="0" y="186"/>
                    </a:moveTo>
                    <a:lnTo>
                      <a:pt x="30" y="9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465" name="Freeform 121"/>
              <p:cNvSpPr>
                <a:spLocks/>
              </p:cNvSpPr>
              <p:nvPr/>
            </p:nvSpPr>
            <p:spPr bwMode="auto">
              <a:xfrm>
                <a:off x="2648" y="1455"/>
                <a:ext cx="54" cy="162"/>
              </a:xfrm>
              <a:custGeom>
                <a:avLst/>
                <a:gdLst>
                  <a:gd name="T0" fmla="*/ 0 w 54"/>
                  <a:gd name="T1" fmla="*/ 162 h 162"/>
                  <a:gd name="T2" fmla="*/ 24 w 54"/>
                  <a:gd name="T3" fmla="*/ 78 h 162"/>
                  <a:gd name="T4" fmla="*/ 54 w 54"/>
                  <a:gd name="T5" fmla="*/ 0 h 162"/>
                  <a:gd name="T6" fmla="*/ 0 60000 65536"/>
                  <a:gd name="T7" fmla="*/ 0 60000 65536"/>
                  <a:gd name="T8" fmla="*/ 0 60000 65536"/>
                  <a:gd name="T9" fmla="*/ 0 w 54"/>
                  <a:gd name="T10" fmla="*/ 0 h 162"/>
                  <a:gd name="T11" fmla="*/ 54 w 54"/>
                  <a:gd name="T12" fmla="*/ 162 h 162"/>
                </a:gdLst>
                <a:ahLst/>
                <a:cxnLst>
                  <a:cxn ang="T6">
                    <a:pos x="T0" y="T1"/>
                  </a:cxn>
                  <a:cxn ang="T7">
                    <a:pos x="T2" y="T3"/>
                  </a:cxn>
                  <a:cxn ang="T8">
                    <a:pos x="T4" y="T5"/>
                  </a:cxn>
                </a:cxnLst>
                <a:rect l="T9" t="T10" r="T11" b="T12"/>
                <a:pathLst>
                  <a:path w="54" h="162">
                    <a:moveTo>
                      <a:pt x="0" y="162"/>
                    </a:moveTo>
                    <a:lnTo>
                      <a:pt x="24" y="78"/>
                    </a:lnTo>
                    <a:lnTo>
                      <a:pt x="54" y="0"/>
                    </a:lnTo>
                  </a:path>
                </a:pathLst>
              </a:custGeom>
              <a:solidFill>
                <a:srgbClr val="808000"/>
              </a:solidFill>
              <a:ln w="38100">
                <a:solidFill>
                  <a:schemeClr val="tx1"/>
                </a:solidFill>
                <a:prstDash val="solid"/>
                <a:round/>
                <a:headEnd/>
                <a:tailEnd/>
              </a:ln>
            </p:spPr>
            <p:txBody>
              <a:bodyPr/>
              <a:lstStyle/>
              <a:p>
                <a:endParaRPr lang="en-US"/>
              </a:p>
            </p:txBody>
          </p:sp>
          <p:sp>
            <p:nvSpPr>
              <p:cNvPr id="18466" name="Freeform 122"/>
              <p:cNvSpPr>
                <a:spLocks/>
              </p:cNvSpPr>
              <p:nvPr/>
            </p:nvSpPr>
            <p:spPr bwMode="auto">
              <a:xfrm>
                <a:off x="2702" y="1329"/>
                <a:ext cx="60" cy="126"/>
              </a:xfrm>
              <a:custGeom>
                <a:avLst/>
                <a:gdLst>
                  <a:gd name="T0" fmla="*/ 0 w 60"/>
                  <a:gd name="T1" fmla="*/ 126 h 126"/>
                  <a:gd name="T2" fmla="*/ 30 w 60"/>
                  <a:gd name="T3" fmla="*/ 60 h 126"/>
                  <a:gd name="T4" fmla="*/ 60 w 60"/>
                  <a:gd name="T5" fmla="*/ 0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126"/>
                    </a:moveTo>
                    <a:lnTo>
                      <a:pt x="30" y="6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467" name="Freeform 123"/>
              <p:cNvSpPr>
                <a:spLocks/>
              </p:cNvSpPr>
              <p:nvPr/>
            </p:nvSpPr>
            <p:spPr bwMode="auto">
              <a:xfrm>
                <a:off x="2762" y="1251"/>
                <a:ext cx="60" cy="78"/>
              </a:xfrm>
              <a:custGeom>
                <a:avLst/>
                <a:gdLst>
                  <a:gd name="T0" fmla="*/ 0 w 60"/>
                  <a:gd name="T1" fmla="*/ 78 h 78"/>
                  <a:gd name="T2" fmla="*/ 30 w 60"/>
                  <a:gd name="T3" fmla="*/ 36 h 78"/>
                  <a:gd name="T4" fmla="*/ 60 w 60"/>
                  <a:gd name="T5" fmla="*/ 0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78"/>
                    </a:moveTo>
                    <a:lnTo>
                      <a:pt x="30" y="36"/>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8468" name="Freeform 124"/>
              <p:cNvSpPr>
                <a:spLocks/>
              </p:cNvSpPr>
              <p:nvPr/>
            </p:nvSpPr>
            <p:spPr bwMode="auto">
              <a:xfrm>
                <a:off x="2822" y="1221"/>
                <a:ext cx="61" cy="30"/>
              </a:xfrm>
              <a:custGeom>
                <a:avLst/>
                <a:gdLst>
                  <a:gd name="T0" fmla="*/ 0 w 61"/>
                  <a:gd name="T1" fmla="*/ 30 h 30"/>
                  <a:gd name="T2" fmla="*/ 30 w 61"/>
                  <a:gd name="T3" fmla="*/ 6 h 30"/>
                  <a:gd name="T4" fmla="*/ 61 w 61"/>
                  <a:gd name="T5" fmla="*/ 0 h 30"/>
                  <a:gd name="T6" fmla="*/ 0 60000 65536"/>
                  <a:gd name="T7" fmla="*/ 0 60000 65536"/>
                  <a:gd name="T8" fmla="*/ 0 60000 65536"/>
                  <a:gd name="T9" fmla="*/ 0 w 61"/>
                  <a:gd name="T10" fmla="*/ 0 h 30"/>
                  <a:gd name="T11" fmla="*/ 61 w 61"/>
                  <a:gd name="T12" fmla="*/ 30 h 30"/>
                </a:gdLst>
                <a:ahLst/>
                <a:cxnLst>
                  <a:cxn ang="T6">
                    <a:pos x="T0" y="T1"/>
                  </a:cxn>
                  <a:cxn ang="T7">
                    <a:pos x="T2" y="T3"/>
                  </a:cxn>
                  <a:cxn ang="T8">
                    <a:pos x="T4" y="T5"/>
                  </a:cxn>
                </a:cxnLst>
                <a:rect l="T9" t="T10" r="T11" b="T12"/>
                <a:pathLst>
                  <a:path w="61" h="30">
                    <a:moveTo>
                      <a:pt x="0" y="30"/>
                    </a:moveTo>
                    <a:lnTo>
                      <a:pt x="30" y="6"/>
                    </a:lnTo>
                    <a:lnTo>
                      <a:pt x="61" y="0"/>
                    </a:lnTo>
                  </a:path>
                </a:pathLst>
              </a:custGeom>
              <a:solidFill>
                <a:srgbClr val="808000"/>
              </a:solidFill>
              <a:ln w="38100">
                <a:solidFill>
                  <a:schemeClr val="tx1"/>
                </a:solidFill>
                <a:prstDash val="solid"/>
                <a:round/>
                <a:headEnd/>
                <a:tailEnd/>
              </a:ln>
            </p:spPr>
            <p:txBody>
              <a:bodyPr/>
              <a:lstStyle/>
              <a:p>
                <a:endParaRPr lang="en-US"/>
              </a:p>
            </p:txBody>
          </p:sp>
          <p:sp>
            <p:nvSpPr>
              <p:cNvPr id="18469" name="Freeform 125"/>
              <p:cNvSpPr>
                <a:spLocks/>
              </p:cNvSpPr>
              <p:nvPr/>
            </p:nvSpPr>
            <p:spPr bwMode="auto">
              <a:xfrm>
                <a:off x="2883" y="1221"/>
                <a:ext cx="54" cy="30"/>
              </a:xfrm>
              <a:custGeom>
                <a:avLst/>
                <a:gdLst>
                  <a:gd name="T0" fmla="*/ 0 w 54"/>
                  <a:gd name="T1" fmla="*/ 0 h 30"/>
                  <a:gd name="T2" fmla="*/ 24 w 54"/>
                  <a:gd name="T3" fmla="*/ 6 h 30"/>
                  <a:gd name="T4" fmla="*/ 54 w 54"/>
                  <a:gd name="T5" fmla="*/ 30 h 30"/>
                  <a:gd name="T6" fmla="*/ 0 60000 65536"/>
                  <a:gd name="T7" fmla="*/ 0 60000 65536"/>
                  <a:gd name="T8" fmla="*/ 0 60000 65536"/>
                  <a:gd name="T9" fmla="*/ 0 w 54"/>
                  <a:gd name="T10" fmla="*/ 0 h 30"/>
                  <a:gd name="T11" fmla="*/ 54 w 54"/>
                  <a:gd name="T12" fmla="*/ 30 h 30"/>
                </a:gdLst>
                <a:ahLst/>
                <a:cxnLst>
                  <a:cxn ang="T6">
                    <a:pos x="T0" y="T1"/>
                  </a:cxn>
                  <a:cxn ang="T7">
                    <a:pos x="T2" y="T3"/>
                  </a:cxn>
                  <a:cxn ang="T8">
                    <a:pos x="T4" y="T5"/>
                  </a:cxn>
                </a:cxnLst>
                <a:rect l="T9" t="T10" r="T11" b="T12"/>
                <a:pathLst>
                  <a:path w="54" h="30">
                    <a:moveTo>
                      <a:pt x="0" y="0"/>
                    </a:moveTo>
                    <a:lnTo>
                      <a:pt x="24" y="6"/>
                    </a:lnTo>
                    <a:lnTo>
                      <a:pt x="54" y="30"/>
                    </a:lnTo>
                  </a:path>
                </a:pathLst>
              </a:custGeom>
              <a:solidFill>
                <a:srgbClr val="808000"/>
              </a:solidFill>
              <a:ln w="38100">
                <a:solidFill>
                  <a:schemeClr val="tx1"/>
                </a:solidFill>
                <a:prstDash val="solid"/>
                <a:round/>
                <a:headEnd/>
                <a:tailEnd/>
              </a:ln>
            </p:spPr>
            <p:txBody>
              <a:bodyPr/>
              <a:lstStyle/>
              <a:p>
                <a:endParaRPr lang="en-US"/>
              </a:p>
            </p:txBody>
          </p:sp>
          <p:sp>
            <p:nvSpPr>
              <p:cNvPr id="18470" name="Freeform 126"/>
              <p:cNvSpPr>
                <a:spLocks/>
              </p:cNvSpPr>
              <p:nvPr/>
            </p:nvSpPr>
            <p:spPr bwMode="auto">
              <a:xfrm>
                <a:off x="2937" y="1251"/>
                <a:ext cx="60" cy="78"/>
              </a:xfrm>
              <a:custGeom>
                <a:avLst/>
                <a:gdLst>
                  <a:gd name="T0" fmla="*/ 0 w 60"/>
                  <a:gd name="T1" fmla="*/ 0 h 78"/>
                  <a:gd name="T2" fmla="*/ 30 w 60"/>
                  <a:gd name="T3" fmla="*/ 36 h 78"/>
                  <a:gd name="T4" fmla="*/ 60 w 60"/>
                  <a:gd name="T5" fmla="*/ 78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0"/>
                    </a:moveTo>
                    <a:lnTo>
                      <a:pt x="30" y="36"/>
                    </a:lnTo>
                    <a:lnTo>
                      <a:pt x="60" y="78"/>
                    </a:lnTo>
                  </a:path>
                </a:pathLst>
              </a:custGeom>
              <a:solidFill>
                <a:srgbClr val="808000"/>
              </a:solidFill>
              <a:ln w="38100">
                <a:solidFill>
                  <a:schemeClr val="tx1"/>
                </a:solidFill>
                <a:prstDash val="solid"/>
                <a:round/>
                <a:headEnd/>
                <a:tailEnd/>
              </a:ln>
            </p:spPr>
            <p:txBody>
              <a:bodyPr/>
              <a:lstStyle/>
              <a:p>
                <a:endParaRPr lang="en-US"/>
              </a:p>
            </p:txBody>
          </p:sp>
          <p:sp>
            <p:nvSpPr>
              <p:cNvPr id="18471" name="Freeform 127"/>
              <p:cNvSpPr>
                <a:spLocks/>
              </p:cNvSpPr>
              <p:nvPr/>
            </p:nvSpPr>
            <p:spPr bwMode="auto">
              <a:xfrm>
                <a:off x="2997" y="1329"/>
                <a:ext cx="60" cy="126"/>
              </a:xfrm>
              <a:custGeom>
                <a:avLst/>
                <a:gdLst>
                  <a:gd name="T0" fmla="*/ 0 w 60"/>
                  <a:gd name="T1" fmla="*/ 0 h 126"/>
                  <a:gd name="T2" fmla="*/ 30 w 60"/>
                  <a:gd name="T3" fmla="*/ 60 h 126"/>
                  <a:gd name="T4" fmla="*/ 60 w 60"/>
                  <a:gd name="T5" fmla="*/ 126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0"/>
                    </a:moveTo>
                    <a:lnTo>
                      <a:pt x="30" y="60"/>
                    </a:lnTo>
                    <a:lnTo>
                      <a:pt x="60" y="126"/>
                    </a:lnTo>
                  </a:path>
                </a:pathLst>
              </a:custGeom>
              <a:solidFill>
                <a:srgbClr val="808000"/>
              </a:solidFill>
              <a:ln w="38100">
                <a:solidFill>
                  <a:schemeClr val="tx1"/>
                </a:solidFill>
                <a:prstDash val="solid"/>
                <a:round/>
                <a:headEnd/>
                <a:tailEnd/>
              </a:ln>
            </p:spPr>
            <p:txBody>
              <a:bodyPr/>
              <a:lstStyle/>
              <a:p>
                <a:endParaRPr lang="en-US"/>
              </a:p>
            </p:txBody>
          </p:sp>
          <p:sp>
            <p:nvSpPr>
              <p:cNvPr id="18472" name="Freeform 128"/>
              <p:cNvSpPr>
                <a:spLocks/>
              </p:cNvSpPr>
              <p:nvPr/>
            </p:nvSpPr>
            <p:spPr bwMode="auto">
              <a:xfrm>
                <a:off x="3057" y="1455"/>
                <a:ext cx="60" cy="162"/>
              </a:xfrm>
              <a:custGeom>
                <a:avLst/>
                <a:gdLst>
                  <a:gd name="T0" fmla="*/ 0 w 60"/>
                  <a:gd name="T1" fmla="*/ 0 h 162"/>
                  <a:gd name="T2" fmla="*/ 30 w 60"/>
                  <a:gd name="T3" fmla="*/ 78 h 162"/>
                  <a:gd name="T4" fmla="*/ 60 w 60"/>
                  <a:gd name="T5" fmla="*/ 162 h 162"/>
                  <a:gd name="T6" fmla="*/ 0 60000 65536"/>
                  <a:gd name="T7" fmla="*/ 0 60000 65536"/>
                  <a:gd name="T8" fmla="*/ 0 60000 65536"/>
                  <a:gd name="T9" fmla="*/ 0 w 60"/>
                  <a:gd name="T10" fmla="*/ 0 h 162"/>
                  <a:gd name="T11" fmla="*/ 60 w 60"/>
                  <a:gd name="T12" fmla="*/ 162 h 162"/>
                </a:gdLst>
                <a:ahLst/>
                <a:cxnLst>
                  <a:cxn ang="T6">
                    <a:pos x="T0" y="T1"/>
                  </a:cxn>
                  <a:cxn ang="T7">
                    <a:pos x="T2" y="T3"/>
                  </a:cxn>
                  <a:cxn ang="T8">
                    <a:pos x="T4" y="T5"/>
                  </a:cxn>
                </a:cxnLst>
                <a:rect l="T9" t="T10" r="T11" b="T12"/>
                <a:pathLst>
                  <a:path w="60" h="162">
                    <a:moveTo>
                      <a:pt x="0" y="0"/>
                    </a:moveTo>
                    <a:lnTo>
                      <a:pt x="30" y="78"/>
                    </a:lnTo>
                    <a:lnTo>
                      <a:pt x="60" y="162"/>
                    </a:lnTo>
                  </a:path>
                </a:pathLst>
              </a:custGeom>
              <a:solidFill>
                <a:srgbClr val="808000"/>
              </a:solidFill>
              <a:ln w="38100">
                <a:solidFill>
                  <a:schemeClr val="tx1"/>
                </a:solidFill>
                <a:prstDash val="solid"/>
                <a:round/>
                <a:headEnd/>
                <a:tailEnd/>
              </a:ln>
            </p:spPr>
            <p:txBody>
              <a:bodyPr/>
              <a:lstStyle/>
              <a:p>
                <a:endParaRPr lang="en-US"/>
              </a:p>
            </p:txBody>
          </p:sp>
          <p:sp>
            <p:nvSpPr>
              <p:cNvPr id="18473" name="Freeform 129"/>
              <p:cNvSpPr>
                <a:spLocks/>
              </p:cNvSpPr>
              <p:nvPr/>
            </p:nvSpPr>
            <p:spPr bwMode="auto">
              <a:xfrm>
                <a:off x="3117" y="1617"/>
                <a:ext cx="54" cy="186"/>
              </a:xfrm>
              <a:custGeom>
                <a:avLst/>
                <a:gdLst>
                  <a:gd name="T0" fmla="*/ 0 w 54"/>
                  <a:gd name="T1" fmla="*/ 0 h 186"/>
                  <a:gd name="T2" fmla="*/ 24 w 54"/>
                  <a:gd name="T3" fmla="*/ 90 h 186"/>
                  <a:gd name="T4" fmla="*/ 54 w 54"/>
                  <a:gd name="T5" fmla="*/ 186 h 186"/>
                  <a:gd name="T6" fmla="*/ 0 60000 65536"/>
                  <a:gd name="T7" fmla="*/ 0 60000 65536"/>
                  <a:gd name="T8" fmla="*/ 0 60000 65536"/>
                  <a:gd name="T9" fmla="*/ 0 w 54"/>
                  <a:gd name="T10" fmla="*/ 0 h 186"/>
                  <a:gd name="T11" fmla="*/ 54 w 54"/>
                  <a:gd name="T12" fmla="*/ 186 h 186"/>
                </a:gdLst>
                <a:ahLst/>
                <a:cxnLst>
                  <a:cxn ang="T6">
                    <a:pos x="T0" y="T1"/>
                  </a:cxn>
                  <a:cxn ang="T7">
                    <a:pos x="T2" y="T3"/>
                  </a:cxn>
                  <a:cxn ang="T8">
                    <a:pos x="T4" y="T5"/>
                  </a:cxn>
                </a:cxnLst>
                <a:rect l="T9" t="T10" r="T11" b="T12"/>
                <a:pathLst>
                  <a:path w="54" h="186">
                    <a:moveTo>
                      <a:pt x="0" y="0"/>
                    </a:moveTo>
                    <a:lnTo>
                      <a:pt x="24" y="90"/>
                    </a:lnTo>
                    <a:lnTo>
                      <a:pt x="54" y="186"/>
                    </a:lnTo>
                  </a:path>
                </a:pathLst>
              </a:custGeom>
              <a:solidFill>
                <a:srgbClr val="808000"/>
              </a:solidFill>
              <a:ln w="38100">
                <a:solidFill>
                  <a:schemeClr val="tx1"/>
                </a:solidFill>
                <a:prstDash val="solid"/>
                <a:round/>
                <a:headEnd/>
                <a:tailEnd/>
              </a:ln>
            </p:spPr>
            <p:txBody>
              <a:bodyPr/>
              <a:lstStyle/>
              <a:p>
                <a:endParaRPr lang="en-US"/>
              </a:p>
            </p:txBody>
          </p:sp>
          <p:sp>
            <p:nvSpPr>
              <p:cNvPr id="18474" name="Freeform 130"/>
              <p:cNvSpPr>
                <a:spLocks/>
              </p:cNvSpPr>
              <p:nvPr/>
            </p:nvSpPr>
            <p:spPr bwMode="auto">
              <a:xfrm>
                <a:off x="3171" y="1803"/>
                <a:ext cx="60" cy="198"/>
              </a:xfrm>
              <a:custGeom>
                <a:avLst/>
                <a:gdLst>
                  <a:gd name="T0" fmla="*/ 0 w 60"/>
                  <a:gd name="T1" fmla="*/ 0 h 198"/>
                  <a:gd name="T2" fmla="*/ 30 w 60"/>
                  <a:gd name="T3" fmla="*/ 96 h 198"/>
                  <a:gd name="T4" fmla="*/ 60 w 60"/>
                  <a:gd name="T5" fmla="*/ 198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0"/>
                    </a:moveTo>
                    <a:lnTo>
                      <a:pt x="30" y="96"/>
                    </a:lnTo>
                    <a:lnTo>
                      <a:pt x="60" y="198"/>
                    </a:lnTo>
                  </a:path>
                </a:pathLst>
              </a:custGeom>
              <a:solidFill>
                <a:srgbClr val="808000"/>
              </a:solidFill>
              <a:ln w="38100">
                <a:solidFill>
                  <a:schemeClr val="tx1"/>
                </a:solidFill>
                <a:prstDash val="solid"/>
                <a:round/>
                <a:headEnd/>
                <a:tailEnd/>
              </a:ln>
            </p:spPr>
            <p:txBody>
              <a:bodyPr/>
              <a:lstStyle/>
              <a:p>
                <a:endParaRPr lang="en-US"/>
              </a:p>
            </p:txBody>
          </p:sp>
          <p:sp>
            <p:nvSpPr>
              <p:cNvPr id="18475" name="Freeform 131"/>
              <p:cNvSpPr>
                <a:spLocks/>
              </p:cNvSpPr>
              <p:nvPr/>
            </p:nvSpPr>
            <p:spPr bwMode="auto">
              <a:xfrm>
                <a:off x="3231" y="2001"/>
                <a:ext cx="60" cy="198"/>
              </a:xfrm>
              <a:custGeom>
                <a:avLst/>
                <a:gdLst>
                  <a:gd name="T0" fmla="*/ 0 w 60"/>
                  <a:gd name="T1" fmla="*/ 0 h 198"/>
                  <a:gd name="T2" fmla="*/ 30 w 60"/>
                  <a:gd name="T3" fmla="*/ 102 h 198"/>
                  <a:gd name="T4" fmla="*/ 60 w 60"/>
                  <a:gd name="T5" fmla="*/ 198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0"/>
                    </a:moveTo>
                    <a:lnTo>
                      <a:pt x="30" y="102"/>
                    </a:lnTo>
                    <a:lnTo>
                      <a:pt x="60" y="198"/>
                    </a:lnTo>
                  </a:path>
                </a:pathLst>
              </a:custGeom>
              <a:solidFill>
                <a:srgbClr val="808000"/>
              </a:solidFill>
              <a:ln w="38100">
                <a:solidFill>
                  <a:schemeClr val="tx1"/>
                </a:solidFill>
                <a:prstDash val="solid"/>
                <a:round/>
                <a:headEnd/>
                <a:tailEnd/>
              </a:ln>
            </p:spPr>
            <p:txBody>
              <a:bodyPr/>
              <a:lstStyle/>
              <a:p>
                <a:endParaRPr lang="en-US"/>
              </a:p>
            </p:txBody>
          </p:sp>
          <p:sp>
            <p:nvSpPr>
              <p:cNvPr id="18476" name="Line 132"/>
              <p:cNvSpPr>
                <a:spLocks noChangeShapeType="1"/>
              </p:cNvSpPr>
              <p:nvPr/>
            </p:nvSpPr>
            <p:spPr bwMode="auto">
              <a:xfrm>
                <a:off x="3291" y="2199"/>
                <a:ext cx="60" cy="186"/>
              </a:xfrm>
              <a:prstGeom prst="line">
                <a:avLst/>
              </a:prstGeom>
              <a:noFill/>
              <a:ln w="38100">
                <a:solidFill>
                  <a:schemeClr val="tx1"/>
                </a:solidFill>
                <a:round/>
                <a:headEnd/>
                <a:tailEnd/>
              </a:ln>
            </p:spPr>
            <p:txBody>
              <a:bodyPr/>
              <a:lstStyle/>
              <a:p>
                <a:endParaRPr lang="en-US"/>
              </a:p>
            </p:txBody>
          </p:sp>
          <p:sp>
            <p:nvSpPr>
              <p:cNvPr id="18477" name="Freeform 133"/>
              <p:cNvSpPr>
                <a:spLocks/>
              </p:cNvSpPr>
              <p:nvPr/>
            </p:nvSpPr>
            <p:spPr bwMode="auto">
              <a:xfrm>
                <a:off x="3351" y="2385"/>
                <a:ext cx="54" cy="174"/>
              </a:xfrm>
              <a:custGeom>
                <a:avLst/>
                <a:gdLst>
                  <a:gd name="T0" fmla="*/ 0 w 54"/>
                  <a:gd name="T1" fmla="*/ 0 h 174"/>
                  <a:gd name="T2" fmla="*/ 24 w 54"/>
                  <a:gd name="T3" fmla="*/ 90 h 174"/>
                  <a:gd name="T4" fmla="*/ 54 w 54"/>
                  <a:gd name="T5" fmla="*/ 174 h 174"/>
                  <a:gd name="T6" fmla="*/ 0 60000 65536"/>
                  <a:gd name="T7" fmla="*/ 0 60000 65536"/>
                  <a:gd name="T8" fmla="*/ 0 60000 65536"/>
                  <a:gd name="T9" fmla="*/ 0 w 54"/>
                  <a:gd name="T10" fmla="*/ 0 h 174"/>
                  <a:gd name="T11" fmla="*/ 54 w 54"/>
                  <a:gd name="T12" fmla="*/ 174 h 174"/>
                </a:gdLst>
                <a:ahLst/>
                <a:cxnLst>
                  <a:cxn ang="T6">
                    <a:pos x="T0" y="T1"/>
                  </a:cxn>
                  <a:cxn ang="T7">
                    <a:pos x="T2" y="T3"/>
                  </a:cxn>
                  <a:cxn ang="T8">
                    <a:pos x="T4" y="T5"/>
                  </a:cxn>
                </a:cxnLst>
                <a:rect l="T9" t="T10" r="T11" b="T12"/>
                <a:pathLst>
                  <a:path w="54" h="174">
                    <a:moveTo>
                      <a:pt x="0" y="0"/>
                    </a:moveTo>
                    <a:lnTo>
                      <a:pt x="24" y="90"/>
                    </a:lnTo>
                    <a:lnTo>
                      <a:pt x="54" y="174"/>
                    </a:lnTo>
                  </a:path>
                </a:pathLst>
              </a:custGeom>
              <a:solidFill>
                <a:srgbClr val="808000"/>
              </a:solidFill>
              <a:ln w="38100">
                <a:solidFill>
                  <a:schemeClr val="tx1"/>
                </a:solidFill>
                <a:prstDash val="solid"/>
                <a:round/>
                <a:headEnd/>
                <a:tailEnd/>
              </a:ln>
            </p:spPr>
            <p:txBody>
              <a:bodyPr/>
              <a:lstStyle/>
              <a:p>
                <a:endParaRPr lang="en-US"/>
              </a:p>
            </p:txBody>
          </p:sp>
          <p:sp>
            <p:nvSpPr>
              <p:cNvPr id="18478" name="Freeform 134"/>
              <p:cNvSpPr>
                <a:spLocks/>
              </p:cNvSpPr>
              <p:nvPr/>
            </p:nvSpPr>
            <p:spPr bwMode="auto">
              <a:xfrm>
                <a:off x="3405" y="2559"/>
                <a:ext cx="60" cy="150"/>
              </a:xfrm>
              <a:custGeom>
                <a:avLst/>
                <a:gdLst>
                  <a:gd name="T0" fmla="*/ 0 w 60"/>
                  <a:gd name="T1" fmla="*/ 0 h 150"/>
                  <a:gd name="T2" fmla="*/ 30 w 60"/>
                  <a:gd name="T3" fmla="*/ 78 h 150"/>
                  <a:gd name="T4" fmla="*/ 60 w 60"/>
                  <a:gd name="T5" fmla="*/ 150 h 150"/>
                  <a:gd name="T6" fmla="*/ 0 60000 65536"/>
                  <a:gd name="T7" fmla="*/ 0 60000 65536"/>
                  <a:gd name="T8" fmla="*/ 0 60000 65536"/>
                  <a:gd name="T9" fmla="*/ 0 w 60"/>
                  <a:gd name="T10" fmla="*/ 0 h 150"/>
                  <a:gd name="T11" fmla="*/ 60 w 60"/>
                  <a:gd name="T12" fmla="*/ 150 h 150"/>
                </a:gdLst>
                <a:ahLst/>
                <a:cxnLst>
                  <a:cxn ang="T6">
                    <a:pos x="T0" y="T1"/>
                  </a:cxn>
                  <a:cxn ang="T7">
                    <a:pos x="T2" y="T3"/>
                  </a:cxn>
                  <a:cxn ang="T8">
                    <a:pos x="T4" y="T5"/>
                  </a:cxn>
                </a:cxnLst>
                <a:rect l="T9" t="T10" r="T11" b="T12"/>
                <a:pathLst>
                  <a:path w="60" h="150">
                    <a:moveTo>
                      <a:pt x="0" y="0"/>
                    </a:moveTo>
                    <a:lnTo>
                      <a:pt x="30" y="78"/>
                    </a:lnTo>
                    <a:lnTo>
                      <a:pt x="60" y="150"/>
                    </a:lnTo>
                  </a:path>
                </a:pathLst>
              </a:custGeom>
              <a:solidFill>
                <a:srgbClr val="808000"/>
              </a:solidFill>
              <a:ln w="38100">
                <a:solidFill>
                  <a:schemeClr val="tx1"/>
                </a:solidFill>
                <a:prstDash val="solid"/>
                <a:round/>
                <a:headEnd/>
                <a:tailEnd/>
              </a:ln>
            </p:spPr>
            <p:txBody>
              <a:bodyPr/>
              <a:lstStyle/>
              <a:p>
                <a:endParaRPr lang="en-US"/>
              </a:p>
            </p:txBody>
          </p:sp>
          <p:sp>
            <p:nvSpPr>
              <p:cNvPr id="18479" name="Freeform 135"/>
              <p:cNvSpPr>
                <a:spLocks/>
              </p:cNvSpPr>
              <p:nvPr/>
            </p:nvSpPr>
            <p:spPr bwMode="auto">
              <a:xfrm>
                <a:off x="3465" y="2709"/>
                <a:ext cx="60" cy="126"/>
              </a:xfrm>
              <a:custGeom>
                <a:avLst/>
                <a:gdLst>
                  <a:gd name="T0" fmla="*/ 0 w 60"/>
                  <a:gd name="T1" fmla="*/ 0 h 126"/>
                  <a:gd name="T2" fmla="*/ 30 w 60"/>
                  <a:gd name="T3" fmla="*/ 66 h 126"/>
                  <a:gd name="T4" fmla="*/ 60 w 60"/>
                  <a:gd name="T5" fmla="*/ 126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0"/>
                    </a:moveTo>
                    <a:lnTo>
                      <a:pt x="30" y="66"/>
                    </a:lnTo>
                    <a:lnTo>
                      <a:pt x="60" y="126"/>
                    </a:lnTo>
                  </a:path>
                </a:pathLst>
              </a:custGeom>
              <a:solidFill>
                <a:srgbClr val="808000"/>
              </a:solidFill>
              <a:ln w="38100">
                <a:solidFill>
                  <a:schemeClr val="tx1"/>
                </a:solidFill>
                <a:prstDash val="solid"/>
                <a:round/>
                <a:headEnd/>
                <a:tailEnd/>
              </a:ln>
            </p:spPr>
            <p:txBody>
              <a:bodyPr/>
              <a:lstStyle/>
              <a:p>
                <a:endParaRPr lang="en-US"/>
              </a:p>
            </p:txBody>
          </p:sp>
          <p:sp>
            <p:nvSpPr>
              <p:cNvPr id="18480" name="Freeform 136"/>
              <p:cNvSpPr>
                <a:spLocks/>
              </p:cNvSpPr>
              <p:nvPr/>
            </p:nvSpPr>
            <p:spPr bwMode="auto">
              <a:xfrm>
                <a:off x="3525" y="2835"/>
                <a:ext cx="60" cy="96"/>
              </a:xfrm>
              <a:custGeom>
                <a:avLst/>
                <a:gdLst>
                  <a:gd name="T0" fmla="*/ 0 w 60"/>
                  <a:gd name="T1" fmla="*/ 0 h 96"/>
                  <a:gd name="T2" fmla="*/ 30 w 60"/>
                  <a:gd name="T3" fmla="*/ 48 h 96"/>
                  <a:gd name="T4" fmla="*/ 60 w 60"/>
                  <a:gd name="T5" fmla="*/ 96 h 96"/>
                  <a:gd name="T6" fmla="*/ 0 60000 65536"/>
                  <a:gd name="T7" fmla="*/ 0 60000 65536"/>
                  <a:gd name="T8" fmla="*/ 0 60000 65536"/>
                  <a:gd name="T9" fmla="*/ 0 w 60"/>
                  <a:gd name="T10" fmla="*/ 0 h 96"/>
                  <a:gd name="T11" fmla="*/ 60 w 60"/>
                  <a:gd name="T12" fmla="*/ 96 h 96"/>
                </a:gdLst>
                <a:ahLst/>
                <a:cxnLst>
                  <a:cxn ang="T6">
                    <a:pos x="T0" y="T1"/>
                  </a:cxn>
                  <a:cxn ang="T7">
                    <a:pos x="T2" y="T3"/>
                  </a:cxn>
                  <a:cxn ang="T8">
                    <a:pos x="T4" y="T5"/>
                  </a:cxn>
                </a:cxnLst>
                <a:rect l="T9" t="T10" r="T11" b="T12"/>
                <a:pathLst>
                  <a:path w="60" h="96">
                    <a:moveTo>
                      <a:pt x="0" y="0"/>
                    </a:moveTo>
                    <a:lnTo>
                      <a:pt x="30" y="48"/>
                    </a:lnTo>
                    <a:lnTo>
                      <a:pt x="60" y="96"/>
                    </a:lnTo>
                  </a:path>
                </a:pathLst>
              </a:custGeom>
              <a:solidFill>
                <a:srgbClr val="808000"/>
              </a:solidFill>
              <a:ln w="38100">
                <a:solidFill>
                  <a:schemeClr val="tx1"/>
                </a:solidFill>
                <a:prstDash val="solid"/>
                <a:round/>
                <a:headEnd/>
                <a:tailEnd/>
              </a:ln>
            </p:spPr>
            <p:txBody>
              <a:bodyPr/>
              <a:lstStyle/>
              <a:p>
                <a:endParaRPr lang="en-US"/>
              </a:p>
            </p:txBody>
          </p:sp>
          <p:sp>
            <p:nvSpPr>
              <p:cNvPr id="18481" name="Freeform 137"/>
              <p:cNvSpPr>
                <a:spLocks/>
              </p:cNvSpPr>
              <p:nvPr/>
            </p:nvSpPr>
            <p:spPr bwMode="auto">
              <a:xfrm>
                <a:off x="3585" y="2931"/>
                <a:ext cx="54" cy="78"/>
              </a:xfrm>
              <a:custGeom>
                <a:avLst/>
                <a:gdLst>
                  <a:gd name="T0" fmla="*/ 0 w 54"/>
                  <a:gd name="T1" fmla="*/ 0 h 78"/>
                  <a:gd name="T2" fmla="*/ 24 w 54"/>
                  <a:gd name="T3" fmla="*/ 42 h 78"/>
                  <a:gd name="T4" fmla="*/ 54 w 54"/>
                  <a:gd name="T5" fmla="*/ 78 h 78"/>
                  <a:gd name="T6" fmla="*/ 0 60000 65536"/>
                  <a:gd name="T7" fmla="*/ 0 60000 65536"/>
                  <a:gd name="T8" fmla="*/ 0 60000 65536"/>
                  <a:gd name="T9" fmla="*/ 0 w 54"/>
                  <a:gd name="T10" fmla="*/ 0 h 78"/>
                  <a:gd name="T11" fmla="*/ 54 w 54"/>
                  <a:gd name="T12" fmla="*/ 78 h 78"/>
                </a:gdLst>
                <a:ahLst/>
                <a:cxnLst>
                  <a:cxn ang="T6">
                    <a:pos x="T0" y="T1"/>
                  </a:cxn>
                  <a:cxn ang="T7">
                    <a:pos x="T2" y="T3"/>
                  </a:cxn>
                  <a:cxn ang="T8">
                    <a:pos x="T4" y="T5"/>
                  </a:cxn>
                </a:cxnLst>
                <a:rect l="T9" t="T10" r="T11" b="T12"/>
                <a:pathLst>
                  <a:path w="54" h="78">
                    <a:moveTo>
                      <a:pt x="0" y="0"/>
                    </a:moveTo>
                    <a:lnTo>
                      <a:pt x="24" y="42"/>
                    </a:lnTo>
                    <a:lnTo>
                      <a:pt x="54" y="78"/>
                    </a:lnTo>
                  </a:path>
                </a:pathLst>
              </a:custGeom>
              <a:solidFill>
                <a:srgbClr val="808000"/>
              </a:solidFill>
              <a:ln w="38100">
                <a:solidFill>
                  <a:schemeClr val="tx1"/>
                </a:solidFill>
                <a:prstDash val="solid"/>
                <a:round/>
                <a:headEnd/>
                <a:tailEnd/>
              </a:ln>
            </p:spPr>
            <p:txBody>
              <a:bodyPr/>
              <a:lstStyle/>
              <a:p>
                <a:endParaRPr lang="en-US"/>
              </a:p>
            </p:txBody>
          </p:sp>
          <p:sp>
            <p:nvSpPr>
              <p:cNvPr id="18482" name="Freeform 138"/>
              <p:cNvSpPr>
                <a:spLocks/>
              </p:cNvSpPr>
              <p:nvPr/>
            </p:nvSpPr>
            <p:spPr bwMode="auto">
              <a:xfrm>
                <a:off x="3639" y="3009"/>
                <a:ext cx="60" cy="60"/>
              </a:xfrm>
              <a:custGeom>
                <a:avLst/>
                <a:gdLst>
                  <a:gd name="T0" fmla="*/ 0 w 60"/>
                  <a:gd name="T1" fmla="*/ 0 h 60"/>
                  <a:gd name="T2" fmla="*/ 30 w 60"/>
                  <a:gd name="T3" fmla="*/ 30 h 60"/>
                  <a:gd name="T4" fmla="*/ 60 w 60"/>
                  <a:gd name="T5" fmla="*/ 60 h 60"/>
                  <a:gd name="T6" fmla="*/ 0 60000 65536"/>
                  <a:gd name="T7" fmla="*/ 0 60000 65536"/>
                  <a:gd name="T8" fmla="*/ 0 60000 65536"/>
                  <a:gd name="T9" fmla="*/ 0 w 60"/>
                  <a:gd name="T10" fmla="*/ 0 h 60"/>
                  <a:gd name="T11" fmla="*/ 60 w 60"/>
                  <a:gd name="T12" fmla="*/ 60 h 60"/>
                </a:gdLst>
                <a:ahLst/>
                <a:cxnLst>
                  <a:cxn ang="T6">
                    <a:pos x="T0" y="T1"/>
                  </a:cxn>
                  <a:cxn ang="T7">
                    <a:pos x="T2" y="T3"/>
                  </a:cxn>
                  <a:cxn ang="T8">
                    <a:pos x="T4" y="T5"/>
                  </a:cxn>
                </a:cxnLst>
                <a:rect l="T9" t="T10" r="T11" b="T12"/>
                <a:pathLst>
                  <a:path w="60" h="60">
                    <a:moveTo>
                      <a:pt x="0" y="0"/>
                    </a:moveTo>
                    <a:lnTo>
                      <a:pt x="30" y="30"/>
                    </a:lnTo>
                    <a:lnTo>
                      <a:pt x="60" y="60"/>
                    </a:lnTo>
                  </a:path>
                </a:pathLst>
              </a:custGeom>
              <a:solidFill>
                <a:srgbClr val="808000"/>
              </a:solidFill>
              <a:ln w="38100">
                <a:solidFill>
                  <a:schemeClr val="tx1"/>
                </a:solidFill>
                <a:prstDash val="solid"/>
                <a:round/>
                <a:headEnd/>
                <a:tailEnd/>
              </a:ln>
            </p:spPr>
            <p:txBody>
              <a:bodyPr/>
              <a:lstStyle/>
              <a:p>
                <a:endParaRPr lang="en-US"/>
              </a:p>
            </p:txBody>
          </p:sp>
          <p:sp>
            <p:nvSpPr>
              <p:cNvPr id="18483" name="Freeform 139"/>
              <p:cNvSpPr>
                <a:spLocks/>
              </p:cNvSpPr>
              <p:nvPr/>
            </p:nvSpPr>
            <p:spPr bwMode="auto">
              <a:xfrm>
                <a:off x="3699" y="3069"/>
                <a:ext cx="60" cy="48"/>
              </a:xfrm>
              <a:custGeom>
                <a:avLst/>
                <a:gdLst>
                  <a:gd name="T0" fmla="*/ 0 w 60"/>
                  <a:gd name="T1" fmla="*/ 0 h 48"/>
                  <a:gd name="T2" fmla="*/ 30 w 60"/>
                  <a:gd name="T3" fmla="*/ 24 h 48"/>
                  <a:gd name="T4" fmla="*/ 60 w 60"/>
                  <a:gd name="T5" fmla="*/ 48 h 48"/>
                  <a:gd name="T6" fmla="*/ 0 60000 65536"/>
                  <a:gd name="T7" fmla="*/ 0 60000 65536"/>
                  <a:gd name="T8" fmla="*/ 0 60000 65536"/>
                  <a:gd name="T9" fmla="*/ 0 w 60"/>
                  <a:gd name="T10" fmla="*/ 0 h 48"/>
                  <a:gd name="T11" fmla="*/ 60 w 60"/>
                  <a:gd name="T12" fmla="*/ 48 h 48"/>
                </a:gdLst>
                <a:ahLst/>
                <a:cxnLst>
                  <a:cxn ang="T6">
                    <a:pos x="T0" y="T1"/>
                  </a:cxn>
                  <a:cxn ang="T7">
                    <a:pos x="T2" y="T3"/>
                  </a:cxn>
                  <a:cxn ang="T8">
                    <a:pos x="T4" y="T5"/>
                  </a:cxn>
                </a:cxnLst>
                <a:rect l="T9" t="T10" r="T11" b="T12"/>
                <a:pathLst>
                  <a:path w="60" h="48">
                    <a:moveTo>
                      <a:pt x="0" y="0"/>
                    </a:moveTo>
                    <a:lnTo>
                      <a:pt x="30" y="24"/>
                    </a:lnTo>
                    <a:lnTo>
                      <a:pt x="60" y="48"/>
                    </a:lnTo>
                  </a:path>
                </a:pathLst>
              </a:custGeom>
              <a:solidFill>
                <a:srgbClr val="808000"/>
              </a:solidFill>
              <a:ln w="38100">
                <a:solidFill>
                  <a:schemeClr val="tx1"/>
                </a:solidFill>
                <a:prstDash val="solid"/>
                <a:round/>
                <a:headEnd/>
                <a:tailEnd/>
              </a:ln>
            </p:spPr>
            <p:txBody>
              <a:bodyPr/>
              <a:lstStyle/>
              <a:p>
                <a:endParaRPr lang="en-US"/>
              </a:p>
            </p:txBody>
          </p:sp>
          <p:sp>
            <p:nvSpPr>
              <p:cNvPr id="18484" name="Freeform 140"/>
              <p:cNvSpPr>
                <a:spLocks/>
              </p:cNvSpPr>
              <p:nvPr/>
            </p:nvSpPr>
            <p:spPr bwMode="auto">
              <a:xfrm>
                <a:off x="3759" y="3117"/>
                <a:ext cx="60" cy="30"/>
              </a:xfrm>
              <a:custGeom>
                <a:avLst/>
                <a:gdLst>
                  <a:gd name="T0" fmla="*/ 0 w 60"/>
                  <a:gd name="T1" fmla="*/ 0 h 30"/>
                  <a:gd name="T2" fmla="*/ 30 w 60"/>
                  <a:gd name="T3" fmla="*/ 18 h 30"/>
                  <a:gd name="T4" fmla="*/ 60 w 60"/>
                  <a:gd name="T5" fmla="*/ 30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0" y="0"/>
                    </a:moveTo>
                    <a:lnTo>
                      <a:pt x="30" y="18"/>
                    </a:lnTo>
                    <a:lnTo>
                      <a:pt x="60" y="30"/>
                    </a:lnTo>
                  </a:path>
                </a:pathLst>
              </a:custGeom>
              <a:solidFill>
                <a:srgbClr val="808000"/>
              </a:solidFill>
              <a:ln w="38100">
                <a:solidFill>
                  <a:schemeClr val="tx1"/>
                </a:solidFill>
                <a:prstDash val="solid"/>
                <a:round/>
                <a:headEnd/>
                <a:tailEnd/>
              </a:ln>
            </p:spPr>
            <p:txBody>
              <a:bodyPr/>
              <a:lstStyle/>
              <a:p>
                <a:endParaRPr lang="en-US"/>
              </a:p>
            </p:txBody>
          </p:sp>
          <p:sp>
            <p:nvSpPr>
              <p:cNvPr id="18485" name="Line 141"/>
              <p:cNvSpPr>
                <a:spLocks noChangeShapeType="1"/>
              </p:cNvSpPr>
              <p:nvPr/>
            </p:nvSpPr>
            <p:spPr bwMode="auto">
              <a:xfrm>
                <a:off x="3819" y="3147"/>
                <a:ext cx="54" cy="18"/>
              </a:xfrm>
              <a:prstGeom prst="line">
                <a:avLst/>
              </a:prstGeom>
              <a:noFill/>
              <a:ln w="38100">
                <a:solidFill>
                  <a:schemeClr val="tx1"/>
                </a:solidFill>
                <a:round/>
                <a:headEnd/>
                <a:tailEnd/>
              </a:ln>
            </p:spPr>
            <p:txBody>
              <a:bodyPr/>
              <a:lstStyle/>
              <a:p>
                <a:endParaRPr lang="en-US"/>
              </a:p>
            </p:txBody>
          </p:sp>
          <p:sp>
            <p:nvSpPr>
              <p:cNvPr id="18486" name="Line 142"/>
              <p:cNvSpPr>
                <a:spLocks noChangeShapeType="1"/>
              </p:cNvSpPr>
              <p:nvPr/>
            </p:nvSpPr>
            <p:spPr bwMode="auto">
              <a:xfrm>
                <a:off x="3873" y="3165"/>
                <a:ext cx="60" cy="12"/>
              </a:xfrm>
              <a:prstGeom prst="line">
                <a:avLst/>
              </a:prstGeom>
              <a:noFill/>
              <a:ln w="38100">
                <a:solidFill>
                  <a:schemeClr val="tx1"/>
                </a:solidFill>
                <a:round/>
                <a:headEnd/>
                <a:tailEnd/>
              </a:ln>
            </p:spPr>
            <p:txBody>
              <a:bodyPr/>
              <a:lstStyle/>
              <a:p>
                <a:endParaRPr lang="en-US"/>
              </a:p>
            </p:txBody>
          </p:sp>
          <p:sp>
            <p:nvSpPr>
              <p:cNvPr id="18487" name="Line 143"/>
              <p:cNvSpPr>
                <a:spLocks noChangeShapeType="1"/>
              </p:cNvSpPr>
              <p:nvPr/>
            </p:nvSpPr>
            <p:spPr bwMode="auto">
              <a:xfrm>
                <a:off x="3933" y="3177"/>
                <a:ext cx="60" cy="12"/>
              </a:xfrm>
              <a:prstGeom prst="line">
                <a:avLst/>
              </a:prstGeom>
              <a:noFill/>
              <a:ln w="38100">
                <a:solidFill>
                  <a:schemeClr val="tx1"/>
                </a:solidFill>
                <a:round/>
                <a:headEnd/>
                <a:tailEnd/>
              </a:ln>
            </p:spPr>
            <p:txBody>
              <a:bodyPr/>
              <a:lstStyle/>
              <a:p>
                <a:endParaRPr lang="en-US"/>
              </a:p>
            </p:txBody>
          </p:sp>
          <p:sp>
            <p:nvSpPr>
              <p:cNvPr id="18488" name="Line 144"/>
              <p:cNvSpPr>
                <a:spLocks noChangeShapeType="1"/>
              </p:cNvSpPr>
              <p:nvPr/>
            </p:nvSpPr>
            <p:spPr bwMode="auto">
              <a:xfrm>
                <a:off x="3993" y="3189"/>
                <a:ext cx="60" cy="6"/>
              </a:xfrm>
              <a:prstGeom prst="line">
                <a:avLst/>
              </a:prstGeom>
              <a:noFill/>
              <a:ln w="38100">
                <a:solidFill>
                  <a:schemeClr val="tx1"/>
                </a:solidFill>
                <a:round/>
                <a:headEnd/>
                <a:tailEnd/>
              </a:ln>
            </p:spPr>
            <p:txBody>
              <a:bodyPr/>
              <a:lstStyle/>
              <a:p>
                <a:endParaRPr lang="en-US"/>
              </a:p>
            </p:txBody>
          </p:sp>
        </p:grpSp>
        <p:sp>
          <p:nvSpPr>
            <p:cNvPr id="18448" name="Line 145"/>
            <p:cNvSpPr>
              <a:spLocks noChangeShapeType="1"/>
            </p:cNvSpPr>
            <p:nvPr/>
          </p:nvSpPr>
          <p:spPr bwMode="auto">
            <a:xfrm flipV="1">
              <a:off x="3180" y="2581"/>
              <a:ext cx="300" cy="0"/>
            </a:xfrm>
            <a:prstGeom prst="line">
              <a:avLst/>
            </a:prstGeom>
            <a:noFill/>
            <a:ln w="9525">
              <a:solidFill>
                <a:srgbClr val="6699FF"/>
              </a:solidFill>
              <a:round/>
              <a:headEnd type="triangle" w="med" len="med"/>
              <a:tailEnd type="triangle" w="med" len="med"/>
            </a:ln>
          </p:spPr>
          <p:txBody>
            <a:bodyPr anchor="ctr"/>
            <a:lstStyle/>
            <a:p>
              <a:endParaRPr lang="en-US"/>
            </a:p>
          </p:txBody>
        </p:sp>
      </p:grpSp>
      <p:sp>
        <p:nvSpPr>
          <p:cNvPr id="2" name="Slide Number Placeholder 1"/>
          <p:cNvSpPr>
            <a:spLocks noGrp="1"/>
          </p:cNvSpPr>
          <p:nvPr>
            <p:ph type="sldNum" sz="quarter" idx="12"/>
          </p:nvPr>
        </p:nvSpPr>
        <p:spPr/>
        <p:txBody>
          <a:bodyPr/>
          <a:lstStyle/>
          <a:p>
            <a:pPr>
              <a:defRPr/>
            </a:pPr>
            <a:fld id="{FBD32B7A-9E90-4216-BE4B-B34F5D8AF6DB}" type="slidenum">
              <a:rPr lang="en-US" smtClean="0"/>
              <a:pPr>
                <a:defRPr/>
              </a:pPr>
              <a:t>28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GB" dirty="0" smtClean="0"/>
              <a:t>Moving the </a:t>
            </a:r>
            <a:r>
              <a:rPr lang="en-GB" i="1" dirty="0" smtClean="0"/>
              <a:t>Mean</a:t>
            </a:r>
            <a:br>
              <a:rPr lang="en-GB" i="1" dirty="0" smtClean="0"/>
            </a:br>
            <a:endParaRPr lang="en-GB" i="1" dirty="0" smtClean="0"/>
          </a:p>
        </p:txBody>
      </p:sp>
      <p:sp>
        <p:nvSpPr>
          <p:cNvPr id="19459" name="Line 3"/>
          <p:cNvSpPr>
            <a:spLocks noChangeShapeType="1"/>
          </p:cNvSpPr>
          <p:nvPr/>
        </p:nvSpPr>
        <p:spPr bwMode="auto">
          <a:xfrm flipV="1">
            <a:off x="4073525" y="5324475"/>
            <a:ext cx="1441450" cy="1588"/>
          </a:xfrm>
          <a:prstGeom prst="line">
            <a:avLst/>
          </a:prstGeom>
          <a:noFill/>
          <a:ln w="25400">
            <a:solidFill>
              <a:schemeClr val="tx1"/>
            </a:solidFill>
            <a:round/>
            <a:headEnd/>
            <a:tailEnd type="stealth" w="lg" len="lg"/>
          </a:ln>
        </p:spPr>
        <p:txBody>
          <a:bodyPr wrap="none" anchor="ctr"/>
          <a:lstStyle/>
          <a:p>
            <a:endParaRPr lang="en-US"/>
          </a:p>
        </p:txBody>
      </p:sp>
      <p:sp>
        <p:nvSpPr>
          <p:cNvPr id="19460" name="Line 4"/>
          <p:cNvSpPr>
            <a:spLocks noChangeShapeType="1"/>
          </p:cNvSpPr>
          <p:nvPr/>
        </p:nvSpPr>
        <p:spPr bwMode="auto">
          <a:xfrm flipH="1" flipV="1">
            <a:off x="4032250" y="2079625"/>
            <a:ext cx="1060450" cy="1588"/>
          </a:xfrm>
          <a:prstGeom prst="line">
            <a:avLst/>
          </a:prstGeom>
          <a:noFill/>
          <a:ln w="25400">
            <a:solidFill>
              <a:schemeClr val="tx1"/>
            </a:solidFill>
            <a:round/>
            <a:headEnd/>
            <a:tailEnd type="stealth" w="lg" len="lg"/>
          </a:ln>
        </p:spPr>
        <p:txBody>
          <a:bodyPr wrap="none" anchor="ctr"/>
          <a:lstStyle/>
          <a:p>
            <a:endParaRPr lang="en-US"/>
          </a:p>
        </p:txBody>
      </p:sp>
      <p:sp>
        <p:nvSpPr>
          <p:cNvPr id="19461" name="Text Box 5"/>
          <p:cNvSpPr txBox="1">
            <a:spLocks noChangeArrowheads="1"/>
          </p:cNvSpPr>
          <p:nvPr/>
        </p:nvSpPr>
        <p:spPr bwMode="auto">
          <a:xfrm>
            <a:off x="2076450" y="5197475"/>
            <a:ext cx="2082800" cy="274638"/>
          </a:xfrm>
          <a:prstGeom prst="rect">
            <a:avLst/>
          </a:prstGeom>
          <a:noFill/>
          <a:ln w="12700">
            <a:noFill/>
            <a:miter lim="800000"/>
            <a:headEnd/>
            <a:tailEnd/>
          </a:ln>
        </p:spPr>
        <p:txBody>
          <a:bodyPr wrap="none" anchor="ctr">
            <a:spAutoFit/>
          </a:bodyPr>
          <a:lstStyle/>
          <a:p>
            <a:pPr algn="ctr"/>
            <a:r>
              <a:rPr lang="en-US" sz="1200" b="1">
                <a:latin typeface="Arial" charset="0"/>
              </a:rPr>
              <a:t>Product or Service Output</a:t>
            </a:r>
          </a:p>
        </p:txBody>
      </p:sp>
      <p:sp>
        <p:nvSpPr>
          <p:cNvPr id="19462" name="Text Box 6"/>
          <p:cNvSpPr txBox="1">
            <a:spLocks noChangeArrowheads="1"/>
          </p:cNvSpPr>
          <p:nvPr/>
        </p:nvSpPr>
        <p:spPr bwMode="auto">
          <a:xfrm>
            <a:off x="6026150" y="2159000"/>
            <a:ext cx="2797175" cy="304800"/>
          </a:xfrm>
          <a:prstGeom prst="rect">
            <a:avLst/>
          </a:prstGeom>
          <a:noFill/>
          <a:ln w="12700">
            <a:noFill/>
            <a:miter lim="800000"/>
            <a:headEnd/>
            <a:tailEnd/>
          </a:ln>
        </p:spPr>
        <p:txBody>
          <a:bodyPr wrap="none" anchor="ctr">
            <a:spAutoFit/>
          </a:bodyPr>
          <a:lstStyle/>
          <a:p>
            <a:pPr algn="ctr"/>
            <a:r>
              <a:rPr lang="en-US" sz="1400" b="1">
                <a:latin typeface="Arial" charset="0"/>
              </a:rPr>
              <a:t>Critical Customer Requirement</a:t>
            </a:r>
          </a:p>
        </p:txBody>
      </p:sp>
      <p:sp>
        <p:nvSpPr>
          <p:cNvPr id="19463" name="Line 7"/>
          <p:cNvSpPr>
            <a:spLocks noChangeShapeType="1"/>
          </p:cNvSpPr>
          <p:nvPr/>
        </p:nvSpPr>
        <p:spPr bwMode="auto">
          <a:xfrm>
            <a:off x="469900" y="2105025"/>
            <a:ext cx="1588" cy="3101975"/>
          </a:xfrm>
          <a:prstGeom prst="line">
            <a:avLst/>
          </a:prstGeom>
          <a:noFill/>
          <a:ln w="25400">
            <a:solidFill>
              <a:schemeClr val="tx1"/>
            </a:solidFill>
            <a:round/>
            <a:headEnd/>
            <a:tailEnd/>
          </a:ln>
        </p:spPr>
        <p:txBody>
          <a:bodyPr wrap="none" anchor="ctr"/>
          <a:lstStyle/>
          <a:p>
            <a:endParaRPr lang="en-US"/>
          </a:p>
        </p:txBody>
      </p:sp>
      <p:sp>
        <p:nvSpPr>
          <p:cNvPr id="19464" name="Line 8"/>
          <p:cNvSpPr>
            <a:spLocks noChangeShapeType="1"/>
          </p:cNvSpPr>
          <p:nvPr/>
        </p:nvSpPr>
        <p:spPr bwMode="auto">
          <a:xfrm>
            <a:off x="457200" y="5207000"/>
            <a:ext cx="7829550" cy="3175"/>
          </a:xfrm>
          <a:prstGeom prst="line">
            <a:avLst/>
          </a:prstGeom>
          <a:noFill/>
          <a:ln w="25400">
            <a:solidFill>
              <a:schemeClr val="tx1"/>
            </a:solidFill>
            <a:round/>
            <a:headEnd/>
            <a:tailEnd/>
          </a:ln>
        </p:spPr>
        <p:txBody>
          <a:bodyPr wrap="none" anchor="ctr"/>
          <a:lstStyle/>
          <a:p>
            <a:endParaRPr lang="en-US"/>
          </a:p>
        </p:txBody>
      </p:sp>
      <p:grpSp>
        <p:nvGrpSpPr>
          <p:cNvPr id="19465" name="Group 9"/>
          <p:cNvGrpSpPr>
            <a:grpSpLocks/>
          </p:cNvGrpSpPr>
          <p:nvPr/>
        </p:nvGrpSpPr>
        <p:grpSpPr bwMode="auto">
          <a:xfrm>
            <a:off x="2844800" y="2825750"/>
            <a:ext cx="5522913" cy="2392363"/>
            <a:chOff x="2144" y="2002"/>
            <a:chExt cx="3479" cy="1507"/>
          </a:xfrm>
        </p:grpSpPr>
        <p:grpSp>
          <p:nvGrpSpPr>
            <p:cNvPr id="19515" name="Group 10"/>
            <p:cNvGrpSpPr>
              <a:grpSpLocks/>
            </p:cNvGrpSpPr>
            <p:nvPr/>
          </p:nvGrpSpPr>
          <p:grpSpPr bwMode="auto">
            <a:xfrm>
              <a:off x="2144" y="2014"/>
              <a:ext cx="3175" cy="1495"/>
              <a:chOff x="1712" y="1221"/>
              <a:chExt cx="2341" cy="1974"/>
            </a:xfrm>
          </p:grpSpPr>
          <p:sp>
            <p:nvSpPr>
              <p:cNvPr id="19560" name="Line 11"/>
              <p:cNvSpPr>
                <a:spLocks noChangeShapeType="1"/>
              </p:cNvSpPr>
              <p:nvPr/>
            </p:nvSpPr>
            <p:spPr bwMode="auto">
              <a:xfrm flipV="1">
                <a:off x="1712" y="3189"/>
                <a:ext cx="54" cy="6"/>
              </a:xfrm>
              <a:prstGeom prst="line">
                <a:avLst/>
              </a:prstGeom>
              <a:noFill/>
              <a:ln w="38100">
                <a:noFill/>
                <a:round/>
                <a:headEnd/>
                <a:tailEnd/>
              </a:ln>
            </p:spPr>
            <p:txBody>
              <a:bodyPr/>
              <a:lstStyle/>
              <a:p>
                <a:endParaRPr lang="en-US"/>
              </a:p>
            </p:txBody>
          </p:sp>
          <p:sp>
            <p:nvSpPr>
              <p:cNvPr id="19561" name="Line 12"/>
              <p:cNvSpPr>
                <a:spLocks noChangeShapeType="1"/>
              </p:cNvSpPr>
              <p:nvPr/>
            </p:nvSpPr>
            <p:spPr bwMode="auto">
              <a:xfrm flipV="1">
                <a:off x="1766" y="3177"/>
                <a:ext cx="60" cy="12"/>
              </a:xfrm>
              <a:prstGeom prst="line">
                <a:avLst/>
              </a:prstGeom>
              <a:noFill/>
              <a:ln w="38100">
                <a:noFill/>
                <a:round/>
                <a:headEnd/>
                <a:tailEnd/>
              </a:ln>
            </p:spPr>
            <p:txBody>
              <a:bodyPr/>
              <a:lstStyle/>
              <a:p>
                <a:endParaRPr lang="en-US"/>
              </a:p>
            </p:txBody>
          </p:sp>
          <p:sp>
            <p:nvSpPr>
              <p:cNvPr id="19562" name="Line 13"/>
              <p:cNvSpPr>
                <a:spLocks noChangeShapeType="1"/>
              </p:cNvSpPr>
              <p:nvPr/>
            </p:nvSpPr>
            <p:spPr bwMode="auto">
              <a:xfrm flipV="1">
                <a:off x="1826" y="3165"/>
                <a:ext cx="60" cy="12"/>
              </a:xfrm>
              <a:prstGeom prst="line">
                <a:avLst/>
              </a:prstGeom>
              <a:noFill/>
              <a:ln w="38100">
                <a:noFill/>
                <a:round/>
                <a:headEnd/>
                <a:tailEnd/>
              </a:ln>
            </p:spPr>
            <p:txBody>
              <a:bodyPr/>
              <a:lstStyle/>
              <a:p>
                <a:endParaRPr lang="en-US"/>
              </a:p>
            </p:txBody>
          </p:sp>
          <p:sp>
            <p:nvSpPr>
              <p:cNvPr id="19563" name="Line 14"/>
              <p:cNvSpPr>
                <a:spLocks noChangeShapeType="1"/>
              </p:cNvSpPr>
              <p:nvPr/>
            </p:nvSpPr>
            <p:spPr bwMode="auto">
              <a:xfrm flipV="1">
                <a:off x="1886" y="3147"/>
                <a:ext cx="60" cy="18"/>
              </a:xfrm>
              <a:prstGeom prst="line">
                <a:avLst/>
              </a:prstGeom>
              <a:noFill/>
              <a:ln w="38100">
                <a:noFill/>
                <a:round/>
                <a:headEnd/>
                <a:tailEnd/>
              </a:ln>
            </p:spPr>
            <p:txBody>
              <a:bodyPr/>
              <a:lstStyle/>
              <a:p>
                <a:endParaRPr lang="en-US"/>
              </a:p>
            </p:txBody>
          </p:sp>
          <p:sp>
            <p:nvSpPr>
              <p:cNvPr id="19564" name="Freeform 15"/>
              <p:cNvSpPr>
                <a:spLocks/>
              </p:cNvSpPr>
              <p:nvPr/>
            </p:nvSpPr>
            <p:spPr bwMode="auto">
              <a:xfrm>
                <a:off x="1946" y="3117"/>
                <a:ext cx="54" cy="30"/>
              </a:xfrm>
              <a:custGeom>
                <a:avLst/>
                <a:gdLst>
                  <a:gd name="T0" fmla="*/ 0 w 54"/>
                  <a:gd name="T1" fmla="*/ 30 h 30"/>
                  <a:gd name="T2" fmla="*/ 24 w 54"/>
                  <a:gd name="T3" fmla="*/ 18 h 30"/>
                  <a:gd name="T4" fmla="*/ 54 w 54"/>
                  <a:gd name="T5" fmla="*/ 0 h 30"/>
                  <a:gd name="T6" fmla="*/ 0 60000 65536"/>
                  <a:gd name="T7" fmla="*/ 0 60000 65536"/>
                  <a:gd name="T8" fmla="*/ 0 60000 65536"/>
                  <a:gd name="T9" fmla="*/ 0 w 54"/>
                  <a:gd name="T10" fmla="*/ 0 h 30"/>
                  <a:gd name="T11" fmla="*/ 54 w 54"/>
                  <a:gd name="T12" fmla="*/ 30 h 30"/>
                </a:gdLst>
                <a:ahLst/>
                <a:cxnLst>
                  <a:cxn ang="T6">
                    <a:pos x="T0" y="T1"/>
                  </a:cxn>
                  <a:cxn ang="T7">
                    <a:pos x="T2" y="T3"/>
                  </a:cxn>
                  <a:cxn ang="T8">
                    <a:pos x="T4" y="T5"/>
                  </a:cxn>
                </a:cxnLst>
                <a:rect l="T9" t="T10" r="T11" b="T12"/>
                <a:pathLst>
                  <a:path w="54" h="30">
                    <a:moveTo>
                      <a:pt x="0" y="30"/>
                    </a:moveTo>
                    <a:lnTo>
                      <a:pt x="24" y="18"/>
                    </a:lnTo>
                    <a:lnTo>
                      <a:pt x="54" y="0"/>
                    </a:lnTo>
                  </a:path>
                </a:pathLst>
              </a:custGeom>
              <a:solidFill>
                <a:schemeClr val="bg1"/>
              </a:solidFill>
              <a:ln w="38100">
                <a:noFill/>
                <a:prstDash val="solid"/>
                <a:round/>
                <a:headEnd/>
                <a:tailEnd/>
              </a:ln>
            </p:spPr>
            <p:txBody>
              <a:bodyPr/>
              <a:lstStyle/>
              <a:p>
                <a:endParaRPr lang="en-US"/>
              </a:p>
            </p:txBody>
          </p:sp>
          <p:sp>
            <p:nvSpPr>
              <p:cNvPr id="19565" name="Freeform 16"/>
              <p:cNvSpPr>
                <a:spLocks/>
              </p:cNvSpPr>
              <p:nvPr/>
            </p:nvSpPr>
            <p:spPr bwMode="auto">
              <a:xfrm>
                <a:off x="2000" y="3069"/>
                <a:ext cx="60" cy="48"/>
              </a:xfrm>
              <a:custGeom>
                <a:avLst/>
                <a:gdLst>
                  <a:gd name="T0" fmla="*/ 0 w 60"/>
                  <a:gd name="T1" fmla="*/ 48 h 48"/>
                  <a:gd name="T2" fmla="*/ 30 w 60"/>
                  <a:gd name="T3" fmla="*/ 24 h 48"/>
                  <a:gd name="T4" fmla="*/ 60 w 60"/>
                  <a:gd name="T5" fmla="*/ 0 h 48"/>
                  <a:gd name="T6" fmla="*/ 0 60000 65536"/>
                  <a:gd name="T7" fmla="*/ 0 60000 65536"/>
                  <a:gd name="T8" fmla="*/ 0 60000 65536"/>
                  <a:gd name="T9" fmla="*/ 0 w 60"/>
                  <a:gd name="T10" fmla="*/ 0 h 48"/>
                  <a:gd name="T11" fmla="*/ 60 w 60"/>
                  <a:gd name="T12" fmla="*/ 48 h 48"/>
                </a:gdLst>
                <a:ahLst/>
                <a:cxnLst>
                  <a:cxn ang="T6">
                    <a:pos x="T0" y="T1"/>
                  </a:cxn>
                  <a:cxn ang="T7">
                    <a:pos x="T2" y="T3"/>
                  </a:cxn>
                  <a:cxn ang="T8">
                    <a:pos x="T4" y="T5"/>
                  </a:cxn>
                </a:cxnLst>
                <a:rect l="T9" t="T10" r="T11" b="T12"/>
                <a:pathLst>
                  <a:path w="60" h="48">
                    <a:moveTo>
                      <a:pt x="0" y="48"/>
                    </a:moveTo>
                    <a:lnTo>
                      <a:pt x="30" y="24"/>
                    </a:lnTo>
                    <a:lnTo>
                      <a:pt x="60" y="0"/>
                    </a:lnTo>
                  </a:path>
                </a:pathLst>
              </a:custGeom>
              <a:solidFill>
                <a:schemeClr val="bg1"/>
              </a:solidFill>
              <a:ln w="38100">
                <a:noFill/>
                <a:prstDash val="solid"/>
                <a:round/>
                <a:headEnd/>
                <a:tailEnd/>
              </a:ln>
            </p:spPr>
            <p:txBody>
              <a:bodyPr/>
              <a:lstStyle/>
              <a:p>
                <a:endParaRPr lang="en-US"/>
              </a:p>
            </p:txBody>
          </p:sp>
          <p:sp>
            <p:nvSpPr>
              <p:cNvPr id="19566" name="Freeform 17"/>
              <p:cNvSpPr>
                <a:spLocks/>
              </p:cNvSpPr>
              <p:nvPr/>
            </p:nvSpPr>
            <p:spPr bwMode="auto">
              <a:xfrm>
                <a:off x="2060" y="3009"/>
                <a:ext cx="60" cy="60"/>
              </a:xfrm>
              <a:custGeom>
                <a:avLst/>
                <a:gdLst>
                  <a:gd name="T0" fmla="*/ 0 w 60"/>
                  <a:gd name="T1" fmla="*/ 60 h 60"/>
                  <a:gd name="T2" fmla="*/ 30 w 60"/>
                  <a:gd name="T3" fmla="*/ 30 h 60"/>
                  <a:gd name="T4" fmla="*/ 60 w 60"/>
                  <a:gd name="T5" fmla="*/ 0 h 60"/>
                  <a:gd name="T6" fmla="*/ 0 60000 65536"/>
                  <a:gd name="T7" fmla="*/ 0 60000 65536"/>
                  <a:gd name="T8" fmla="*/ 0 60000 65536"/>
                  <a:gd name="T9" fmla="*/ 0 w 60"/>
                  <a:gd name="T10" fmla="*/ 0 h 60"/>
                  <a:gd name="T11" fmla="*/ 60 w 60"/>
                  <a:gd name="T12" fmla="*/ 60 h 60"/>
                </a:gdLst>
                <a:ahLst/>
                <a:cxnLst>
                  <a:cxn ang="T6">
                    <a:pos x="T0" y="T1"/>
                  </a:cxn>
                  <a:cxn ang="T7">
                    <a:pos x="T2" y="T3"/>
                  </a:cxn>
                  <a:cxn ang="T8">
                    <a:pos x="T4" y="T5"/>
                  </a:cxn>
                </a:cxnLst>
                <a:rect l="T9" t="T10" r="T11" b="T12"/>
                <a:pathLst>
                  <a:path w="60" h="60">
                    <a:moveTo>
                      <a:pt x="0" y="60"/>
                    </a:moveTo>
                    <a:lnTo>
                      <a:pt x="30" y="30"/>
                    </a:lnTo>
                    <a:lnTo>
                      <a:pt x="60" y="0"/>
                    </a:lnTo>
                  </a:path>
                </a:pathLst>
              </a:custGeom>
              <a:solidFill>
                <a:schemeClr val="bg1"/>
              </a:solidFill>
              <a:ln w="38100">
                <a:noFill/>
                <a:prstDash val="solid"/>
                <a:round/>
                <a:headEnd/>
                <a:tailEnd/>
              </a:ln>
            </p:spPr>
            <p:txBody>
              <a:bodyPr/>
              <a:lstStyle/>
              <a:p>
                <a:endParaRPr lang="en-US"/>
              </a:p>
            </p:txBody>
          </p:sp>
          <p:sp>
            <p:nvSpPr>
              <p:cNvPr id="19567" name="Freeform 18"/>
              <p:cNvSpPr>
                <a:spLocks/>
              </p:cNvSpPr>
              <p:nvPr/>
            </p:nvSpPr>
            <p:spPr bwMode="auto">
              <a:xfrm>
                <a:off x="2120" y="2931"/>
                <a:ext cx="60" cy="78"/>
              </a:xfrm>
              <a:custGeom>
                <a:avLst/>
                <a:gdLst>
                  <a:gd name="T0" fmla="*/ 0 w 60"/>
                  <a:gd name="T1" fmla="*/ 78 h 78"/>
                  <a:gd name="T2" fmla="*/ 30 w 60"/>
                  <a:gd name="T3" fmla="*/ 42 h 78"/>
                  <a:gd name="T4" fmla="*/ 60 w 60"/>
                  <a:gd name="T5" fmla="*/ 0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78"/>
                    </a:moveTo>
                    <a:lnTo>
                      <a:pt x="30" y="42"/>
                    </a:lnTo>
                    <a:lnTo>
                      <a:pt x="60" y="0"/>
                    </a:lnTo>
                  </a:path>
                </a:pathLst>
              </a:custGeom>
              <a:solidFill>
                <a:schemeClr val="bg1"/>
              </a:solidFill>
              <a:ln w="38100">
                <a:noFill/>
                <a:prstDash val="solid"/>
                <a:round/>
                <a:headEnd/>
                <a:tailEnd/>
              </a:ln>
            </p:spPr>
            <p:txBody>
              <a:bodyPr/>
              <a:lstStyle/>
              <a:p>
                <a:endParaRPr lang="en-US"/>
              </a:p>
            </p:txBody>
          </p:sp>
          <p:sp>
            <p:nvSpPr>
              <p:cNvPr id="19568" name="Freeform 19"/>
              <p:cNvSpPr>
                <a:spLocks/>
              </p:cNvSpPr>
              <p:nvPr/>
            </p:nvSpPr>
            <p:spPr bwMode="auto">
              <a:xfrm>
                <a:off x="2180" y="2835"/>
                <a:ext cx="54" cy="96"/>
              </a:xfrm>
              <a:custGeom>
                <a:avLst/>
                <a:gdLst>
                  <a:gd name="T0" fmla="*/ 0 w 54"/>
                  <a:gd name="T1" fmla="*/ 96 h 96"/>
                  <a:gd name="T2" fmla="*/ 24 w 54"/>
                  <a:gd name="T3" fmla="*/ 48 h 96"/>
                  <a:gd name="T4" fmla="*/ 54 w 54"/>
                  <a:gd name="T5" fmla="*/ 0 h 96"/>
                  <a:gd name="T6" fmla="*/ 0 60000 65536"/>
                  <a:gd name="T7" fmla="*/ 0 60000 65536"/>
                  <a:gd name="T8" fmla="*/ 0 60000 65536"/>
                  <a:gd name="T9" fmla="*/ 0 w 54"/>
                  <a:gd name="T10" fmla="*/ 0 h 96"/>
                  <a:gd name="T11" fmla="*/ 54 w 54"/>
                  <a:gd name="T12" fmla="*/ 96 h 96"/>
                </a:gdLst>
                <a:ahLst/>
                <a:cxnLst>
                  <a:cxn ang="T6">
                    <a:pos x="T0" y="T1"/>
                  </a:cxn>
                  <a:cxn ang="T7">
                    <a:pos x="T2" y="T3"/>
                  </a:cxn>
                  <a:cxn ang="T8">
                    <a:pos x="T4" y="T5"/>
                  </a:cxn>
                </a:cxnLst>
                <a:rect l="T9" t="T10" r="T11" b="T12"/>
                <a:pathLst>
                  <a:path w="54" h="96">
                    <a:moveTo>
                      <a:pt x="0" y="96"/>
                    </a:moveTo>
                    <a:lnTo>
                      <a:pt x="24" y="48"/>
                    </a:lnTo>
                    <a:lnTo>
                      <a:pt x="54" y="0"/>
                    </a:lnTo>
                  </a:path>
                </a:pathLst>
              </a:custGeom>
              <a:solidFill>
                <a:schemeClr val="bg1"/>
              </a:solidFill>
              <a:ln w="38100">
                <a:noFill/>
                <a:prstDash val="solid"/>
                <a:round/>
                <a:headEnd/>
                <a:tailEnd/>
              </a:ln>
            </p:spPr>
            <p:txBody>
              <a:bodyPr/>
              <a:lstStyle/>
              <a:p>
                <a:endParaRPr lang="en-US"/>
              </a:p>
            </p:txBody>
          </p:sp>
          <p:sp>
            <p:nvSpPr>
              <p:cNvPr id="19569" name="Freeform 20"/>
              <p:cNvSpPr>
                <a:spLocks/>
              </p:cNvSpPr>
              <p:nvPr/>
            </p:nvSpPr>
            <p:spPr bwMode="auto">
              <a:xfrm>
                <a:off x="2234" y="2709"/>
                <a:ext cx="60" cy="126"/>
              </a:xfrm>
              <a:custGeom>
                <a:avLst/>
                <a:gdLst>
                  <a:gd name="T0" fmla="*/ 0 w 60"/>
                  <a:gd name="T1" fmla="*/ 126 h 126"/>
                  <a:gd name="T2" fmla="*/ 30 w 60"/>
                  <a:gd name="T3" fmla="*/ 66 h 126"/>
                  <a:gd name="T4" fmla="*/ 60 w 60"/>
                  <a:gd name="T5" fmla="*/ 0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126"/>
                    </a:moveTo>
                    <a:lnTo>
                      <a:pt x="30" y="66"/>
                    </a:lnTo>
                    <a:lnTo>
                      <a:pt x="60" y="0"/>
                    </a:lnTo>
                  </a:path>
                </a:pathLst>
              </a:custGeom>
              <a:solidFill>
                <a:schemeClr val="bg1"/>
              </a:solidFill>
              <a:ln w="38100">
                <a:noFill/>
                <a:prstDash val="solid"/>
                <a:round/>
                <a:headEnd/>
                <a:tailEnd/>
              </a:ln>
            </p:spPr>
            <p:txBody>
              <a:bodyPr/>
              <a:lstStyle/>
              <a:p>
                <a:endParaRPr lang="en-US"/>
              </a:p>
            </p:txBody>
          </p:sp>
          <p:sp>
            <p:nvSpPr>
              <p:cNvPr id="19570" name="Freeform 21"/>
              <p:cNvSpPr>
                <a:spLocks/>
              </p:cNvSpPr>
              <p:nvPr/>
            </p:nvSpPr>
            <p:spPr bwMode="auto">
              <a:xfrm>
                <a:off x="2294" y="2559"/>
                <a:ext cx="60" cy="150"/>
              </a:xfrm>
              <a:custGeom>
                <a:avLst/>
                <a:gdLst>
                  <a:gd name="T0" fmla="*/ 0 w 60"/>
                  <a:gd name="T1" fmla="*/ 150 h 150"/>
                  <a:gd name="T2" fmla="*/ 30 w 60"/>
                  <a:gd name="T3" fmla="*/ 78 h 150"/>
                  <a:gd name="T4" fmla="*/ 60 w 60"/>
                  <a:gd name="T5" fmla="*/ 0 h 150"/>
                  <a:gd name="T6" fmla="*/ 0 60000 65536"/>
                  <a:gd name="T7" fmla="*/ 0 60000 65536"/>
                  <a:gd name="T8" fmla="*/ 0 60000 65536"/>
                  <a:gd name="T9" fmla="*/ 0 w 60"/>
                  <a:gd name="T10" fmla="*/ 0 h 150"/>
                  <a:gd name="T11" fmla="*/ 60 w 60"/>
                  <a:gd name="T12" fmla="*/ 150 h 150"/>
                </a:gdLst>
                <a:ahLst/>
                <a:cxnLst>
                  <a:cxn ang="T6">
                    <a:pos x="T0" y="T1"/>
                  </a:cxn>
                  <a:cxn ang="T7">
                    <a:pos x="T2" y="T3"/>
                  </a:cxn>
                  <a:cxn ang="T8">
                    <a:pos x="T4" y="T5"/>
                  </a:cxn>
                </a:cxnLst>
                <a:rect l="T9" t="T10" r="T11" b="T12"/>
                <a:pathLst>
                  <a:path w="60" h="150">
                    <a:moveTo>
                      <a:pt x="0" y="150"/>
                    </a:moveTo>
                    <a:lnTo>
                      <a:pt x="30" y="78"/>
                    </a:lnTo>
                    <a:lnTo>
                      <a:pt x="60" y="0"/>
                    </a:lnTo>
                  </a:path>
                </a:pathLst>
              </a:custGeom>
              <a:solidFill>
                <a:schemeClr val="bg1"/>
              </a:solidFill>
              <a:ln w="38100">
                <a:noFill/>
                <a:prstDash val="solid"/>
                <a:round/>
                <a:headEnd/>
                <a:tailEnd/>
              </a:ln>
            </p:spPr>
            <p:txBody>
              <a:bodyPr/>
              <a:lstStyle/>
              <a:p>
                <a:endParaRPr lang="en-US"/>
              </a:p>
            </p:txBody>
          </p:sp>
          <p:sp>
            <p:nvSpPr>
              <p:cNvPr id="19571" name="Freeform 22"/>
              <p:cNvSpPr>
                <a:spLocks/>
              </p:cNvSpPr>
              <p:nvPr/>
            </p:nvSpPr>
            <p:spPr bwMode="auto">
              <a:xfrm>
                <a:off x="2354" y="2385"/>
                <a:ext cx="60" cy="174"/>
              </a:xfrm>
              <a:custGeom>
                <a:avLst/>
                <a:gdLst>
                  <a:gd name="T0" fmla="*/ 0 w 60"/>
                  <a:gd name="T1" fmla="*/ 174 h 174"/>
                  <a:gd name="T2" fmla="*/ 30 w 60"/>
                  <a:gd name="T3" fmla="*/ 90 h 174"/>
                  <a:gd name="T4" fmla="*/ 60 w 60"/>
                  <a:gd name="T5" fmla="*/ 0 h 174"/>
                  <a:gd name="T6" fmla="*/ 0 60000 65536"/>
                  <a:gd name="T7" fmla="*/ 0 60000 65536"/>
                  <a:gd name="T8" fmla="*/ 0 60000 65536"/>
                  <a:gd name="T9" fmla="*/ 0 w 60"/>
                  <a:gd name="T10" fmla="*/ 0 h 174"/>
                  <a:gd name="T11" fmla="*/ 60 w 60"/>
                  <a:gd name="T12" fmla="*/ 174 h 174"/>
                </a:gdLst>
                <a:ahLst/>
                <a:cxnLst>
                  <a:cxn ang="T6">
                    <a:pos x="T0" y="T1"/>
                  </a:cxn>
                  <a:cxn ang="T7">
                    <a:pos x="T2" y="T3"/>
                  </a:cxn>
                  <a:cxn ang="T8">
                    <a:pos x="T4" y="T5"/>
                  </a:cxn>
                </a:cxnLst>
                <a:rect l="T9" t="T10" r="T11" b="T12"/>
                <a:pathLst>
                  <a:path w="60" h="174">
                    <a:moveTo>
                      <a:pt x="0" y="174"/>
                    </a:moveTo>
                    <a:lnTo>
                      <a:pt x="30" y="90"/>
                    </a:lnTo>
                    <a:lnTo>
                      <a:pt x="60" y="0"/>
                    </a:lnTo>
                  </a:path>
                </a:pathLst>
              </a:custGeom>
              <a:solidFill>
                <a:schemeClr val="bg1"/>
              </a:solidFill>
              <a:ln w="38100">
                <a:noFill/>
                <a:prstDash val="solid"/>
                <a:round/>
                <a:headEnd/>
                <a:tailEnd/>
              </a:ln>
            </p:spPr>
            <p:txBody>
              <a:bodyPr/>
              <a:lstStyle/>
              <a:p>
                <a:endParaRPr lang="en-US"/>
              </a:p>
            </p:txBody>
          </p:sp>
          <p:sp>
            <p:nvSpPr>
              <p:cNvPr id="19572" name="Line 23"/>
              <p:cNvSpPr>
                <a:spLocks noChangeShapeType="1"/>
              </p:cNvSpPr>
              <p:nvPr/>
            </p:nvSpPr>
            <p:spPr bwMode="auto">
              <a:xfrm flipV="1">
                <a:off x="2414" y="2199"/>
                <a:ext cx="54" cy="186"/>
              </a:xfrm>
              <a:prstGeom prst="line">
                <a:avLst/>
              </a:prstGeom>
              <a:noFill/>
              <a:ln w="38100">
                <a:noFill/>
                <a:round/>
                <a:headEnd/>
                <a:tailEnd/>
              </a:ln>
            </p:spPr>
            <p:txBody>
              <a:bodyPr/>
              <a:lstStyle/>
              <a:p>
                <a:endParaRPr lang="en-US"/>
              </a:p>
            </p:txBody>
          </p:sp>
          <p:sp>
            <p:nvSpPr>
              <p:cNvPr id="19573" name="Freeform 24"/>
              <p:cNvSpPr>
                <a:spLocks/>
              </p:cNvSpPr>
              <p:nvPr/>
            </p:nvSpPr>
            <p:spPr bwMode="auto">
              <a:xfrm>
                <a:off x="2468" y="2001"/>
                <a:ext cx="60" cy="198"/>
              </a:xfrm>
              <a:custGeom>
                <a:avLst/>
                <a:gdLst>
                  <a:gd name="T0" fmla="*/ 0 w 60"/>
                  <a:gd name="T1" fmla="*/ 198 h 198"/>
                  <a:gd name="T2" fmla="*/ 30 w 60"/>
                  <a:gd name="T3" fmla="*/ 102 h 198"/>
                  <a:gd name="T4" fmla="*/ 60 w 60"/>
                  <a:gd name="T5" fmla="*/ 0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198"/>
                    </a:moveTo>
                    <a:lnTo>
                      <a:pt x="30" y="102"/>
                    </a:lnTo>
                    <a:lnTo>
                      <a:pt x="60" y="0"/>
                    </a:lnTo>
                  </a:path>
                </a:pathLst>
              </a:custGeom>
              <a:solidFill>
                <a:schemeClr val="bg1"/>
              </a:solidFill>
              <a:ln w="38100">
                <a:noFill/>
                <a:prstDash val="solid"/>
                <a:round/>
                <a:headEnd/>
                <a:tailEnd/>
              </a:ln>
            </p:spPr>
            <p:txBody>
              <a:bodyPr/>
              <a:lstStyle/>
              <a:p>
                <a:endParaRPr lang="en-US"/>
              </a:p>
            </p:txBody>
          </p:sp>
          <p:sp>
            <p:nvSpPr>
              <p:cNvPr id="19574" name="Freeform 25"/>
              <p:cNvSpPr>
                <a:spLocks/>
              </p:cNvSpPr>
              <p:nvPr/>
            </p:nvSpPr>
            <p:spPr bwMode="auto">
              <a:xfrm>
                <a:off x="2528" y="1803"/>
                <a:ext cx="60" cy="198"/>
              </a:xfrm>
              <a:custGeom>
                <a:avLst/>
                <a:gdLst>
                  <a:gd name="T0" fmla="*/ 0 w 60"/>
                  <a:gd name="T1" fmla="*/ 198 h 198"/>
                  <a:gd name="T2" fmla="*/ 30 w 60"/>
                  <a:gd name="T3" fmla="*/ 96 h 198"/>
                  <a:gd name="T4" fmla="*/ 60 w 60"/>
                  <a:gd name="T5" fmla="*/ 0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198"/>
                    </a:moveTo>
                    <a:lnTo>
                      <a:pt x="30" y="96"/>
                    </a:lnTo>
                    <a:lnTo>
                      <a:pt x="60" y="0"/>
                    </a:lnTo>
                  </a:path>
                </a:pathLst>
              </a:custGeom>
              <a:solidFill>
                <a:schemeClr val="bg1"/>
              </a:solidFill>
              <a:ln w="38100">
                <a:noFill/>
                <a:prstDash val="solid"/>
                <a:round/>
                <a:headEnd/>
                <a:tailEnd/>
              </a:ln>
            </p:spPr>
            <p:txBody>
              <a:bodyPr/>
              <a:lstStyle/>
              <a:p>
                <a:endParaRPr lang="en-US"/>
              </a:p>
            </p:txBody>
          </p:sp>
          <p:sp>
            <p:nvSpPr>
              <p:cNvPr id="19575" name="Freeform 26"/>
              <p:cNvSpPr>
                <a:spLocks/>
              </p:cNvSpPr>
              <p:nvPr/>
            </p:nvSpPr>
            <p:spPr bwMode="auto">
              <a:xfrm>
                <a:off x="2588" y="1617"/>
                <a:ext cx="60" cy="186"/>
              </a:xfrm>
              <a:custGeom>
                <a:avLst/>
                <a:gdLst>
                  <a:gd name="T0" fmla="*/ 0 w 60"/>
                  <a:gd name="T1" fmla="*/ 186 h 186"/>
                  <a:gd name="T2" fmla="*/ 30 w 60"/>
                  <a:gd name="T3" fmla="*/ 90 h 186"/>
                  <a:gd name="T4" fmla="*/ 60 w 60"/>
                  <a:gd name="T5" fmla="*/ 0 h 186"/>
                  <a:gd name="T6" fmla="*/ 0 60000 65536"/>
                  <a:gd name="T7" fmla="*/ 0 60000 65536"/>
                  <a:gd name="T8" fmla="*/ 0 60000 65536"/>
                  <a:gd name="T9" fmla="*/ 0 w 60"/>
                  <a:gd name="T10" fmla="*/ 0 h 186"/>
                  <a:gd name="T11" fmla="*/ 60 w 60"/>
                  <a:gd name="T12" fmla="*/ 186 h 186"/>
                </a:gdLst>
                <a:ahLst/>
                <a:cxnLst>
                  <a:cxn ang="T6">
                    <a:pos x="T0" y="T1"/>
                  </a:cxn>
                  <a:cxn ang="T7">
                    <a:pos x="T2" y="T3"/>
                  </a:cxn>
                  <a:cxn ang="T8">
                    <a:pos x="T4" y="T5"/>
                  </a:cxn>
                </a:cxnLst>
                <a:rect l="T9" t="T10" r="T11" b="T12"/>
                <a:pathLst>
                  <a:path w="60" h="186">
                    <a:moveTo>
                      <a:pt x="0" y="186"/>
                    </a:moveTo>
                    <a:lnTo>
                      <a:pt x="30" y="90"/>
                    </a:lnTo>
                    <a:lnTo>
                      <a:pt x="60" y="0"/>
                    </a:lnTo>
                  </a:path>
                </a:pathLst>
              </a:custGeom>
              <a:solidFill>
                <a:schemeClr val="bg1"/>
              </a:solidFill>
              <a:ln w="38100">
                <a:noFill/>
                <a:prstDash val="solid"/>
                <a:round/>
                <a:headEnd/>
                <a:tailEnd/>
              </a:ln>
            </p:spPr>
            <p:txBody>
              <a:bodyPr/>
              <a:lstStyle/>
              <a:p>
                <a:endParaRPr lang="en-US"/>
              </a:p>
            </p:txBody>
          </p:sp>
          <p:sp>
            <p:nvSpPr>
              <p:cNvPr id="19576" name="Freeform 27"/>
              <p:cNvSpPr>
                <a:spLocks/>
              </p:cNvSpPr>
              <p:nvPr/>
            </p:nvSpPr>
            <p:spPr bwMode="auto">
              <a:xfrm>
                <a:off x="2648" y="1455"/>
                <a:ext cx="54" cy="162"/>
              </a:xfrm>
              <a:custGeom>
                <a:avLst/>
                <a:gdLst>
                  <a:gd name="T0" fmla="*/ 0 w 54"/>
                  <a:gd name="T1" fmla="*/ 162 h 162"/>
                  <a:gd name="T2" fmla="*/ 24 w 54"/>
                  <a:gd name="T3" fmla="*/ 78 h 162"/>
                  <a:gd name="T4" fmla="*/ 54 w 54"/>
                  <a:gd name="T5" fmla="*/ 0 h 162"/>
                  <a:gd name="T6" fmla="*/ 0 60000 65536"/>
                  <a:gd name="T7" fmla="*/ 0 60000 65536"/>
                  <a:gd name="T8" fmla="*/ 0 60000 65536"/>
                  <a:gd name="T9" fmla="*/ 0 w 54"/>
                  <a:gd name="T10" fmla="*/ 0 h 162"/>
                  <a:gd name="T11" fmla="*/ 54 w 54"/>
                  <a:gd name="T12" fmla="*/ 162 h 162"/>
                </a:gdLst>
                <a:ahLst/>
                <a:cxnLst>
                  <a:cxn ang="T6">
                    <a:pos x="T0" y="T1"/>
                  </a:cxn>
                  <a:cxn ang="T7">
                    <a:pos x="T2" y="T3"/>
                  </a:cxn>
                  <a:cxn ang="T8">
                    <a:pos x="T4" y="T5"/>
                  </a:cxn>
                </a:cxnLst>
                <a:rect l="T9" t="T10" r="T11" b="T12"/>
                <a:pathLst>
                  <a:path w="54" h="162">
                    <a:moveTo>
                      <a:pt x="0" y="162"/>
                    </a:moveTo>
                    <a:lnTo>
                      <a:pt x="24" y="78"/>
                    </a:lnTo>
                    <a:lnTo>
                      <a:pt x="54" y="0"/>
                    </a:lnTo>
                  </a:path>
                </a:pathLst>
              </a:custGeom>
              <a:solidFill>
                <a:schemeClr val="bg1"/>
              </a:solidFill>
              <a:ln w="38100">
                <a:noFill/>
                <a:prstDash val="solid"/>
                <a:round/>
                <a:headEnd/>
                <a:tailEnd/>
              </a:ln>
            </p:spPr>
            <p:txBody>
              <a:bodyPr/>
              <a:lstStyle/>
              <a:p>
                <a:endParaRPr lang="en-US"/>
              </a:p>
            </p:txBody>
          </p:sp>
          <p:sp>
            <p:nvSpPr>
              <p:cNvPr id="19577" name="Freeform 28"/>
              <p:cNvSpPr>
                <a:spLocks/>
              </p:cNvSpPr>
              <p:nvPr/>
            </p:nvSpPr>
            <p:spPr bwMode="auto">
              <a:xfrm>
                <a:off x="2702" y="1329"/>
                <a:ext cx="60" cy="126"/>
              </a:xfrm>
              <a:custGeom>
                <a:avLst/>
                <a:gdLst>
                  <a:gd name="T0" fmla="*/ 0 w 60"/>
                  <a:gd name="T1" fmla="*/ 126 h 126"/>
                  <a:gd name="T2" fmla="*/ 30 w 60"/>
                  <a:gd name="T3" fmla="*/ 60 h 126"/>
                  <a:gd name="T4" fmla="*/ 60 w 60"/>
                  <a:gd name="T5" fmla="*/ 0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126"/>
                    </a:moveTo>
                    <a:lnTo>
                      <a:pt x="30" y="60"/>
                    </a:lnTo>
                    <a:lnTo>
                      <a:pt x="60" y="0"/>
                    </a:lnTo>
                  </a:path>
                </a:pathLst>
              </a:custGeom>
              <a:solidFill>
                <a:schemeClr val="bg1"/>
              </a:solidFill>
              <a:ln w="38100">
                <a:noFill/>
                <a:prstDash val="solid"/>
                <a:round/>
                <a:headEnd/>
                <a:tailEnd/>
              </a:ln>
            </p:spPr>
            <p:txBody>
              <a:bodyPr/>
              <a:lstStyle/>
              <a:p>
                <a:endParaRPr lang="en-US"/>
              </a:p>
            </p:txBody>
          </p:sp>
          <p:sp>
            <p:nvSpPr>
              <p:cNvPr id="19578" name="Freeform 29"/>
              <p:cNvSpPr>
                <a:spLocks/>
              </p:cNvSpPr>
              <p:nvPr/>
            </p:nvSpPr>
            <p:spPr bwMode="auto">
              <a:xfrm>
                <a:off x="2762" y="1251"/>
                <a:ext cx="60" cy="78"/>
              </a:xfrm>
              <a:custGeom>
                <a:avLst/>
                <a:gdLst>
                  <a:gd name="T0" fmla="*/ 0 w 60"/>
                  <a:gd name="T1" fmla="*/ 78 h 78"/>
                  <a:gd name="T2" fmla="*/ 30 w 60"/>
                  <a:gd name="T3" fmla="*/ 36 h 78"/>
                  <a:gd name="T4" fmla="*/ 60 w 60"/>
                  <a:gd name="T5" fmla="*/ 0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78"/>
                    </a:moveTo>
                    <a:lnTo>
                      <a:pt x="30" y="36"/>
                    </a:lnTo>
                    <a:lnTo>
                      <a:pt x="60" y="0"/>
                    </a:lnTo>
                  </a:path>
                </a:pathLst>
              </a:custGeom>
              <a:solidFill>
                <a:schemeClr val="bg1"/>
              </a:solidFill>
              <a:ln w="38100">
                <a:noFill/>
                <a:prstDash val="solid"/>
                <a:round/>
                <a:headEnd/>
                <a:tailEnd/>
              </a:ln>
            </p:spPr>
            <p:txBody>
              <a:bodyPr/>
              <a:lstStyle/>
              <a:p>
                <a:endParaRPr lang="en-US"/>
              </a:p>
            </p:txBody>
          </p:sp>
          <p:sp>
            <p:nvSpPr>
              <p:cNvPr id="19579" name="Freeform 30"/>
              <p:cNvSpPr>
                <a:spLocks/>
              </p:cNvSpPr>
              <p:nvPr/>
            </p:nvSpPr>
            <p:spPr bwMode="auto">
              <a:xfrm>
                <a:off x="2822" y="1221"/>
                <a:ext cx="61" cy="30"/>
              </a:xfrm>
              <a:custGeom>
                <a:avLst/>
                <a:gdLst>
                  <a:gd name="T0" fmla="*/ 0 w 61"/>
                  <a:gd name="T1" fmla="*/ 30 h 30"/>
                  <a:gd name="T2" fmla="*/ 30 w 61"/>
                  <a:gd name="T3" fmla="*/ 6 h 30"/>
                  <a:gd name="T4" fmla="*/ 61 w 61"/>
                  <a:gd name="T5" fmla="*/ 0 h 30"/>
                  <a:gd name="T6" fmla="*/ 0 60000 65536"/>
                  <a:gd name="T7" fmla="*/ 0 60000 65536"/>
                  <a:gd name="T8" fmla="*/ 0 60000 65536"/>
                  <a:gd name="T9" fmla="*/ 0 w 61"/>
                  <a:gd name="T10" fmla="*/ 0 h 30"/>
                  <a:gd name="T11" fmla="*/ 61 w 61"/>
                  <a:gd name="T12" fmla="*/ 30 h 30"/>
                </a:gdLst>
                <a:ahLst/>
                <a:cxnLst>
                  <a:cxn ang="T6">
                    <a:pos x="T0" y="T1"/>
                  </a:cxn>
                  <a:cxn ang="T7">
                    <a:pos x="T2" y="T3"/>
                  </a:cxn>
                  <a:cxn ang="T8">
                    <a:pos x="T4" y="T5"/>
                  </a:cxn>
                </a:cxnLst>
                <a:rect l="T9" t="T10" r="T11" b="T12"/>
                <a:pathLst>
                  <a:path w="61" h="30">
                    <a:moveTo>
                      <a:pt x="0" y="30"/>
                    </a:moveTo>
                    <a:lnTo>
                      <a:pt x="30" y="6"/>
                    </a:lnTo>
                    <a:lnTo>
                      <a:pt x="61" y="0"/>
                    </a:lnTo>
                  </a:path>
                </a:pathLst>
              </a:custGeom>
              <a:solidFill>
                <a:schemeClr val="bg1"/>
              </a:solidFill>
              <a:ln w="38100">
                <a:noFill/>
                <a:prstDash val="solid"/>
                <a:round/>
                <a:headEnd/>
                <a:tailEnd/>
              </a:ln>
            </p:spPr>
            <p:txBody>
              <a:bodyPr/>
              <a:lstStyle/>
              <a:p>
                <a:endParaRPr lang="en-US"/>
              </a:p>
            </p:txBody>
          </p:sp>
          <p:sp>
            <p:nvSpPr>
              <p:cNvPr id="19580" name="Freeform 31"/>
              <p:cNvSpPr>
                <a:spLocks/>
              </p:cNvSpPr>
              <p:nvPr/>
            </p:nvSpPr>
            <p:spPr bwMode="auto">
              <a:xfrm>
                <a:off x="2883" y="1221"/>
                <a:ext cx="54" cy="30"/>
              </a:xfrm>
              <a:custGeom>
                <a:avLst/>
                <a:gdLst>
                  <a:gd name="T0" fmla="*/ 0 w 54"/>
                  <a:gd name="T1" fmla="*/ 0 h 30"/>
                  <a:gd name="T2" fmla="*/ 24 w 54"/>
                  <a:gd name="T3" fmla="*/ 6 h 30"/>
                  <a:gd name="T4" fmla="*/ 54 w 54"/>
                  <a:gd name="T5" fmla="*/ 30 h 30"/>
                  <a:gd name="T6" fmla="*/ 0 60000 65536"/>
                  <a:gd name="T7" fmla="*/ 0 60000 65536"/>
                  <a:gd name="T8" fmla="*/ 0 60000 65536"/>
                  <a:gd name="T9" fmla="*/ 0 w 54"/>
                  <a:gd name="T10" fmla="*/ 0 h 30"/>
                  <a:gd name="T11" fmla="*/ 54 w 54"/>
                  <a:gd name="T12" fmla="*/ 30 h 30"/>
                </a:gdLst>
                <a:ahLst/>
                <a:cxnLst>
                  <a:cxn ang="T6">
                    <a:pos x="T0" y="T1"/>
                  </a:cxn>
                  <a:cxn ang="T7">
                    <a:pos x="T2" y="T3"/>
                  </a:cxn>
                  <a:cxn ang="T8">
                    <a:pos x="T4" y="T5"/>
                  </a:cxn>
                </a:cxnLst>
                <a:rect l="T9" t="T10" r="T11" b="T12"/>
                <a:pathLst>
                  <a:path w="54" h="30">
                    <a:moveTo>
                      <a:pt x="0" y="0"/>
                    </a:moveTo>
                    <a:lnTo>
                      <a:pt x="24" y="6"/>
                    </a:lnTo>
                    <a:lnTo>
                      <a:pt x="54" y="30"/>
                    </a:lnTo>
                  </a:path>
                </a:pathLst>
              </a:custGeom>
              <a:solidFill>
                <a:schemeClr val="bg1"/>
              </a:solidFill>
              <a:ln w="38100">
                <a:noFill/>
                <a:prstDash val="solid"/>
                <a:round/>
                <a:headEnd/>
                <a:tailEnd/>
              </a:ln>
            </p:spPr>
            <p:txBody>
              <a:bodyPr/>
              <a:lstStyle/>
              <a:p>
                <a:endParaRPr lang="en-US"/>
              </a:p>
            </p:txBody>
          </p:sp>
          <p:sp>
            <p:nvSpPr>
              <p:cNvPr id="19581" name="Freeform 32"/>
              <p:cNvSpPr>
                <a:spLocks/>
              </p:cNvSpPr>
              <p:nvPr/>
            </p:nvSpPr>
            <p:spPr bwMode="auto">
              <a:xfrm>
                <a:off x="2937" y="1251"/>
                <a:ext cx="60" cy="78"/>
              </a:xfrm>
              <a:custGeom>
                <a:avLst/>
                <a:gdLst>
                  <a:gd name="T0" fmla="*/ 0 w 60"/>
                  <a:gd name="T1" fmla="*/ 0 h 78"/>
                  <a:gd name="T2" fmla="*/ 30 w 60"/>
                  <a:gd name="T3" fmla="*/ 36 h 78"/>
                  <a:gd name="T4" fmla="*/ 60 w 60"/>
                  <a:gd name="T5" fmla="*/ 78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0"/>
                    </a:moveTo>
                    <a:lnTo>
                      <a:pt x="30" y="36"/>
                    </a:lnTo>
                    <a:lnTo>
                      <a:pt x="60" y="78"/>
                    </a:lnTo>
                  </a:path>
                </a:pathLst>
              </a:custGeom>
              <a:solidFill>
                <a:schemeClr val="bg1"/>
              </a:solidFill>
              <a:ln w="38100">
                <a:noFill/>
                <a:prstDash val="solid"/>
                <a:round/>
                <a:headEnd/>
                <a:tailEnd/>
              </a:ln>
            </p:spPr>
            <p:txBody>
              <a:bodyPr/>
              <a:lstStyle/>
              <a:p>
                <a:endParaRPr lang="en-US"/>
              </a:p>
            </p:txBody>
          </p:sp>
          <p:sp>
            <p:nvSpPr>
              <p:cNvPr id="19582" name="Freeform 33"/>
              <p:cNvSpPr>
                <a:spLocks/>
              </p:cNvSpPr>
              <p:nvPr/>
            </p:nvSpPr>
            <p:spPr bwMode="auto">
              <a:xfrm>
                <a:off x="2997" y="1329"/>
                <a:ext cx="60" cy="126"/>
              </a:xfrm>
              <a:custGeom>
                <a:avLst/>
                <a:gdLst>
                  <a:gd name="T0" fmla="*/ 0 w 60"/>
                  <a:gd name="T1" fmla="*/ 0 h 126"/>
                  <a:gd name="T2" fmla="*/ 30 w 60"/>
                  <a:gd name="T3" fmla="*/ 60 h 126"/>
                  <a:gd name="T4" fmla="*/ 60 w 60"/>
                  <a:gd name="T5" fmla="*/ 126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0"/>
                    </a:moveTo>
                    <a:lnTo>
                      <a:pt x="30" y="60"/>
                    </a:lnTo>
                    <a:lnTo>
                      <a:pt x="60" y="126"/>
                    </a:lnTo>
                  </a:path>
                </a:pathLst>
              </a:custGeom>
              <a:solidFill>
                <a:schemeClr val="bg1"/>
              </a:solidFill>
              <a:ln w="38100">
                <a:noFill/>
                <a:prstDash val="solid"/>
                <a:round/>
                <a:headEnd/>
                <a:tailEnd/>
              </a:ln>
            </p:spPr>
            <p:txBody>
              <a:bodyPr/>
              <a:lstStyle/>
              <a:p>
                <a:endParaRPr lang="en-US"/>
              </a:p>
            </p:txBody>
          </p:sp>
          <p:sp>
            <p:nvSpPr>
              <p:cNvPr id="19583" name="Freeform 34"/>
              <p:cNvSpPr>
                <a:spLocks/>
              </p:cNvSpPr>
              <p:nvPr/>
            </p:nvSpPr>
            <p:spPr bwMode="auto">
              <a:xfrm>
                <a:off x="3057" y="1455"/>
                <a:ext cx="60" cy="162"/>
              </a:xfrm>
              <a:custGeom>
                <a:avLst/>
                <a:gdLst>
                  <a:gd name="T0" fmla="*/ 0 w 60"/>
                  <a:gd name="T1" fmla="*/ 0 h 162"/>
                  <a:gd name="T2" fmla="*/ 30 w 60"/>
                  <a:gd name="T3" fmla="*/ 78 h 162"/>
                  <a:gd name="T4" fmla="*/ 60 w 60"/>
                  <a:gd name="T5" fmla="*/ 162 h 162"/>
                  <a:gd name="T6" fmla="*/ 0 60000 65536"/>
                  <a:gd name="T7" fmla="*/ 0 60000 65536"/>
                  <a:gd name="T8" fmla="*/ 0 60000 65536"/>
                  <a:gd name="T9" fmla="*/ 0 w 60"/>
                  <a:gd name="T10" fmla="*/ 0 h 162"/>
                  <a:gd name="T11" fmla="*/ 60 w 60"/>
                  <a:gd name="T12" fmla="*/ 162 h 162"/>
                </a:gdLst>
                <a:ahLst/>
                <a:cxnLst>
                  <a:cxn ang="T6">
                    <a:pos x="T0" y="T1"/>
                  </a:cxn>
                  <a:cxn ang="T7">
                    <a:pos x="T2" y="T3"/>
                  </a:cxn>
                  <a:cxn ang="T8">
                    <a:pos x="T4" y="T5"/>
                  </a:cxn>
                </a:cxnLst>
                <a:rect l="T9" t="T10" r="T11" b="T12"/>
                <a:pathLst>
                  <a:path w="60" h="162">
                    <a:moveTo>
                      <a:pt x="0" y="0"/>
                    </a:moveTo>
                    <a:lnTo>
                      <a:pt x="30" y="78"/>
                    </a:lnTo>
                    <a:lnTo>
                      <a:pt x="60" y="162"/>
                    </a:lnTo>
                  </a:path>
                </a:pathLst>
              </a:custGeom>
              <a:solidFill>
                <a:schemeClr val="bg1"/>
              </a:solidFill>
              <a:ln w="38100">
                <a:noFill/>
                <a:prstDash val="solid"/>
                <a:round/>
                <a:headEnd/>
                <a:tailEnd/>
              </a:ln>
            </p:spPr>
            <p:txBody>
              <a:bodyPr/>
              <a:lstStyle/>
              <a:p>
                <a:endParaRPr lang="en-US"/>
              </a:p>
            </p:txBody>
          </p:sp>
          <p:sp>
            <p:nvSpPr>
              <p:cNvPr id="19584" name="Freeform 35"/>
              <p:cNvSpPr>
                <a:spLocks/>
              </p:cNvSpPr>
              <p:nvPr/>
            </p:nvSpPr>
            <p:spPr bwMode="auto">
              <a:xfrm>
                <a:off x="3117" y="1617"/>
                <a:ext cx="54" cy="186"/>
              </a:xfrm>
              <a:custGeom>
                <a:avLst/>
                <a:gdLst>
                  <a:gd name="T0" fmla="*/ 0 w 54"/>
                  <a:gd name="T1" fmla="*/ 0 h 186"/>
                  <a:gd name="T2" fmla="*/ 24 w 54"/>
                  <a:gd name="T3" fmla="*/ 90 h 186"/>
                  <a:gd name="T4" fmla="*/ 54 w 54"/>
                  <a:gd name="T5" fmla="*/ 186 h 186"/>
                  <a:gd name="T6" fmla="*/ 0 60000 65536"/>
                  <a:gd name="T7" fmla="*/ 0 60000 65536"/>
                  <a:gd name="T8" fmla="*/ 0 60000 65536"/>
                  <a:gd name="T9" fmla="*/ 0 w 54"/>
                  <a:gd name="T10" fmla="*/ 0 h 186"/>
                  <a:gd name="T11" fmla="*/ 54 w 54"/>
                  <a:gd name="T12" fmla="*/ 186 h 186"/>
                </a:gdLst>
                <a:ahLst/>
                <a:cxnLst>
                  <a:cxn ang="T6">
                    <a:pos x="T0" y="T1"/>
                  </a:cxn>
                  <a:cxn ang="T7">
                    <a:pos x="T2" y="T3"/>
                  </a:cxn>
                  <a:cxn ang="T8">
                    <a:pos x="T4" y="T5"/>
                  </a:cxn>
                </a:cxnLst>
                <a:rect l="T9" t="T10" r="T11" b="T12"/>
                <a:pathLst>
                  <a:path w="54" h="186">
                    <a:moveTo>
                      <a:pt x="0" y="0"/>
                    </a:moveTo>
                    <a:lnTo>
                      <a:pt x="24" y="90"/>
                    </a:lnTo>
                    <a:lnTo>
                      <a:pt x="54" y="186"/>
                    </a:lnTo>
                  </a:path>
                </a:pathLst>
              </a:custGeom>
              <a:solidFill>
                <a:schemeClr val="bg1"/>
              </a:solidFill>
              <a:ln w="38100">
                <a:noFill/>
                <a:prstDash val="solid"/>
                <a:round/>
                <a:headEnd/>
                <a:tailEnd/>
              </a:ln>
            </p:spPr>
            <p:txBody>
              <a:bodyPr/>
              <a:lstStyle/>
              <a:p>
                <a:endParaRPr lang="en-US"/>
              </a:p>
            </p:txBody>
          </p:sp>
          <p:sp>
            <p:nvSpPr>
              <p:cNvPr id="19585" name="Freeform 36"/>
              <p:cNvSpPr>
                <a:spLocks/>
              </p:cNvSpPr>
              <p:nvPr/>
            </p:nvSpPr>
            <p:spPr bwMode="auto">
              <a:xfrm>
                <a:off x="3171" y="1803"/>
                <a:ext cx="60" cy="198"/>
              </a:xfrm>
              <a:custGeom>
                <a:avLst/>
                <a:gdLst>
                  <a:gd name="T0" fmla="*/ 0 w 60"/>
                  <a:gd name="T1" fmla="*/ 0 h 198"/>
                  <a:gd name="T2" fmla="*/ 30 w 60"/>
                  <a:gd name="T3" fmla="*/ 96 h 198"/>
                  <a:gd name="T4" fmla="*/ 60 w 60"/>
                  <a:gd name="T5" fmla="*/ 198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0"/>
                    </a:moveTo>
                    <a:lnTo>
                      <a:pt x="30" y="96"/>
                    </a:lnTo>
                    <a:lnTo>
                      <a:pt x="60" y="198"/>
                    </a:lnTo>
                  </a:path>
                </a:pathLst>
              </a:custGeom>
              <a:solidFill>
                <a:schemeClr val="bg1"/>
              </a:solidFill>
              <a:ln w="38100">
                <a:noFill/>
                <a:prstDash val="solid"/>
                <a:round/>
                <a:headEnd/>
                <a:tailEnd/>
              </a:ln>
            </p:spPr>
            <p:txBody>
              <a:bodyPr/>
              <a:lstStyle/>
              <a:p>
                <a:endParaRPr lang="en-US"/>
              </a:p>
            </p:txBody>
          </p:sp>
          <p:sp>
            <p:nvSpPr>
              <p:cNvPr id="19586" name="Freeform 37"/>
              <p:cNvSpPr>
                <a:spLocks/>
              </p:cNvSpPr>
              <p:nvPr/>
            </p:nvSpPr>
            <p:spPr bwMode="auto">
              <a:xfrm>
                <a:off x="3231" y="2001"/>
                <a:ext cx="60" cy="198"/>
              </a:xfrm>
              <a:custGeom>
                <a:avLst/>
                <a:gdLst>
                  <a:gd name="T0" fmla="*/ 0 w 60"/>
                  <a:gd name="T1" fmla="*/ 0 h 198"/>
                  <a:gd name="T2" fmla="*/ 30 w 60"/>
                  <a:gd name="T3" fmla="*/ 102 h 198"/>
                  <a:gd name="T4" fmla="*/ 60 w 60"/>
                  <a:gd name="T5" fmla="*/ 198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0"/>
                    </a:moveTo>
                    <a:lnTo>
                      <a:pt x="30" y="102"/>
                    </a:lnTo>
                    <a:lnTo>
                      <a:pt x="60" y="198"/>
                    </a:lnTo>
                  </a:path>
                </a:pathLst>
              </a:custGeom>
              <a:solidFill>
                <a:schemeClr val="bg1"/>
              </a:solidFill>
              <a:ln w="38100">
                <a:noFill/>
                <a:prstDash val="solid"/>
                <a:round/>
                <a:headEnd/>
                <a:tailEnd/>
              </a:ln>
            </p:spPr>
            <p:txBody>
              <a:bodyPr/>
              <a:lstStyle/>
              <a:p>
                <a:endParaRPr lang="en-US"/>
              </a:p>
            </p:txBody>
          </p:sp>
          <p:sp>
            <p:nvSpPr>
              <p:cNvPr id="19587" name="Line 38"/>
              <p:cNvSpPr>
                <a:spLocks noChangeShapeType="1"/>
              </p:cNvSpPr>
              <p:nvPr/>
            </p:nvSpPr>
            <p:spPr bwMode="auto">
              <a:xfrm>
                <a:off x="3291" y="2199"/>
                <a:ext cx="60" cy="186"/>
              </a:xfrm>
              <a:prstGeom prst="line">
                <a:avLst/>
              </a:prstGeom>
              <a:noFill/>
              <a:ln w="38100">
                <a:noFill/>
                <a:round/>
                <a:headEnd/>
                <a:tailEnd/>
              </a:ln>
            </p:spPr>
            <p:txBody>
              <a:bodyPr/>
              <a:lstStyle/>
              <a:p>
                <a:endParaRPr lang="en-US"/>
              </a:p>
            </p:txBody>
          </p:sp>
          <p:sp>
            <p:nvSpPr>
              <p:cNvPr id="19588" name="Freeform 39"/>
              <p:cNvSpPr>
                <a:spLocks/>
              </p:cNvSpPr>
              <p:nvPr/>
            </p:nvSpPr>
            <p:spPr bwMode="auto">
              <a:xfrm>
                <a:off x="3351" y="2385"/>
                <a:ext cx="54" cy="174"/>
              </a:xfrm>
              <a:custGeom>
                <a:avLst/>
                <a:gdLst>
                  <a:gd name="T0" fmla="*/ 0 w 54"/>
                  <a:gd name="T1" fmla="*/ 0 h 174"/>
                  <a:gd name="T2" fmla="*/ 24 w 54"/>
                  <a:gd name="T3" fmla="*/ 90 h 174"/>
                  <a:gd name="T4" fmla="*/ 54 w 54"/>
                  <a:gd name="T5" fmla="*/ 174 h 174"/>
                  <a:gd name="T6" fmla="*/ 0 60000 65536"/>
                  <a:gd name="T7" fmla="*/ 0 60000 65536"/>
                  <a:gd name="T8" fmla="*/ 0 60000 65536"/>
                  <a:gd name="T9" fmla="*/ 0 w 54"/>
                  <a:gd name="T10" fmla="*/ 0 h 174"/>
                  <a:gd name="T11" fmla="*/ 54 w 54"/>
                  <a:gd name="T12" fmla="*/ 174 h 174"/>
                </a:gdLst>
                <a:ahLst/>
                <a:cxnLst>
                  <a:cxn ang="T6">
                    <a:pos x="T0" y="T1"/>
                  </a:cxn>
                  <a:cxn ang="T7">
                    <a:pos x="T2" y="T3"/>
                  </a:cxn>
                  <a:cxn ang="T8">
                    <a:pos x="T4" y="T5"/>
                  </a:cxn>
                </a:cxnLst>
                <a:rect l="T9" t="T10" r="T11" b="T12"/>
                <a:pathLst>
                  <a:path w="54" h="174">
                    <a:moveTo>
                      <a:pt x="0" y="0"/>
                    </a:moveTo>
                    <a:lnTo>
                      <a:pt x="24" y="90"/>
                    </a:lnTo>
                    <a:lnTo>
                      <a:pt x="54" y="174"/>
                    </a:lnTo>
                  </a:path>
                </a:pathLst>
              </a:custGeom>
              <a:solidFill>
                <a:schemeClr val="bg1"/>
              </a:solidFill>
              <a:ln w="38100">
                <a:noFill/>
                <a:prstDash val="solid"/>
                <a:round/>
                <a:headEnd/>
                <a:tailEnd/>
              </a:ln>
            </p:spPr>
            <p:txBody>
              <a:bodyPr/>
              <a:lstStyle/>
              <a:p>
                <a:endParaRPr lang="en-US"/>
              </a:p>
            </p:txBody>
          </p:sp>
          <p:sp>
            <p:nvSpPr>
              <p:cNvPr id="19589" name="Freeform 40"/>
              <p:cNvSpPr>
                <a:spLocks/>
              </p:cNvSpPr>
              <p:nvPr/>
            </p:nvSpPr>
            <p:spPr bwMode="auto">
              <a:xfrm>
                <a:off x="3405" y="2559"/>
                <a:ext cx="60" cy="150"/>
              </a:xfrm>
              <a:custGeom>
                <a:avLst/>
                <a:gdLst>
                  <a:gd name="T0" fmla="*/ 0 w 60"/>
                  <a:gd name="T1" fmla="*/ 0 h 150"/>
                  <a:gd name="T2" fmla="*/ 30 w 60"/>
                  <a:gd name="T3" fmla="*/ 78 h 150"/>
                  <a:gd name="T4" fmla="*/ 60 w 60"/>
                  <a:gd name="T5" fmla="*/ 150 h 150"/>
                  <a:gd name="T6" fmla="*/ 0 60000 65536"/>
                  <a:gd name="T7" fmla="*/ 0 60000 65536"/>
                  <a:gd name="T8" fmla="*/ 0 60000 65536"/>
                  <a:gd name="T9" fmla="*/ 0 w 60"/>
                  <a:gd name="T10" fmla="*/ 0 h 150"/>
                  <a:gd name="T11" fmla="*/ 60 w 60"/>
                  <a:gd name="T12" fmla="*/ 150 h 150"/>
                </a:gdLst>
                <a:ahLst/>
                <a:cxnLst>
                  <a:cxn ang="T6">
                    <a:pos x="T0" y="T1"/>
                  </a:cxn>
                  <a:cxn ang="T7">
                    <a:pos x="T2" y="T3"/>
                  </a:cxn>
                  <a:cxn ang="T8">
                    <a:pos x="T4" y="T5"/>
                  </a:cxn>
                </a:cxnLst>
                <a:rect l="T9" t="T10" r="T11" b="T12"/>
                <a:pathLst>
                  <a:path w="60" h="150">
                    <a:moveTo>
                      <a:pt x="0" y="0"/>
                    </a:moveTo>
                    <a:lnTo>
                      <a:pt x="30" y="78"/>
                    </a:lnTo>
                    <a:lnTo>
                      <a:pt x="60" y="150"/>
                    </a:lnTo>
                  </a:path>
                </a:pathLst>
              </a:custGeom>
              <a:solidFill>
                <a:schemeClr val="bg1"/>
              </a:solidFill>
              <a:ln w="38100">
                <a:noFill/>
                <a:prstDash val="solid"/>
                <a:round/>
                <a:headEnd/>
                <a:tailEnd/>
              </a:ln>
            </p:spPr>
            <p:txBody>
              <a:bodyPr/>
              <a:lstStyle/>
              <a:p>
                <a:endParaRPr lang="en-US"/>
              </a:p>
            </p:txBody>
          </p:sp>
          <p:sp>
            <p:nvSpPr>
              <p:cNvPr id="19590" name="Freeform 41"/>
              <p:cNvSpPr>
                <a:spLocks/>
              </p:cNvSpPr>
              <p:nvPr/>
            </p:nvSpPr>
            <p:spPr bwMode="auto">
              <a:xfrm>
                <a:off x="3465" y="2709"/>
                <a:ext cx="60" cy="126"/>
              </a:xfrm>
              <a:custGeom>
                <a:avLst/>
                <a:gdLst>
                  <a:gd name="T0" fmla="*/ 0 w 60"/>
                  <a:gd name="T1" fmla="*/ 0 h 126"/>
                  <a:gd name="T2" fmla="*/ 30 w 60"/>
                  <a:gd name="T3" fmla="*/ 66 h 126"/>
                  <a:gd name="T4" fmla="*/ 60 w 60"/>
                  <a:gd name="T5" fmla="*/ 126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0"/>
                    </a:moveTo>
                    <a:lnTo>
                      <a:pt x="30" y="66"/>
                    </a:lnTo>
                    <a:lnTo>
                      <a:pt x="60" y="126"/>
                    </a:lnTo>
                  </a:path>
                </a:pathLst>
              </a:custGeom>
              <a:solidFill>
                <a:schemeClr val="bg1"/>
              </a:solidFill>
              <a:ln w="38100">
                <a:noFill/>
                <a:prstDash val="solid"/>
                <a:round/>
                <a:headEnd/>
                <a:tailEnd/>
              </a:ln>
            </p:spPr>
            <p:txBody>
              <a:bodyPr/>
              <a:lstStyle/>
              <a:p>
                <a:endParaRPr lang="en-US"/>
              </a:p>
            </p:txBody>
          </p:sp>
          <p:sp>
            <p:nvSpPr>
              <p:cNvPr id="19591" name="Freeform 42"/>
              <p:cNvSpPr>
                <a:spLocks/>
              </p:cNvSpPr>
              <p:nvPr/>
            </p:nvSpPr>
            <p:spPr bwMode="auto">
              <a:xfrm>
                <a:off x="3525" y="2835"/>
                <a:ext cx="60" cy="96"/>
              </a:xfrm>
              <a:custGeom>
                <a:avLst/>
                <a:gdLst>
                  <a:gd name="T0" fmla="*/ 0 w 60"/>
                  <a:gd name="T1" fmla="*/ 0 h 96"/>
                  <a:gd name="T2" fmla="*/ 30 w 60"/>
                  <a:gd name="T3" fmla="*/ 48 h 96"/>
                  <a:gd name="T4" fmla="*/ 60 w 60"/>
                  <a:gd name="T5" fmla="*/ 96 h 96"/>
                  <a:gd name="T6" fmla="*/ 0 60000 65536"/>
                  <a:gd name="T7" fmla="*/ 0 60000 65536"/>
                  <a:gd name="T8" fmla="*/ 0 60000 65536"/>
                  <a:gd name="T9" fmla="*/ 0 w 60"/>
                  <a:gd name="T10" fmla="*/ 0 h 96"/>
                  <a:gd name="T11" fmla="*/ 60 w 60"/>
                  <a:gd name="T12" fmla="*/ 96 h 96"/>
                </a:gdLst>
                <a:ahLst/>
                <a:cxnLst>
                  <a:cxn ang="T6">
                    <a:pos x="T0" y="T1"/>
                  </a:cxn>
                  <a:cxn ang="T7">
                    <a:pos x="T2" y="T3"/>
                  </a:cxn>
                  <a:cxn ang="T8">
                    <a:pos x="T4" y="T5"/>
                  </a:cxn>
                </a:cxnLst>
                <a:rect l="T9" t="T10" r="T11" b="T12"/>
                <a:pathLst>
                  <a:path w="60" h="96">
                    <a:moveTo>
                      <a:pt x="0" y="0"/>
                    </a:moveTo>
                    <a:lnTo>
                      <a:pt x="30" y="48"/>
                    </a:lnTo>
                    <a:lnTo>
                      <a:pt x="60" y="96"/>
                    </a:lnTo>
                  </a:path>
                </a:pathLst>
              </a:custGeom>
              <a:solidFill>
                <a:schemeClr val="bg1"/>
              </a:solidFill>
              <a:ln w="38100">
                <a:noFill/>
                <a:prstDash val="solid"/>
                <a:round/>
                <a:headEnd/>
                <a:tailEnd/>
              </a:ln>
            </p:spPr>
            <p:txBody>
              <a:bodyPr/>
              <a:lstStyle/>
              <a:p>
                <a:endParaRPr lang="en-US"/>
              </a:p>
            </p:txBody>
          </p:sp>
          <p:sp>
            <p:nvSpPr>
              <p:cNvPr id="19592" name="Freeform 43"/>
              <p:cNvSpPr>
                <a:spLocks/>
              </p:cNvSpPr>
              <p:nvPr/>
            </p:nvSpPr>
            <p:spPr bwMode="auto">
              <a:xfrm>
                <a:off x="3585" y="2931"/>
                <a:ext cx="54" cy="78"/>
              </a:xfrm>
              <a:custGeom>
                <a:avLst/>
                <a:gdLst>
                  <a:gd name="T0" fmla="*/ 0 w 54"/>
                  <a:gd name="T1" fmla="*/ 0 h 78"/>
                  <a:gd name="T2" fmla="*/ 24 w 54"/>
                  <a:gd name="T3" fmla="*/ 42 h 78"/>
                  <a:gd name="T4" fmla="*/ 54 w 54"/>
                  <a:gd name="T5" fmla="*/ 78 h 78"/>
                  <a:gd name="T6" fmla="*/ 0 60000 65536"/>
                  <a:gd name="T7" fmla="*/ 0 60000 65536"/>
                  <a:gd name="T8" fmla="*/ 0 60000 65536"/>
                  <a:gd name="T9" fmla="*/ 0 w 54"/>
                  <a:gd name="T10" fmla="*/ 0 h 78"/>
                  <a:gd name="T11" fmla="*/ 54 w 54"/>
                  <a:gd name="T12" fmla="*/ 78 h 78"/>
                </a:gdLst>
                <a:ahLst/>
                <a:cxnLst>
                  <a:cxn ang="T6">
                    <a:pos x="T0" y="T1"/>
                  </a:cxn>
                  <a:cxn ang="T7">
                    <a:pos x="T2" y="T3"/>
                  </a:cxn>
                  <a:cxn ang="T8">
                    <a:pos x="T4" y="T5"/>
                  </a:cxn>
                </a:cxnLst>
                <a:rect l="T9" t="T10" r="T11" b="T12"/>
                <a:pathLst>
                  <a:path w="54" h="78">
                    <a:moveTo>
                      <a:pt x="0" y="0"/>
                    </a:moveTo>
                    <a:lnTo>
                      <a:pt x="24" y="42"/>
                    </a:lnTo>
                    <a:lnTo>
                      <a:pt x="54" y="78"/>
                    </a:lnTo>
                  </a:path>
                </a:pathLst>
              </a:custGeom>
              <a:solidFill>
                <a:schemeClr val="bg1"/>
              </a:solidFill>
              <a:ln w="38100">
                <a:noFill/>
                <a:prstDash val="solid"/>
                <a:round/>
                <a:headEnd/>
                <a:tailEnd/>
              </a:ln>
            </p:spPr>
            <p:txBody>
              <a:bodyPr/>
              <a:lstStyle/>
              <a:p>
                <a:endParaRPr lang="en-US"/>
              </a:p>
            </p:txBody>
          </p:sp>
          <p:sp>
            <p:nvSpPr>
              <p:cNvPr id="19593" name="Freeform 44"/>
              <p:cNvSpPr>
                <a:spLocks/>
              </p:cNvSpPr>
              <p:nvPr/>
            </p:nvSpPr>
            <p:spPr bwMode="auto">
              <a:xfrm>
                <a:off x="3639" y="3009"/>
                <a:ext cx="60" cy="60"/>
              </a:xfrm>
              <a:custGeom>
                <a:avLst/>
                <a:gdLst>
                  <a:gd name="T0" fmla="*/ 0 w 60"/>
                  <a:gd name="T1" fmla="*/ 0 h 60"/>
                  <a:gd name="T2" fmla="*/ 30 w 60"/>
                  <a:gd name="T3" fmla="*/ 30 h 60"/>
                  <a:gd name="T4" fmla="*/ 60 w 60"/>
                  <a:gd name="T5" fmla="*/ 60 h 60"/>
                  <a:gd name="T6" fmla="*/ 0 60000 65536"/>
                  <a:gd name="T7" fmla="*/ 0 60000 65536"/>
                  <a:gd name="T8" fmla="*/ 0 60000 65536"/>
                  <a:gd name="T9" fmla="*/ 0 w 60"/>
                  <a:gd name="T10" fmla="*/ 0 h 60"/>
                  <a:gd name="T11" fmla="*/ 60 w 60"/>
                  <a:gd name="T12" fmla="*/ 60 h 60"/>
                </a:gdLst>
                <a:ahLst/>
                <a:cxnLst>
                  <a:cxn ang="T6">
                    <a:pos x="T0" y="T1"/>
                  </a:cxn>
                  <a:cxn ang="T7">
                    <a:pos x="T2" y="T3"/>
                  </a:cxn>
                  <a:cxn ang="T8">
                    <a:pos x="T4" y="T5"/>
                  </a:cxn>
                </a:cxnLst>
                <a:rect l="T9" t="T10" r="T11" b="T12"/>
                <a:pathLst>
                  <a:path w="60" h="60">
                    <a:moveTo>
                      <a:pt x="0" y="0"/>
                    </a:moveTo>
                    <a:lnTo>
                      <a:pt x="30" y="30"/>
                    </a:lnTo>
                    <a:lnTo>
                      <a:pt x="60" y="60"/>
                    </a:lnTo>
                  </a:path>
                </a:pathLst>
              </a:custGeom>
              <a:solidFill>
                <a:schemeClr val="bg1"/>
              </a:solidFill>
              <a:ln w="38100">
                <a:noFill/>
                <a:prstDash val="solid"/>
                <a:round/>
                <a:headEnd/>
                <a:tailEnd/>
              </a:ln>
            </p:spPr>
            <p:txBody>
              <a:bodyPr/>
              <a:lstStyle/>
              <a:p>
                <a:endParaRPr lang="en-US"/>
              </a:p>
            </p:txBody>
          </p:sp>
          <p:sp>
            <p:nvSpPr>
              <p:cNvPr id="19594" name="Freeform 45"/>
              <p:cNvSpPr>
                <a:spLocks/>
              </p:cNvSpPr>
              <p:nvPr/>
            </p:nvSpPr>
            <p:spPr bwMode="auto">
              <a:xfrm>
                <a:off x="3699" y="3069"/>
                <a:ext cx="60" cy="48"/>
              </a:xfrm>
              <a:custGeom>
                <a:avLst/>
                <a:gdLst>
                  <a:gd name="T0" fmla="*/ 0 w 60"/>
                  <a:gd name="T1" fmla="*/ 0 h 48"/>
                  <a:gd name="T2" fmla="*/ 30 w 60"/>
                  <a:gd name="T3" fmla="*/ 24 h 48"/>
                  <a:gd name="T4" fmla="*/ 60 w 60"/>
                  <a:gd name="T5" fmla="*/ 48 h 48"/>
                  <a:gd name="T6" fmla="*/ 0 60000 65536"/>
                  <a:gd name="T7" fmla="*/ 0 60000 65536"/>
                  <a:gd name="T8" fmla="*/ 0 60000 65536"/>
                  <a:gd name="T9" fmla="*/ 0 w 60"/>
                  <a:gd name="T10" fmla="*/ 0 h 48"/>
                  <a:gd name="T11" fmla="*/ 60 w 60"/>
                  <a:gd name="T12" fmla="*/ 48 h 48"/>
                </a:gdLst>
                <a:ahLst/>
                <a:cxnLst>
                  <a:cxn ang="T6">
                    <a:pos x="T0" y="T1"/>
                  </a:cxn>
                  <a:cxn ang="T7">
                    <a:pos x="T2" y="T3"/>
                  </a:cxn>
                  <a:cxn ang="T8">
                    <a:pos x="T4" y="T5"/>
                  </a:cxn>
                </a:cxnLst>
                <a:rect l="T9" t="T10" r="T11" b="T12"/>
                <a:pathLst>
                  <a:path w="60" h="48">
                    <a:moveTo>
                      <a:pt x="0" y="0"/>
                    </a:moveTo>
                    <a:lnTo>
                      <a:pt x="30" y="24"/>
                    </a:lnTo>
                    <a:lnTo>
                      <a:pt x="60" y="48"/>
                    </a:lnTo>
                  </a:path>
                </a:pathLst>
              </a:custGeom>
              <a:solidFill>
                <a:schemeClr val="bg1"/>
              </a:solidFill>
              <a:ln w="38100">
                <a:noFill/>
                <a:prstDash val="solid"/>
                <a:round/>
                <a:headEnd/>
                <a:tailEnd/>
              </a:ln>
            </p:spPr>
            <p:txBody>
              <a:bodyPr/>
              <a:lstStyle/>
              <a:p>
                <a:endParaRPr lang="en-US"/>
              </a:p>
            </p:txBody>
          </p:sp>
          <p:sp>
            <p:nvSpPr>
              <p:cNvPr id="19595" name="Freeform 46"/>
              <p:cNvSpPr>
                <a:spLocks/>
              </p:cNvSpPr>
              <p:nvPr/>
            </p:nvSpPr>
            <p:spPr bwMode="auto">
              <a:xfrm>
                <a:off x="3759" y="3117"/>
                <a:ext cx="60" cy="30"/>
              </a:xfrm>
              <a:custGeom>
                <a:avLst/>
                <a:gdLst>
                  <a:gd name="T0" fmla="*/ 0 w 60"/>
                  <a:gd name="T1" fmla="*/ 0 h 30"/>
                  <a:gd name="T2" fmla="*/ 30 w 60"/>
                  <a:gd name="T3" fmla="*/ 18 h 30"/>
                  <a:gd name="T4" fmla="*/ 60 w 60"/>
                  <a:gd name="T5" fmla="*/ 30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0" y="0"/>
                    </a:moveTo>
                    <a:lnTo>
                      <a:pt x="30" y="18"/>
                    </a:lnTo>
                    <a:lnTo>
                      <a:pt x="60" y="30"/>
                    </a:lnTo>
                  </a:path>
                </a:pathLst>
              </a:custGeom>
              <a:solidFill>
                <a:schemeClr val="bg1"/>
              </a:solidFill>
              <a:ln w="38100">
                <a:noFill/>
                <a:prstDash val="solid"/>
                <a:round/>
                <a:headEnd/>
                <a:tailEnd/>
              </a:ln>
            </p:spPr>
            <p:txBody>
              <a:bodyPr/>
              <a:lstStyle/>
              <a:p>
                <a:endParaRPr lang="en-US"/>
              </a:p>
            </p:txBody>
          </p:sp>
          <p:sp>
            <p:nvSpPr>
              <p:cNvPr id="19596" name="Line 47"/>
              <p:cNvSpPr>
                <a:spLocks noChangeShapeType="1"/>
              </p:cNvSpPr>
              <p:nvPr/>
            </p:nvSpPr>
            <p:spPr bwMode="auto">
              <a:xfrm>
                <a:off x="3819" y="3147"/>
                <a:ext cx="54" cy="18"/>
              </a:xfrm>
              <a:prstGeom prst="line">
                <a:avLst/>
              </a:prstGeom>
              <a:noFill/>
              <a:ln w="38100">
                <a:noFill/>
                <a:round/>
                <a:headEnd/>
                <a:tailEnd/>
              </a:ln>
            </p:spPr>
            <p:txBody>
              <a:bodyPr/>
              <a:lstStyle/>
              <a:p>
                <a:endParaRPr lang="en-US"/>
              </a:p>
            </p:txBody>
          </p:sp>
          <p:sp>
            <p:nvSpPr>
              <p:cNvPr id="19597" name="Line 48"/>
              <p:cNvSpPr>
                <a:spLocks noChangeShapeType="1"/>
              </p:cNvSpPr>
              <p:nvPr/>
            </p:nvSpPr>
            <p:spPr bwMode="auto">
              <a:xfrm>
                <a:off x="3873" y="3165"/>
                <a:ext cx="60" cy="12"/>
              </a:xfrm>
              <a:prstGeom prst="line">
                <a:avLst/>
              </a:prstGeom>
              <a:noFill/>
              <a:ln w="38100">
                <a:noFill/>
                <a:round/>
                <a:headEnd/>
                <a:tailEnd/>
              </a:ln>
            </p:spPr>
            <p:txBody>
              <a:bodyPr/>
              <a:lstStyle/>
              <a:p>
                <a:endParaRPr lang="en-US"/>
              </a:p>
            </p:txBody>
          </p:sp>
          <p:sp>
            <p:nvSpPr>
              <p:cNvPr id="19598" name="Line 49"/>
              <p:cNvSpPr>
                <a:spLocks noChangeShapeType="1"/>
              </p:cNvSpPr>
              <p:nvPr/>
            </p:nvSpPr>
            <p:spPr bwMode="auto">
              <a:xfrm>
                <a:off x="3933" y="3177"/>
                <a:ext cx="60" cy="12"/>
              </a:xfrm>
              <a:prstGeom prst="line">
                <a:avLst/>
              </a:prstGeom>
              <a:noFill/>
              <a:ln w="38100">
                <a:noFill/>
                <a:round/>
                <a:headEnd/>
                <a:tailEnd/>
              </a:ln>
            </p:spPr>
            <p:txBody>
              <a:bodyPr/>
              <a:lstStyle/>
              <a:p>
                <a:endParaRPr lang="en-US"/>
              </a:p>
            </p:txBody>
          </p:sp>
          <p:sp>
            <p:nvSpPr>
              <p:cNvPr id="19599" name="Line 50"/>
              <p:cNvSpPr>
                <a:spLocks noChangeShapeType="1"/>
              </p:cNvSpPr>
              <p:nvPr/>
            </p:nvSpPr>
            <p:spPr bwMode="auto">
              <a:xfrm>
                <a:off x="3993" y="3189"/>
                <a:ext cx="60" cy="6"/>
              </a:xfrm>
              <a:prstGeom prst="line">
                <a:avLst/>
              </a:prstGeom>
              <a:noFill/>
              <a:ln w="38100">
                <a:noFill/>
                <a:round/>
                <a:headEnd/>
                <a:tailEnd/>
              </a:ln>
            </p:spPr>
            <p:txBody>
              <a:bodyPr/>
              <a:lstStyle/>
              <a:p>
                <a:endParaRPr lang="en-US"/>
              </a:p>
            </p:txBody>
          </p:sp>
        </p:grpSp>
        <p:sp>
          <p:nvSpPr>
            <p:cNvPr id="19516" name="Freeform 51"/>
            <p:cNvSpPr>
              <a:spLocks/>
            </p:cNvSpPr>
            <p:nvPr/>
          </p:nvSpPr>
          <p:spPr bwMode="auto">
            <a:xfrm>
              <a:off x="4168" y="2553"/>
              <a:ext cx="1107" cy="945"/>
            </a:xfrm>
            <a:custGeom>
              <a:avLst/>
              <a:gdLst>
                <a:gd name="T0" fmla="*/ 0 w 1287"/>
                <a:gd name="T1" fmla="*/ 791 h 1029"/>
                <a:gd name="T2" fmla="*/ 0 w 1287"/>
                <a:gd name="T3" fmla="*/ 0 h 1029"/>
                <a:gd name="T4" fmla="*/ 134 w 1287"/>
                <a:gd name="T5" fmla="*/ 258 h 1029"/>
                <a:gd name="T6" fmla="*/ 193 w 1287"/>
                <a:gd name="T7" fmla="*/ 378 h 1029"/>
                <a:gd name="T8" fmla="*/ 329 w 1287"/>
                <a:gd name="T9" fmla="*/ 576 h 1029"/>
                <a:gd name="T10" fmla="*/ 427 w 1287"/>
                <a:gd name="T11" fmla="*/ 667 h 1029"/>
                <a:gd name="T12" fmla="*/ 495 w 1287"/>
                <a:gd name="T13" fmla="*/ 714 h 1029"/>
                <a:gd name="T14" fmla="*/ 582 w 1287"/>
                <a:gd name="T15" fmla="*/ 755 h 1029"/>
                <a:gd name="T16" fmla="*/ 819 w 1287"/>
                <a:gd name="T17" fmla="*/ 797 h 1029"/>
                <a:gd name="T18" fmla="*/ 0 w 1287"/>
                <a:gd name="T19" fmla="*/ 791 h 10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7"/>
                <a:gd name="T31" fmla="*/ 0 h 1029"/>
                <a:gd name="T32" fmla="*/ 1287 w 1287"/>
                <a:gd name="T33" fmla="*/ 1029 h 10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7" h="1029">
                  <a:moveTo>
                    <a:pt x="0" y="1020"/>
                  </a:moveTo>
                  <a:lnTo>
                    <a:pt x="0" y="0"/>
                  </a:lnTo>
                  <a:lnTo>
                    <a:pt x="210" y="333"/>
                  </a:lnTo>
                  <a:lnTo>
                    <a:pt x="303" y="489"/>
                  </a:lnTo>
                  <a:lnTo>
                    <a:pt x="516" y="744"/>
                  </a:lnTo>
                  <a:lnTo>
                    <a:pt x="672" y="861"/>
                  </a:lnTo>
                  <a:lnTo>
                    <a:pt x="777" y="921"/>
                  </a:lnTo>
                  <a:lnTo>
                    <a:pt x="915" y="975"/>
                  </a:lnTo>
                  <a:lnTo>
                    <a:pt x="1287" y="1029"/>
                  </a:lnTo>
                  <a:lnTo>
                    <a:pt x="0" y="1020"/>
                  </a:lnTo>
                  <a:close/>
                </a:path>
              </a:pathLst>
            </a:custGeom>
            <a:gradFill rotWithShape="0">
              <a:gsLst>
                <a:gs pos="0">
                  <a:srgbClr val="2A4677"/>
                </a:gs>
                <a:gs pos="100000">
                  <a:srgbClr val="FFFFFF"/>
                </a:gs>
              </a:gsLst>
              <a:lin ang="18900000" scaled="1"/>
            </a:gradFill>
            <a:ln w="12700" cap="flat" cmpd="sng">
              <a:solidFill>
                <a:schemeClr val="tx1"/>
              </a:solidFill>
              <a:prstDash val="solid"/>
              <a:round/>
              <a:headEnd/>
              <a:tailEnd/>
            </a:ln>
          </p:spPr>
          <p:txBody>
            <a:bodyPr wrap="none" anchor="ctr"/>
            <a:lstStyle/>
            <a:p>
              <a:endParaRPr lang="en-US"/>
            </a:p>
          </p:txBody>
        </p:sp>
        <p:sp>
          <p:nvSpPr>
            <p:cNvPr id="19517" name="Line 52"/>
            <p:cNvSpPr>
              <a:spLocks noChangeShapeType="1"/>
            </p:cNvSpPr>
            <p:nvPr/>
          </p:nvSpPr>
          <p:spPr bwMode="auto">
            <a:xfrm flipH="1">
              <a:off x="4549" y="2930"/>
              <a:ext cx="170" cy="300"/>
            </a:xfrm>
            <a:prstGeom prst="line">
              <a:avLst/>
            </a:prstGeom>
            <a:noFill/>
            <a:ln w="25400">
              <a:solidFill>
                <a:srgbClr val="FF0000"/>
              </a:solidFill>
              <a:round/>
              <a:headEnd/>
              <a:tailEnd type="stealth" w="lg" len="lg"/>
            </a:ln>
          </p:spPr>
          <p:txBody>
            <a:bodyPr wrap="none" anchor="ctr"/>
            <a:lstStyle/>
            <a:p>
              <a:endParaRPr lang="en-US"/>
            </a:p>
          </p:txBody>
        </p:sp>
        <p:sp>
          <p:nvSpPr>
            <p:cNvPr id="19518" name="Text Box 53"/>
            <p:cNvSpPr txBox="1">
              <a:spLocks noChangeArrowheads="1"/>
            </p:cNvSpPr>
            <p:nvPr/>
          </p:nvSpPr>
          <p:spPr bwMode="auto">
            <a:xfrm>
              <a:off x="4583" y="2590"/>
              <a:ext cx="1040" cy="460"/>
            </a:xfrm>
            <a:prstGeom prst="rect">
              <a:avLst/>
            </a:prstGeom>
            <a:noFill/>
            <a:ln w="12700">
              <a:noFill/>
              <a:miter lim="800000"/>
              <a:headEnd/>
              <a:tailEnd/>
            </a:ln>
          </p:spPr>
          <p:txBody>
            <a:bodyPr anchor="ctr">
              <a:spAutoFit/>
            </a:bodyPr>
            <a:lstStyle/>
            <a:p>
              <a:pPr algn="ctr"/>
              <a:r>
                <a:rPr lang="en-US" sz="1400" b="1">
                  <a:latin typeface="Arial" charset="0"/>
                </a:rPr>
                <a:t>Defects:  Service unacceptable to customer</a:t>
              </a:r>
            </a:p>
          </p:txBody>
        </p:sp>
        <p:grpSp>
          <p:nvGrpSpPr>
            <p:cNvPr id="19519" name="Group 54"/>
            <p:cNvGrpSpPr>
              <a:grpSpLocks/>
            </p:cNvGrpSpPr>
            <p:nvPr/>
          </p:nvGrpSpPr>
          <p:grpSpPr bwMode="auto">
            <a:xfrm>
              <a:off x="2144" y="2002"/>
              <a:ext cx="3175" cy="1495"/>
              <a:chOff x="1712" y="1221"/>
              <a:chExt cx="2341" cy="1974"/>
            </a:xfrm>
          </p:grpSpPr>
          <p:sp>
            <p:nvSpPr>
              <p:cNvPr id="19520" name="Line 55"/>
              <p:cNvSpPr>
                <a:spLocks noChangeShapeType="1"/>
              </p:cNvSpPr>
              <p:nvPr/>
            </p:nvSpPr>
            <p:spPr bwMode="auto">
              <a:xfrm flipV="1">
                <a:off x="1712" y="3189"/>
                <a:ext cx="54" cy="6"/>
              </a:xfrm>
              <a:prstGeom prst="line">
                <a:avLst/>
              </a:prstGeom>
              <a:noFill/>
              <a:ln w="38100">
                <a:solidFill>
                  <a:schemeClr val="tx1"/>
                </a:solidFill>
                <a:round/>
                <a:headEnd/>
                <a:tailEnd/>
              </a:ln>
            </p:spPr>
            <p:txBody>
              <a:bodyPr/>
              <a:lstStyle/>
              <a:p>
                <a:endParaRPr lang="en-US"/>
              </a:p>
            </p:txBody>
          </p:sp>
          <p:sp>
            <p:nvSpPr>
              <p:cNvPr id="19521" name="Line 56"/>
              <p:cNvSpPr>
                <a:spLocks noChangeShapeType="1"/>
              </p:cNvSpPr>
              <p:nvPr/>
            </p:nvSpPr>
            <p:spPr bwMode="auto">
              <a:xfrm flipV="1">
                <a:off x="1766" y="3177"/>
                <a:ext cx="60" cy="12"/>
              </a:xfrm>
              <a:prstGeom prst="line">
                <a:avLst/>
              </a:prstGeom>
              <a:noFill/>
              <a:ln w="38100">
                <a:solidFill>
                  <a:schemeClr val="tx1"/>
                </a:solidFill>
                <a:round/>
                <a:headEnd/>
                <a:tailEnd/>
              </a:ln>
            </p:spPr>
            <p:txBody>
              <a:bodyPr/>
              <a:lstStyle/>
              <a:p>
                <a:endParaRPr lang="en-US"/>
              </a:p>
            </p:txBody>
          </p:sp>
          <p:sp>
            <p:nvSpPr>
              <p:cNvPr id="19522" name="Line 57"/>
              <p:cNvSpPr>
                <a:spLocks noChangeShapeType="1"/>
              </p:cNvSpPr>
              <p:nvPr/>
            </p:nvSpPr>
            <p:spPr bwMode="auto">
              <a:xfrm flipV="1">
                <a:off x="1826" y="3165"/>
                <a:ext cx="60" cy="12"/>
              </a:xfrm>
              <a:prstGeom prst="line">
                <a:avLst/>
              </a:prstGeom>
              <a:noFill/>
              <a:ln w="38100">
                <a:solidFill>
                  <a:schemeClr val="tx1"/>
                </a:solidFill>
                <a:round/>
                <a:headEnd/>
                <a:tailEnd/>
              </a:ln>
            </p:spPr>
            <p:txBody>
              <a:bodyPr/>
              <a:lstStyle/>
              <a:p>
                <a:endParaRPr lang="en-US"/>
              </a:p>
            </p:txBody>
          </p:sp>
          <p:sp>
            <p:nvSpPr>
              <p:cNvPr id="19523" name="Line 58"/>
              <p:cNvSpPr>
                <a:spLocks noChangeShapeType="1"/>
              </p:cNvSpPr>
              <p:nvPr/>
            </p:nvSpPr>
            <p:spPr bwMode="auto">
              <a:xfrm flipV="1">
                <a:off x="1886" y="3147"/>
                <a:ext cx="60" cy="18"/>
              </a:xfrm>
              <a:prstGeom prst="line">
                <a:avLst/>
              </a:prstGeom>
              <a:noFill/>
              <a:ln w="38100">
                <a:solidFill>
                  <a:schemeClr val="tx1"/>
                </a:solidFill>
                <a:round/>
                <a:headEnd/>
                <a:tailEnd/>
              </a:ln>
            </p:spPr>
            <p:txBody>
              <a:bodyPr/>
              <a:lstStyle/>
              <a:p>
                <a:endParaRPr lang="en-US"/>
              </a:p>
            </p:txBody>
          </p:sp>
          <p:sp>
            <p:nvSpPr>
              <p:cNvPr id="19524" name="Freeform 59"/>
              <p:cNvSpPr>
                <a:spLocks/>
              </p:cNvSpPr>
              <p:nvPr/>
            </p:nvSpPr>
            <p:spPr bwMode="auto">
              <a:xfrm>
                <a:off x="1946" y="3117"/>
                <a:ext cx="54" cy="30"/>
              </a:xfrm>
              <a:custGeom>
                <a:avLst/>
                <a:gdLst>
                  <a:gd name="T0" fmla="*/ 0 w 54"/>
                  <a:gd name="T1" fmla="*/ 30 h 30"/>
                  <a:gd name="T2" fmla="*/ 24 w 54"/>
                  <a:gd name="T3" fmla="*/ 18 h 30"/>
                  <a:gd name="T4" fmla="*/ 54 w 54"/>
                  <a:gd name="T5" fmla="*/ 0 h 30"/>
                  <a:gd name="T6" fmla="*/ 0 60000 65536"/>
                  <a:gd name="T7" fmla="*/ 0 60000 65536"/>
                  <a:gd name="T8" fmla="*/ 0 60000 65536"/>
                  <a:gd name="T9" fmla="*/ 0 w 54"/>
                  <a:gd name="T10" fmla="*/ 0 h 30"/>
                  <a:gd name="T11" fmla="*/ 54 w 54"/>
                  <a:gd name="T12" fmla="*/ 30 h 30"/>
                </a:gdLst>
                <a:ahLst/>
                <a:cxnLst>
                  <a:cxn ang="T6">
                    <a:pos x="T0" y="T1"/>
                  </a:cxn>
                  <a:cxn ang="T7">
                    <a:pos x="T2" y="T3"/>
                  </a:cxn>
                  <a:cxn ang="T8">
                    <a:pos x="T4" y="T5"/>
                  </a:cxn>
                </a:cxnLst>
                <a:rect l="T9" t="T10" r="T11" b="T12"/>
                <a:pathLst>
                  <a:path w="54" h="30">
                    <a:moveTo>
                      <a:pt x="0" y="30"/>
                    </a:moveTo>
                    <a:lnTo>
                      <a:pt x="24" y="18"/>
                    </a:lnTo>
                    <a:lnTo>
                      <a:pt x="54" y="0"/>
                    </a:lnTo>
                  </a:path>
                </a:pathLst>
              </a:custGeom>
              <a:solidFill>
                <a:srgbClr val="808000"/>
              </a:solidFill>
              <a:ln w="38100">
                <a:solidFill>
                  <a:schemeClr val="tx1"/>
                </a:solidFill>
                <a:prstDash val="solid"/>
                <a:round/>
                <a:headEnd/>
                <a:tailEnd/>
              </a:ln>
            </p:spPr>
            <p:txBody>
              <a:bodyPr/>
              <a:lstStyle/>
              <a:p>
                <a:endParaRPr lang="en-US"/>
              </a:p>
            </p:txBody>
          </p:sp>
          <p:sp>
            <p:nvSpPr>
              <p:cNvPr id="19525" name="Freeform 60"/>
              <p:cNvSpPr>
                <a:spLocks/>
              </p:cNvSpPr>
              <p:nvPr/>
            </p:nvSpPr>
            <p:spPr bwMode="auto">
              <a:xfrm>
                <a:off x="2000" y="3069"/>
                <a:ext cx="60" cy="48"/>
              </a:xfrm>
              <a:custGeom>
                <a:avLst/>
                <a:gdLst>
                  <a:gd name="T0" fmla="*/ 0 w 60"/>
                  <a:gd name="T1" fmla="*/ 48 h 48"/>
                  <a:gd name="T2" fmla="*/ 30 w 60"/>
                  <a:gd name="T3" fmla="*/ 24 h 48"/>
                  <a:gd name="T4" fmla="*/ 60 w 60"/>
                  <a:gd name="T5" fmla="*/ 0 h 48"/>
                  <a:gd name="T6" fmla="*/ 0 60000 65536"/>
                  <a:gd name="T7" fmla="*/ 0 60000 65536"/>
                  <a:gd name="T8" fmla="*/ 0 60000 65536"/>
                  <a:gd name="T9" fmla="*/ 0 w 60"/>
                  <a:gd name="T10" fmla="*/ 0 h 48"/>
                  <a:gd name="T11" fmla="*/ 60 w 60"/>
                  <a:gd name="T12" fmla="*/ 48 h 48"/>
                </a:gdLst>
                <a:ahLst/>
                <a:cxnLst>
                  <a:cxn ang="T6">
                    <a:pos x="T0" y="T1"/>
                  </a:cxn>
                  <a:cxn ang="T7">
                    <a:pos x="T2" y="T3"/>
                  </a:cxn>
                  <a:cxn ang="T8">
                    <a:pos x="T4" y="T5"/>
                  </a:cxn>
                </a:cxnLst>
                <a:rect l="T9" t="T10" r="T11" b="T12"/>
                <a:pathLst>
                  <a:path w="60" h="48">
                    <a:moveTo>
                      <a:pt x="0" y="48"/>
                    </a:moveTo>
                    <a:lnTo>
                      <a:pt x="30" y="24"/>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526" name="Freeform 61"/>
              <p:cNvSpPr>
                <a:spLocks/>
              </p:cNvSpPr>
              <p:nvPr/>
            </p:nvSpPr>
            <p:spPr bwMode="auto">
              <a:xfrm>
                <a:off x="2060" y="3009"/>
                <a:ext cx="60" cy="60"/>
              </a:xfrm>
              <a:custGeom>
                <a:avLst/>
                <a:gdLst>
                  <a:gd name="T0" fmla="*/ 0 w 60"/>
                  <a:gd name="T1" fmla="*/ 60 h 60"/>
                  <a:gd name="T2" fmla="*/ 30 w 60"/>
                  <a:gd name="T3" fmla="*/ 30 h 60"/>
                  <a:gd name="T4" fmla="*/ 60 w 60"/>
                  <a:gd name="T5" fmla="*/ 0 h 60"/>
                  <a:gd name="T6" fmla="*/ 0 60000 65536"/>
                  <a:gd name="T7" fmla="*/ 0 60000 65536"/>
                  <a:gd name="T8" fmla="*/ 0 60000 65536"/>
                  <a:gd name="T9" fmla="*/ 0 w 60"/>
                  <a:gd name="T10" fmla="*/ 0 h 60"/>
                  <a:gd name="T11" fmla="*/ 60 w 60"/>
                  <a:gd name="T12" fmla="*/ 60 h 60"/>
                </a:gdLst>
                <a:ahLst/>
                <a:cxnLst>
                  <a:cxn ang="T6">
                    <a:pos x="T0" y="T1"/>
                  </a:cxn>
                  <a:cxn ang="T7">
                    <a:pos x="T2" y="T3"/>
                  </a:cxn>
                  <a:cxn ang="T8">
                    <a:pos x="T4" y="T5"/>
                  </a:cxn>
                </a:cxnLst>
                <a:rect l="T9" t="T10" r="T11" b="T12"/>
                <a:pathLst>
                  <a:path w="60" h="60">
                    <a:moveTo>
                      <a:pt x="0" y="60"/>
                    </a:moveTo>
                    <a:lnTo>
                      <a:pt x="30" y="3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527" name="Freeform 62"/>
              <p:cNvSpPr>
                <a:spLocks/>
              </p:cNvSpPr>
              <p:nvPr/>
            </p:nvSpPr>
            <p:spPr bwMode="auto">
              <a:xfrm>
                <a:off x="2120" y="2931"/>
                <a:ext cx="60" cy="78"/>
              </a:xfrm>
              <a:custGeom>
                <a:avLst/>
                <a:gdLst>
                  <a:gd name="T0" fmla="*/ 0 w 60"/>
                  <a:gd name="T1" fmla="*/ 78 h 78"/>
                  <a:gd name="T2" fmla="*/ 30 w 60"/>
                  <a:gd name="T3" fmla="*/ 42 h 78"/>
                  <a:gd name="T4" fmla="*/ 60 w 60"/>
                  <a:gd name="T5" fmla="*/ 0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78"/>
                    </a:moveTo>
                    <a:lnTo>
                      <a:pt x="30" y="42"/>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528" name="Freeform 63"/>
              <p:cNvSpPr>
                <a:spLocks/>
              </p:cNvSpPr>
              <p:nvPr/>
            </p:nvSpPr>
            <p:spPr bwMode="auto">
              <a:xfrm>
                <a:off x="2180" y="2835"/>
                <a:ext cx="54" cy="96"/>
              </a:xfrm>
              <a:custGeom>
                <a:avLst/>
                <a:gdLst>
                  <a:gd name="T0" fmla="*/ 0 w 54"/>
                  <a:gd name="T1" fmla="*/ 96 h 96"/>
                  <a:gd name="T2" fmla="*/ 24 w 54"/>
                  <a:gd name="T3" fmla="*/ 48 h 96"/>
                  <a:gd name="T4" fmla="*/ 54 w 54"/>
                  <a:gd name="T5" fmla="*/ 0 h 96"/>
                  <a:gd name="T6" fmla="*/ 0 60000 65536"/>
                  <a:gd name="T7" fmla="*/ 0 60000 65536"/>
                  <a:gd name="T8" fmla="*/ 0 60000 65536"/>
                  <a:gd name="T9" fmla="*/ 0 w 54"/>
                  <a:gd name="T10" fmla="*/ 0 h 96"/>
                  <a:gd name="T11" fmla="*/ 54 w 54"/>
                  <a:gd name="T12" fmla="*/ 96 h 96"/>
                </a:gdLst>
                <a:ahLst/>
                <a:cxnLst>
                  <a:cxn ang="T6">
                    <a:pos x="T0" y="T1"/>
                  </a:cxn>
                  <a:cxn ang="T7">
                    <a:pos x="T2" y="T3"/>
                  </a:cxn>
                  <a:cxn ang="T8">
                    <a:pos x="T4" y="T5"/>
                  </a:cxn>
                </a:cxnLst>
                <a:rect l="T9" t="T10" r="T11" b="T12"/>
                <a:pathLst>
                  <a:path w="54" h="96">
                    <a:moveTo>
                      <a:pt x="0" y="96"/>
                    </a:moveTo>
                    <a:lnTo>
                      <a:pt x="24" y="48"/>
                    </a:lnTo>
                    <a:lnTo>
                      <a:pt x="54" y="0"/>
                    </a:lnTo>
                  </a:path>
                </a:pathLst>
              </a:custGeom>
              <a:solidFill>
                <a:srgbClr val="808000"/>
              </a:solidFill>
              <a:ln w="38100">
                <a:solidFill>
                  <a:schemeClr val="tx1"/>
                </a:solidFill>
                <a:prstDash val="solid"/>
                <a:round/>
                <a:headEnd/>
                <a:tailEnd/>
              </a:ln>
            </p:spPr>
            <p:txBody>
              <a:bodyPr/>
              <a:lstStyle/>
              <a:p>
                <a:endParaRPr lang="en-US"/>
              </a:p>
            </p:txBody>
          </p:sp>
          <p:sp>
            <p:nvSpPr>
              <p:cNvPr id="19529" name="Freeform 64"/>
              <p:cNvSpPr>
                <a:spLocks/>
              </p:cNvSpPr>
              <p:nvPr/>
            </p:nvSpPr>
            <p:spPr bwMode="auto">
              <a:xfrm>
                <a:off x="2234" y="2709"/>
                <a:ext cx="60" cy="126"/>
              </a:xfrm>
              <a:custGeom>
                <a:avLst/>
                <a:gdLst>
                  <a:gd name="T0" fmla="*/ 0 w 60"/>
                  <a:gd name="T1" fmla="*/ 126 h 126"/>
                  <a:gd name="T2" fmla="*/ 30 w 60"/>
                  <a:gd name="T3" fmla="*/ 66 h 126"/>
                  <a:gd name="T4" fmla="*/ 60 w 60"/>
                  <a:gd name="T5" fmla="*/ 0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126"/>
                    </a:moveTo>
                    <a:lnTo>
                      <a:pt x="30" y="66"/>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530" name="Freeform 65"/>
              <p:cNvSpPr>
                <a:spLocks/>
              </p:cNvSpPr>
              <p:nvPr/>
            </p:nvSpPr>
            <p:spPr bwMode="auto">
              <a:xfrm>
                <a:off x="2294" y="2559"/>
                <a:ext cx="60" cy="150"/>
              </a:xfrm>
              <a:custGeom>
                <a:avLst/>
                <a:gdLst>
                  <a:gd name="T0" fmla="*/ 0 w 60"/>
                  <a:gd name="T1" fmla="*/ 150 h 150"/>
                  <a:gd name="T2" fmla="*/ 30 w 60"/>
                  <a:gd name="T3" fmla="*/ 78 h 150"/>
                  <a:gd name="T4" fmla="*/ 60 w 60"/>
                  <a:gd name="T5" fmla="*/ 0 h 150"/>
                  <a:gd name="T6" fmla="*/ 0 60000 65536"/>
                  <a:gd name="T7" fmla="*/ 0 60000 65536"/>
                  <a:gd name="T8" fmla="*/ 0 60000 65536"/>
                  <a:gd name="T9" fmla="*/ 0 w 60"/>
                  <a:gd name="T10" fmla="*/ 0 h 150"/>
                  <a:gd name="T11" fmla="*/ 60 w 60"/>
                  <a:gd name="T12" fmla="*/ 150 h 150"/>
                </a:gdLst>
                <a:ahLst/>
                <a:cxnLst>
                  <a:cxn ang="T6">
                    <a:pos x="T0" y="T1"/>
                  </a:cxn>
                  <a:cxn ang="T7">
                    <a:pos x="T2" y="T3"/>
                  </a:cxn>
                  <a:cxn ang="T8">
                    <a:pos x="T4" y="T5"/>
                  </a:cxn>
                </a:cxnLst>
                <a:rect l="T9" t="T10" r="T11" b="T12"/>
                <a:pathLst>
                  <a:path w="60" h="150">
                    <a:moveTo>
                      <a:pt x="0" y="150"/>
                    </a:moveTo>
                    <a:lnTo>
                      <a:pt x="30" y="78"/>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531" name="Freeform 66"/>
              <p:cNvSpPr>
                <a:spLocks/>
              </p:cNvSpPr>
              <p:nvPr/>
            </p:nvSpPr>
            <p:spPr bwMode="auto">
              <a:xfrm>
                <a:off x="2354" y="2385"/>
                <a:ext cx="60" cy="174"/>
              </a:xfrm>
              <a:custGeom>
                <a:avLst/>
                <a:gdLst>
                  <a:gd name="T0" fmla="*/ 0 w 60"/>
                  <a:gd name="T1" fmla="*/ 174 h 174"/>
                  <a:gd name="T2" fmla="*/ 30 w 60"/>
                  <a:gd name="T3" fmla="*/ 90 h 174"/>
                  <a:gd name="T4" fmla="*/ 60 w 60"/>
                  <a:gd name="T5" fmla="*/ 0 h 174"/>
                  <a:gd name="T6" fmla="*/ 0 60000 65536"/>
                  <a:gd name="T7" fmla="*/ 0 60000 65536"/>
                  <a:gd name="T8" fmla="*/ 0 60000 65536"/>
                  <a:gd name="T9" fmla="*/ 0 w 60"/>
                  <a:gd name="T10" fmla="*/ 0 h 174"/>
                  <a:gd name="T11" fmla="*/ 60 w 60"/>
                  <a:gd name="T12" fmla="*/ 174 h 174"/>
                </a:gdLst>
                <a:ahLst/>
                <a:cxnLst>
                  <a:cxn ang="T6">
                    <a:pos x="T0" y="T1"/>
                  </a:cxn>
                  <a:cxn ang="T7">
                    <a:pos x="T2" y="T3"/>
                  </a:cxn>
                  <a:cxn ang="T8">
                    <a:pos x="T4" y="T5"/>
                  </a:cxn>
                </a:cxnLst>
                <a:rect l="T9" t="T10" r="T11" b="T12"/>
                <a:pathLst>
                  <a:path w="60" h="174">
                    <a:moveTo>
                      <a:pt x="0" y="174"/>
                    </a:moveTo>
                    <a:lnTo>
                      <a:pt x="30" y="9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532" name="Line 67"/>
              <p:cNvSpPr>
                <a:spLocks noChangeShapeType="1"/>
              </p:cNvSpPr>
              <p:nvPr/>
            </p:nvSpPr>
            <p:spPr bwMode="auto">
              <a:xfrm flipV="1">
                <a:off x="2414" y="2199"/>
                <a:ext cx="54" cy="186"/>
              </a:xfrm>
              <a:prstGeom prst="line">
                <a:avLst/>
              </a:prstGeom>
              <a:noFill/>
              <a:ln w="38100">
                <a:solidFill>
                  <a:schemeClr val="tx1"/>
                </a:solidFill>
                <a:round/>
                <a:headEnd/>
                <a:tailEnd/>
              </a:ln>
            </p:spPr>
            <p:txBody>
              <a:bodyPr/>
              <a:lstStyle/>
              <a:p>
                <a:endParaRPr lang="en-US"/>
              </a:p>
            </p:txBody>
          </p:sp>
          <p:sp>
            <p:nvSpPr>
              <p:cNvPr id="19533" name="Freeform 68"/>
              <p:cNvSpPr>
                <a:spLocks/>
              </p:cNvSpPr>
              <p:nvPr/>
            </p:nvSpPr>
            <p:spPr bwMode="auto">
              <a:xfrm>
                <a:off x="2468" y="2001"/>
                <a:ext cx="60" cy="198"/>
              </a:xfrm>
              <a:custGeom>
                <a:avLst/>
                <a:gdLst>
                  <a:gd name="T0" fmla="*/ 0 w 60"/>
                  <a:gd name="T1" fmla="*/ 198 h 198"/>
                  <a:gd name="T2" fmla="*/ 30 w 60"/>
                  <a:gd name="T3" fmla="*/ 102 h 198"/>
                  <a:gd name="T4" fmla="*/ 60 w 60"/>
                  <a:gd name="T5" fmla="*/ 0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198"/>
                    </a:moveTo>
                    <a:lnTo>
                      <a:pt x="30" y="102"/>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534" name="Freeform 69"/>
              <p:cNvSpPr>
                <a:spLocks/>
              </p:cNvSpPr>
              <p:nvPr/>
            </p:nvSpPr>
            <p:spPr bwMode="auto">
              <a:xfrm>
                <a:off x="2528" y="1803"/>
                <a:ext cx="60" cy="198"/>
              </a:xfrm>
              <a:custGeom>
                <a:avLst/>
                <a:gdLst>
                  <a:gd name="T0" fmla="*/ 0 w 60"/>
                  <a:gd name="T1" fmla="*/ 198 h 198"/>
                  <a:gd name="T2" fmla="*/ 30 w 60"/>
                  <a:gd name="T3" fmla="*/ 96 h 198"/>
                  <a:gd name="T4" fmla="*/ 60 w 60"/>
                  <a:gd name="T5" fmla="*/ 0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198"/>
                    </a:moveTo>
                    <a:lnTo>
                      <a:pt x="30" y="96"/>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535" name="Freeform 70"/>
              <p:cNvSpPr>
                <a:spLocks/>
              </p:cNvSpPr>
              <p:nvPr/>
            </p:nvSpPr>
            <p:spPr bwMode="auto">
              <a:xfrm>
                <a:off x="2588" y="1617"/>
                <a:ext cx="60" cy="186"/>
              </a:xfrm>
              <a:custGeom>
                <a:avLst/>
                <a:gdLst>
                  <a:gd name="T0" fmla="*/ 0 w 60"/>
                  <a:gd name="T1" fmla="*/ 186 h 186"/>
                  <a:gd name="T2" fmla="*/ 30 w 60"/>
                  <a:gd name="T3" fmla="*/ 90 h 186"/>
                  <a:gd name="T4" fmla="*/ 60 w 60"/>
                  <a:gd name="T5" fmla="*/ 0 h 186"/>
                  <a:gd name="T6" fmla="*/ 0 60000 65536"/>
                  <a:gd name="T7" fmla="*/ 0 60000 65536"/>
                  <a:gd name="T8" fmla="*/ 0 60000 65536"/>
                  <a:gd name="T9" fmla="*/ 0 w 60"/>
                  <a:gd name="T10" fmla="*/ 0 h 186"/>
                  <a:gd name="T11" fmla="*/ 60 w 60"/>
                  <a:gd name="T12" fmla="*/ 186 h 186"/>
                </a:gdLst>
                <a:ahLst/>
                <a:cxnLst>
                  <a:cxn ang="T6">
                    <a:pos x="T0" y="T1"/>
                  </a:cxn>
                  <a:cxn ang="T7">
                    <a:pos x="T2" y="T3"/>
                  </a:cxn>
                  <a:cxn ang="T8">
                    <a:pos x="T4" y="T5"/>
                  </a:cxn>
                </a:cxnLst>
                <a:rect l="T9" t="T10" r="T11" b="T12"/>
                <a:pathLst>
                  <a:path w="60" h="186">
                    <a:moveTo>
                      <a:pt x="0" y="186"/>
                    </a:moveTo>
                    <a:lnTo>
                      <a:pt x="30" y="9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536" name="Freeform 71"/>
              <p:cNvSpPr>
                <a:spLocks/>
              </p:cNvSpPr>
              <p:nvPr/>
            </p:nvSpPr>
            <p:spPr bwMode="auto">
              <a:xfrm>
                <a:off x="2648" y="1455"/>
                <a:ext cx="54" cy="162"/>
              </a:xfrm>
              <a:custGeom>
                <a:avLst/>
                <a:gdLst>
                  <a:gd name="T0" fmla="*/ 0 w 54"/>
                  <a:gd name="T1" fmla="*/ 162 h 162"/>
                  <a:gd name="T2" fmla="*/ 24 w 54"/>
                  <a:gd name="T3" fmla="*/ 78 h 162"/>
                  <a:gd name="T4" fmla="*/ 54 w 54"/>
                  <a:gd name="T5" fmla="*/ 0 h 162"/>
                  <a:gd name="T6" fmla="*/ 0 60000 65536"/>
                  <a:gd name="T7" fmla="*/ 0 60000 65536"/>
                  <a:gd name="T8" fmla="*/ 0 60000 65536"/>
                  <a:gd name="T9" fmla="*/ 0 w 54"/>
                  <a:gd name="T10" fmla="*/ 0 h 162"/>
                  <a:gd name="T11" fmla="*/ 54 w 54"/>
                  <a:gd name="T12" fmla="*/ 162 h 162"/>
                </a:gdLst>
                <a:ahLst/>
                <a:cxnLst>
                  <a:cxn ang="T6">
                    <a:pos x="T0" y="T1"/>
                  </a:cxn>
                  <a:cxn ang="T7">
                    <a:pos x="T2" y="T3"/>
                  </a:cxn>
                  <a:cxn ang="T8">
                    <a:pos x="T4" y="T5"/>
                  </a:cxn>
                </a:cxnLst>
                <a:rect l="T9" t="T10" r="T11" b="T12"/>
                <a:pathLst>
                  <a:path w="54" h="162">
                    <a:moveTo>
                      <a:pt x="0" y="162"/>
                    </a:moveTo>
                    <a:lnTo>
                      <a:pt x="24" y="78"/>
                    </a:lnTo>
                    <a:lnTo>
                      <a:pt x="54" y="0"/>
                    </a:lnTo>
                  </a:path>
                </a:pathLst>
              </a:custGeom>
              <a:solidFill>
                <a:srgbClr val="808000"/>
              </a:solidFill>
              <a:ln w="38100">
                <a:solidFill>
                  <a:schemeClr val="tx1"/>
                </a:solidFill>
                <a:prstDash val="solid"/>
                <a:round/>
                <a:headEnd/>
                <a:tailEnd/>
              </a:ln>
            </p:spPr>
            <p:txBody>
              <a:bodyPr/>
              <a:lstStyle/>
              <a:p>
                <a:endParaRPr lang="en-US"/>
              </a:p>
            </p:txBody>
          </p:sp>
          <p:sp>
            <p:nvSpPr>
              <p:cNvPr id="19537" name="Freeform 72"/>
              <p:cNvSpPr>
                <a:spLocks/>
              </p:cNvSpPr>
              <p:nvPr/>
            </p:nvSpPr>
            <p:spPr bwMode="auto">
              <a:xfrm>
                <a:off x="2702" y="1329"/>
                <a:ext cx="60" cy="126"/>
              </a:xfrm>
              <a:custGeom>
                <a:avLst/>
                <a:gdLst>
                  <a:gd name="T0" fmla="*/ 0 w 60"/>
                  <a:gd name="T1" fmla="*/ 126 h 126"/>
                  <a:gd name="T2" fmla="*/ 30 w 60"/>
                  <a:gd name="T3" fmla="*/ 60 h 126"/>
                  <a:gd name="T4" fmla="*/ 60 w 60"/>
                  <a:gd name="T5" fmla="*/ 0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126"/>
                    </a:moveTo>
                    <a:lnTo>
                      <a:pt x="30" y="6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538" name="Freeform 73"/>
              <p:cNvSpPr>
                <a:spLocks/>
              </p:cNvSpPr>
              <p:nvPr/>
            </p:nvSpPr>
            <p:spPr bwMode="auto">
              <a:xfrm>
                <a:off x="2762" y="1251"/>
                <a:ext cx="60" cy="78"/>
              </a:xfrm>
              <a:custGeom>
                <a:avLst/>
                <a:gdLst>
                  <a:gd name="T0" fmla="*/ 0 w 60"/>
                  <a:gd name="T1" fmla="*/ 78 h 78"/>
                  <a:gd name="T2" fmla="*/ 30 w 60"/>
                  <a:gd name="T3" fmla="*/ 36 h 78"/>
                  <a:gd name="T4" fmla="*/ 60 w 60"/>
                  <a:gd name="T5" fmla="*/ 0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78"/>
                    </a:moveTo>
                    <a:lnTo>
                      <a:pt x="30" y="36"/>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539" name="Freeform 74"/>
              <p:cNvSpPr>
                <a:spLocks/>
              </p:cNvSpPr>
              <p:nvPr/>
            </p:nvSpPr>
            <p:spPr bwMode="auto">
              <a:xfrm>
                <a:off x="2822" y="1221"/>
                <a:ext cx="61" cy="30"/>
              </a:xfrm>
              <a:custGeom>
                <a:avLst/>
                <a:gdLst>
                  <a:gd name="T0" fmla="*/ 0 w 61"/>
                  <a:gd name="T1" fmla="*/ 30 h 30"/>
                  <a:gd name="T2" fmla="*/ 30 w 61"/>
                  <a:gd name="T3" fmla="*/ 6 h 30"/>
                  <a:gd name="T4" fmla="*/ 61 w 61"/>
                  <a:gd name="T5" fmla="*/ 0 h 30"/>
                  <a:gd name="T6" fmla="*/ 0 60000 65536"/>
                  <a:gd name="T7" fmla="*/ 0 60000 65536"/>
                  <a:gd name="T8" fmla="*/ 0 60000 65536"/>
                  <a:gd name="T9" fmla="*/ 0 w 61"/>
                  <a:gd name="T10" fmla="*/ 0 h 30"/>
                  <a:gd name="T11" fmla="*/ 61 w 61"/>
                  <a:gd name="T12" fmla="*/ 30 h 30"/>
                </a:gdLst>
                <a:ahLst/>
                <a:cxnLst>
                  <a:cxn ang="T6">
                    <a:pos x="T0" y="T1"/>
                  </a:cxn>
                  <a:cxn ang="T7">
                    <a:pos x="T2" y="T3"/>
                  </a:cxn>
                  <a:cxn ang="T8">
                    <a:pos x="T4" y="T5"/>
                  </a:cxn>
                </a:cxnLst>
                <a:rect l="T9" t="T10" r="T11" b="T12"/>
                <a:pathLst>
                  <a:path w="61" h="30">
                    <a:moveTo>
                      <a:pt x="0" y="30"/>
                    </a:moveTo>
                    <a:lnTo>
                      <a:pt x="30" y="6"/>
                    </a:lnTo>
                    <a:lnTo>
                      <a:pt x="61" y="0"/>
                    </a:lnTo>
                  </a:path>
                </a:pathLst>
              </a:custGeom>
              <a:solidFill>
                <a:srgbClr val="808000"/>
              </a:solidFill>
              <a:ln w="38100">
                <a:solidFill>
                  <a:schemeClr val="tx1"/>
                </a:solidFill>
                <a:prstDash val="solid"/>
                <a:round/>
                <a:headEnd/>
                <a:tailEnd/>
              </a:ln>
            </p:spPr>
            <p:txBody>
              <a:bodyPr/>
              <a:lstStyle/>
              <a:p>
                <a:endParaRPr lang="en-US"/>
              </a:p>
            </p:txBody>
          </p:sp>
          <p:sp>
            <p:nvSpPr>
              <p:cNvPr id="19540" name="Freeform 75"/>
              <p:cNvSpPr>
                <a:spLocks/>
              </p:cNvSpPr>
              <p:nvPr/>
            </p:nvSpPr>
            <p:spPr bwMode="auto">
              <a:xfrm>
                <a:off x="2883" y="1221"/>
                <a:ext cx="54" cy="30"/>
              </a:xfrm>
              <a:custGeom>
                <a:avLst/>
                <a:gdLst>
                  <a:gd name="T0" fmla="*/ 0 w 54"/>
                  <a:gd name="T1" fmla="*/ 0 h 30"/>
                  <a:gd name="T2" fmla="*/ 24 w 54"/>
                  <a:gd name="T3" fmla="*/ 6 h 30"/>
                  <a:gd name="T4" fmla="*/ 54 w 54"/>
                  <a:gd name="T5" fmla="*/ 30 h 30"/>
                  <a:gd name="T6" fmla="*/ 0 60000 65536"/>
                  <a:gd name="T7" fmla="*/ 0 60000 65536"/>
                  <a:gd name="T8" fmla="*/ 0 60000 65536"/>
                  <a:gd name="T9" fmla="*/ 0 w 54"/>
                  <a:gd name="T10" fmla="*/ 0 h 30"/>
                  <a:gd name="T11" fmla="*/ 54 w 54"/>
                  <a:gd name="T12" fmla="*/ 30 h 30"/>
                </a:gdLst>
                <a:ahLst/>
                <a:cxnLst>
                  <a:cxn ang="T6">
                    <a:pos x="T0" y="T1"/>
                  </a:cxn>
                  <a:cxn ang="T7">
                    <a:pos x="T2" y="T3"/>
                  </a:cxn>
                  <a:cxn ang="T8">
                    <a:pos x="T4" y="T5"/>
                  </a:cxn>
                </a:cxnLst>
                <a:rect l="T9" t="T10" r="T11" b="T12"/>
                <a:pathLst>
                  <a:path w="54" h="30">
                    <a:moveTo>
                      <a:pt x="0" y="0"/>
                    </a:moveTo>
                    <a:lnTo>
                      <a:pt x="24" y="6"/>
                    </a:lnTo>
                    <a:lnTo>
                      <a:pt x="54" y="30"/>
                    </a:lnTo>
                  </a:path>
                </a:pathLst>
              </a:custGeom>
              <a:solidFill>
                <a:srgbClr val="808000"/>
              </a:solidFill>
              <a:ln w="38100">
                <a:solidFill>
                  <a:schemeClr val="tx1"/>
                </a:solidFill>
                <a:prstDash val="solid"/>
                <a:round/>
                <a:headEnd/>
                <a:tailEnd/>
              </a:ln>
            </p:spPr>
            <p:txBody>
              <a:bodyPr/>
              <a:lstStyle/>
              <a:p>
                <a:endParaRPr lang="en-US"/>
              </a:p>
            </p:txBody>
          </p:sp>
          <p:sp>
            <p:nvSpPr>
              <p:cNvPr id="19541" name="Freeform 76"/>
              <p:cNvSpPr>
                <a:spLocks/>
              </p:cNvSpPr>
              <p:nvPr/>
            </p:nvSpPr>
            <p:spPr bwMode="auto">
              <a:xfrm>
                <a:off x="2937" y="1251"/>
                <a:ext cx="60" cy="78"/>
              </a:xfrm>
              <a:custGeom>
                <a:avLst/>
                <a:gdLst>
                  <a:gd name="T0" fmla="*/ 0 w 60"/>
                  <a:gd name="T1" fmla="*/ 0 h 78"/>
                  <a:gd name="T2" fmla="*/ 30 w 60"/>
                  <a:gd name="T3" fmla="*/ 36 h 78"/>
                  <a:gd name="T4" fmla="*/ 60 w 60"/>
                  <a:gd name="T5" fmla="*/ 78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0"/>
                    </a:moveTo>
                    <a:lnTo>
                      <a:pt x="30" y="36"/>
                    </a:lnTo>
                    <a:lnTo>
                      <a:pt x="60" y="78"/>
                    </a:lnTo>
                  </a:path>
                </a:pathLst>
              </a:custGeom>
              <a:solidFill>
                <a:srgbClr val="808000"/>
              </a:solidFill>
              <a:ln w="38100">
                <a:solidFill>
                  <a:schemeClr val="tx1"/>
                </a:solidFill>
                <a:prstDash val="solid"/>
                <a:round/>
                <a:headEnd/>
                <a:tailEnd/>
              </a:ln>
            </p:spPr>
            <p:txBody>
              <a:bodyPr/>
              <a:lstStyle/>
              <a:p>
                <a:endParaRPr lang="en-US"/>
              </a:p>
            </p:txBody>
          </p:sp>
          <p:sp>
            <p:nvSpPr>
              <p:cNvPr id="19542" name="Freeform 77"/>
              <p:cNvSpPr>
                <a:spLocks/>
              </p:cNvSpPr>
              <p:nvPr/>
            </p:nvSpPr>
            <p:spPr bwMode="auto">
              <a:xfrm>
                <a:off x="2997" y="1329"/>
                <a:ext cx="60" cy="126"/>
              </a:xfrm>
              <a:custGeom>
                <a:avLst/>
                <a:gdLst>
                  <a:gd name="T0" fmla="*/ 0 w 60"/>
                  <a:gd name="T1" fmla="*/ 0 h 126"/>
                  <a:gd name="T2" fmla="*/ 30 w 60"/>
                  <a:gd name="T3" fmla="*/ 60 h 126"/>
                  <a:gd name="T4" fmla="*/ 60 w 60"/>
                  <a:gd name="T5" fmla="*/ 126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0"/>
                    </a:moveTo>
                    <a:lnTo>
                      <a:pt x="30" y="60"/>
                    </a:lnTo>
                    <a:lnTo>
                      <a:pt x="60" y="126"/>
                    </a:lnTo>
                  </a:path>
                </a:pathLst>
              </a:custGeom>
              <a:solidFill>
                <a:srgbClr val="808000"/>
              </a:solidFill>
              <a:ln w="38100">
                <a:solidFill>
                  <a:schemeClr val="tx1"/>
                </a:solidFill>
                <a:prstDash val="solid"/>
                <a:round/>
                <a:headEnd/>
                <a:tailEnd/>
              </a:ln>
            </p:spPr>
            <p:txBody>
              <a:bodyPr/>
              <a:lstStyle/>
              <a:p>
                <a:endParaRPr lang="en-US"/>
              </a:p>
            </p:txBody>
          </p:sp>
          <p:sp>
            <p:nvSpPr>
              <p:cNvPr id="19543" name="Freeform 78"/>
              <p:cNvSpPr>
                <a:spLocks/>
              </p:cNvSpPr>
              <p:nvPr/>
            </p:nvSpPr>
            <p:spPr bwMode="auto">
              <a:xfrm>
                <a:off x="3057" y="1455"/>
                <a:ext cx="60" cy="162"/>
              </a:xfrm>
              <a:custGeom>
                <a:avLst/>
                <a:gdLst>
                  <a:gd name="T0" fmla="*/ 0 w 60"/>
                  <a:gd name="T1" fmla="*/ 0 h 162"/>
                  <a:gd name="T2" fmla="*/ 30 w 60"/>
                  <a:gd name="T3" fmla="*/ 78 h 162"/>
                  <a:gd name="T4" fmla="*/ 60 w 60"/>
                  <a:gd name="T5" fmla="*/ 162 h 162"/>
                  <a:gd name="T6" fmla="*/ 0 60000 65536"/>
                  <a:gd name="T7" fmla="*/ 0 60000 65536"/>
                  <a:gd name="T8" fmla="*/ 0 60000 65536"/>
                  <a:gd name="T9" fmla="*/ 0 w 60"/>
                  <a:gd name="T10" fmla="*/ 0 h 162"/>
                  <a:gd name="T11" fmla="*/ 60 w 60"/>
                  <a:gd name="T12" fmla="*/ 162 h 162"/>
                </a:gdLst>
                <a:ahLst/>
                <a:cxnLst>
                  <a:cxn ang="T6">
                    <a:pos x="T0" y="T1"/>
                  </a:cxn>
                  <a:cxn ang="T7">
                    <a:pos x="T2" y="T3"/>
                  </a:cxn>
                  <a:cxn ang="T8">
                    <a:pos x="T4" y="T5"/>
                  </a:cxn>
                </a:cxnLst>
                <a:rect l="T9" t="T10" r="T11" b="T12"/>
                <a:pathLst>
                  <a:path w="60" h="162">
                    <a:moveTo>
                      <a:pt x="0" y="0"/>
                    </a:moveTo>
                    <a:lnTo>
                      <a:pt x="30" y="78"/>
                    </a:lnTo>
                    <a:lnTo>
                      <a:pt x="60" y="162"/>
                    </a:lnTo>
                  </a:path>
                </a:pathLst>
              </a:custGeom>
              <a:solidFill>
                <a:srgbClr val="808000"/>
              </a:solidFill>
              <a:ln w="38100">
                <a:solidFill>
                  <a:schemeClr val="tx1"/>
                </a:solidFill>
                <a:prstDash val="solid"/>
                <a:round/>
                <a:headEnd/>
                <a:tailEnd/>
              </a:ln>
            </p:spPr>
            <p:txBody>
              <a:bodyPr/>
              <a:lstStyle/>
              <a:p>
                <a:endParaRPr lang="en-US"/>
              </a:p>
            </p:txBody>
          </p:sp>
          <p:sp>
            <p:nvSpPr>
              <p:cNvPr id="19544" name="Freeform 79"/>
              <p:cNvSpPr>
                <a:spLocks/>
              </p:cNvSpPr>
              <p:nvPr/>
            </p:nvSpPr>
            <p:spPr bwMode="auto">
              <a:xfrm>
                <a:off x="3117" y="1617"/>
                <a:ext cx="54" cy="186"/>
              </a:xfrm>
              <a:custGeom>
                <a:avLst/>
                <a:gdLst>
                  <a:gd name="T0" fmla="*/ 0 w 54"/>
                  <a:gd name="T1" fmla="*/ 0 h 186"/>
                  <a:gd name="T2" fmla="*/ 24 w 54"/>
                  <a:gd name="T3" fmla="*/ 90 h 186"/>
                  <a:gd name="T4" fmla="*/ 54 w 54"/>
                  <a:gd name="T5" fmla="*/ 186 h 186"/>
                  <a:gd name="T6" fmla="*/ 0 60000 65536"/>
                  <a:gd name="T7" fmla="*/ 0 60000 65536"/>
                  <a:gd name="T8" fmla="*/ 0 60000 65536"/>
                  <a:gd name="T9" fmla="*/ 0 w 54"/>
                  <a:gd name="T10" fmla="*/ 0 h 186"/>
                  <a:gd name="T11" fmla="*/ 54 w 54"/>
                  <a:gd name="T12" fmla="*/ 186 h 186"/>
                </a:gdLst>
                <a:ahLst/>
                <a:cxnLst>
                  <a:cxn ang="T6">
                    <a:pos x="T0" y="T1"/>
                  </a:cxn>
                  <a:cxn ang="T7">
                    <a:pos x="T2" y="T3"/>
                  </a:cxn>
                  <a:cxn ang="T8">
                    <a:pos x="T4" y="T5"/>
                  </a:cxn>
                </a:cxnLst>
                <a:rect l="T9" t="T10" r="T11" b="T12"/>
                <a:pathLst>
                  <a:path w="54" h="186">
                    <a:moveTo>
                      <a:pt x="0" y="0"/>
                    </a:moveTo>
                    <a:lnTo>
                      <a:pt x="24" y="90"/>
                    </a:lnTo>
                    <a:lnTo>
                      <a:pt x="54" y="186"/>
                    </a:lnTo>
                  </a:path>
                </a:pathLst>
              </a:custGeom>
              <a:solidFill>
                <a:srgbClr val="808000"/>
              </a:solidFill>
              <a:ln w="38100">
                <a:solidFill>
                  <a:schemeClr val="tx1"/>
                </a:solidFill>
                <a:prstDash val="solid"/>
                <a:round/>
                <a:headEnd/>
                <a:tailEnd/>
              </a:ln>
            </p:spPr>
            <p:txBody>
              <a:bodyPr/>
              <a:lstStyle/>
              <a:p>
                <a:endParaRPr lang="en-US"/>
              </a:p>
            </p:txBody>
          </p:sp>
          <p:sp>
            <p:nvSpPr>
              <p:cNvPr id="19545" name="Freeform 80"/>
              <p:cNvSpPr>
                <a:spLocks/>
              </p:cNvSpPr>
              <p:nvPr/>
            </p:nvSpPr>
            <p:spPr bwMode="auto">
              <a:xfrm>
                <a:off x="3171" y="1803"/>
                <a:ext cx="60" cy="198"/>
              </a:xfrm>
              <a:custGeom>
                <a:avLst/>
                <a:gdLst>
                  <a:gd name="T0" fmla="*/ 0 w 60"/>
                  <a:gd name="T1" fmla="*/ 0 h 198"/>
                  <a:gd name="T2" fmla="*/ 30 w 60"/>
                  <a:gd name="T3" fmla="*/ 96 h 198"/>
                  <a:gd name="T4" fmla="*/ 60 w 60"/>
                  <a:gd name="T5" fmla="*/ 198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0"/>
                    </a:moveTo>
                    <a:lnTo>
                      <a:pt x="30" y="96"/>
                    </a:lnTo>
                    <a:lnTo>
                      <a:pt x="60" y="198"/>
                    </a:lnTo>
                  </a:path>
                </a:pathLst>
              </a:custGeom>
              <a:solidFill>
                <a:srgbClr val="808000"/>
              </a:solidFill>
              <a:ln w="38100">
                <a:solidFill>
                  <a:schemeClr val="tx1"/>
                </a:solidFill>
                <a:prstDash val="solid"/>
                <a:round/>
                <a:headEnd/>
                <a:tailEnd/>
              </a:ln>
            </p:spPr>
            <p:txBody>
              <a:bodyPr/>
              <a:lstStyle/>
              <a:p>
                <a:endParaRPr lang="en-US"/>
              </a:p>
            </p:txBody>
          </p:sp>
          <p:sp>
            <p:nvSpPr>
              <p:cNvPr id="19546" name="Freeform 81"/>
              <p:cNvSpPr>
                <a:spLocks/>
              </p:cNvSpPr>
              <p:nvPr/>
            </p:nvSpPr>
            <p:spPr bwMode="auto">
              <a:xfrm>
                <a:off x="3231" y="2001"/>
                <a:ext cx="60" cy="198"/>
              </a:xfrm>
              <a:custGeom>
                <a:avLst/>
                <a:gdLst>
                  <a:gd name="T0" fmla="*/ 0 w 60"/>
                  <a:gd name="T1" fmla="*/ 0 h 198"/>
                  <a:gd name="T2" fmla="*/ 30 w 60"/>
                  <a:gd name="T3" fmla="*/ 102 h 198"/>
                  <a:gd name="T4" fmla="*/ 60 w 60"/>
                  <a:gd name="T5" fmla="*/ 198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0"/>
                    </a:moveTo>
                    <a:lnTo>
                      <a:pt x="30" y="102"/>
                    </a:lnTo>
                    <a:lnTo>
                      <a:pt x="60" y="198"/>
                    </a:lnTo>
                  </a:path>
                </a:pathLst>
              </a:custGeom>
              <a:solidFill>
                <a:srgbClr val="808000"/>
              </a:solidFill>
              <a:ln w="38100">
                <a:solidFill>
                  <a:schemeClr val="tx1"/>
                </a:solidFill>
                <a:prstDash val="solid"/>
                <a:round/>
                <a:headEnd/>
                <a:tailEnd/>
              </a:ln>
            </p:spPr>
            <p:txBody>
              <a:bodyPr/>
              <a:lstStyle/>
              <a:p>
                <a:endParaRPr lang="en-US"/>
              </a:p>
            </p:txBody>
          </p:sp>
          <p:sp>
            <p:nvSpPr>
              <p:cNvPr id="19547" name="Line 82"/>
              <p:cNvSpPr>
                <a:spLocks noChangeShapeType="1"/>
              </p:cNvSpPr>
              <p:nvPr/>
            </p:nvSpPr>
            <p:spPr bwMode="auto">
              <a:xfrm>
                <a:off x="3291" y="2199"/>
                <a:ext cx="60" cy="186"/>
              </a:xfrm>
              <a:prstGeom prst="line">
                <a:avLst/>
              </a:prstGeom>
              <a:noFill/>
              <a:ln w="38100">
                <a:solidFill>
                  <a:schemeClr val="tx1"/>
                </a:solidFill>
                <a:round/>
                <a:headEnd/>
                <a:tailEnd/>
              </a:ln>
            </p:spPr>
            <p:txBody>
              <a:bodyPr/>
              <a:lstStyle/>
              <a:p>
                <a:endParaRPr lang="en-US"/>
              </a:p>
            </p:txBody>
          </p:sp>
          <p:sp>
            <p:nvSpPr>
              <p:cNvPr id="19548" name="Freeform 83"/>
              <p:cNvSpPr>
                <a:spLocks/>
              </p:cNvSpPr>
              <p:nvPr/>
            </p:nvSpPr>
            <p:spPr bwMode="auto">
              <a:xfrm>
                <a:off x="3351" y="2385"/>
                <a:ext cx="54" cy="174"/>
              </a:xfrm>
              <a:custGeom>
                <a:avLst/>
                <a:gdLst>
                  <a:gd name="T0" fmla="*/ 0 w 54"/>
                  <a:gd name="T1" fmla="*/ 0 h 174"/>
                  <a:gd name="T2" fmla="*/ 24 w 54"/>
                  <a:gd name="T3" fmla="*/ 90 h 174"/>
                  <a:gd name="T4" fmla="*/ 54 w 54"/>
                  <a:gd name="T5" fmla="*/ 174 h 174"/>
                  <a:gd name="T6" fmla="*/ 0 60000 65536"/>
                  <a:gd name="T7" fmla="*/ 0 60000 65536"/>
                  <a:gd name="T8" fmla="*/ 0 60000 65536"/>
                  <a:gd name="T9" fmla="*/ 0 w 54"/>
                  <a:gd name="T10" fmla="*/ 0 h 174"/>
                  <a:gd name="T11" fmla="*/ 54 w 54"/>
                  <a:gd name="T12" fmla="*/ 174 h 174"/>
                </a:gdLst>
                <a:ahLst/>
                <a:cxnLst>
                  <a:cxn ang="T6">
                    <a:pos x="T0" y="T1"/>
                  </a:cxn>
                  <a:cxn ang="T7">
                    <a:pos x="T2" y="T3"/>
                  </a:cxn>
                  <a:cxn ang="T8">
                    <a:pos x="T4" y="T5"/>
                  </a:cxn>
                </a:cxnLst>
                <a:rect l="T9" t="T10" r="T11" b="T12"/>
                <a:pathLst>
                  <a:path w="54" h="174">
                    <a:moveTo>
                      <a:pt x="0" y="0"/>
                    </a:moveTo>
                    <a:lnTo>
                      <a:pt x="24" y="90"/>
                    </a:lnTo>
                    <a:lnTo>
                      <a:pt x="54" y="174"/>
                    </a:lnTo>
                  </a:path>
                </a:pathLst>
              </a:custGeom>
              <a:solidFill>
                <a:srgbClr val="808000"/>
              </a:solidFill>
              <a:ln w="38100">
                <a:solidFill>
                  <a:schemeClr val="tx1"/>
                </a:solidFill>
                <a:prstDash val="solid"/>
                <a:round/>
                <a:headEnd/>
                <a:tailEnd/>
              </a:ln>
            </p:spPr>
            <p:txBody>
              <a:bodyPr/>
              <a:lstStyle/>
              <a:p>
                <a:endParaRPr lang="en-US"/>
              </a:p>
            </p:txBody>
          </p:sp>
          <p:sp>
            <p:nvSpPr>
              <p:cNvPr id="19549" name="Freeform 84"/>
              <p:cNvSpPr>
                <a:spLocks/>
              </p:cNvSpPr>
              <p:nvPr/>
            </p:nvSpPr>
            <p:spPr bwMode="auto">
              <a:xfrm>
                <a:off x="3405" y="2559"/>
                <a:ext cx="60" cy="150"/>
              </a:xfrm>
              <a:custGeom>
                <a:avLst/>
                <a:gdLst>
                  <a:gd name="T0" fmla="*/ 0 w 60"/>
                  <a:gd name="T1" fmla="*/ 0 h 150"/>
                  <a:gd name="T2" fmla="*/ 30 w 60"/>
                  <a:gd name="T3" fmla="*/ 78 h 150"/>
                  <a:gd name="T4" fmla="*/ 60 w 60"/>
                  <a:gd name="T5" fmla="*/ 150 h 150"/>
                  <a:gd name="T6" fmla="*/ 0 60000 65536"/>
                  <a:gd name="T7" fmla="*/ 0 60000 65536"/>
                  <a:gd name="T8" fmla="*/ 0 60000 65536"/>
                  <a:gd name="T9" fmla="*/ 0 w 60"/>
                  <a:gd name="T10" fmla="*/ 0 h 150"/>
                  <a:gd name="T11" fmla="*/ 60 w 60"/>
                  <a:gd name="T12" fmla="*/ 150 h 150"/>
                </a:gdLst>
                <a:ahLst/>
                <a:cxnLst>
                  <a:cxn ang="T6">
                    <a:pos x="T0" y="T1"/>
                  </a:cxn>
                  <a:cxn ang="T7">
                    <a:pos x="T2" y="T3"/>
                  </a:cxn>
                  <a:cxn ang="T8">
                    <a:pos x="T4" y="T5"/>
                  </a:cxn>
                </a:cxnLst>
                <a:rect l="T9" t="T10" r="T11" b="T12"/>
                <a:pathLst>
                  <a:path w="60" h="150">
                    <a:moveTo>
                      <a:pt x="0" y="0"/>
                    </a:moveTo>
                    <a:lnTo>
                      <a:pt x="30" y="78"/>
                    </a:lnTo>
                    <a:lnTo>
                      <a:pt x="60" y="150"/>
                    </a:lnTo>
                  </a:path>
                </a:pathLst>
              </a:custGeom>
              <a:solidFill>
                <a:srgbClr val="808000"/>
              </a:solidFill>
              <a:ln w="38100">
                <a:solidFill>
                  <a:schemeClr val="tx1"/>
                </a:solidFill>
                <a:prstDash val="solid"/>
                <a:round/>
                <a:headEnd/>
                <a:tailEnd/>
              </a:ln>
            </p:spPr>
            <p:txBody>
              <a:bodyPr/>
              <a:lstStyle/>
              <a:p>
                <a:endParaRPr lang="en-US"/>
              </a:p>
            </p:txBody>
          </p:sp>
          <p:sp>
            <p:nvSpPr>
              <p:cNvPr id="19550" name="Freeform 85"/>
              <p:cNvSpPr>
                <a:spLocks/>
              </p:cNvSpPr>
              <p:nvPr/>
            </p:nvSpPr>
            <p:spPr bwMode="auto">
              <a:xfrm>
                <a:off x="3465" y="2709"/>
                <a:ext cx="60" cy="126"/>
              </a:xfrm>
              <a:custGeom>
                <a:avLst/>
                <a:gdLst>
                  <a:gd name="T0" fmla="*/ 0 w 60"/>
                  <a:gd name="T1" fmla="*/ 0 h 126"/>
                  <a:gd name="T2" fmla="*/ 30 w 60"/>
                  <a:gd name="T3" fmla="*/ 66 h 126"/>
                  <a:gd name="T4" fmla="*/ 60 w 60"/>
                  <a:gd name="T5" fmla="*/ 126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0"/>
                    </a:moveTo>
                    <a:lnTo>
                      <a:pt x="30" y="66"/>
                    </a:lnTo>
                    <a:lnTo>
                      <a:pt x="60" y="126"/>
                    </a:lnTo>
                  </a:path>
                </a:pathLst>
              </a:custGeom>
              <a:solidFill>
                <a:srgbClr val="808000"/>
              </a:solidFill>
              <a:ln w="38100">
                <a:solidFill>
                  <a:schemeClr val="tx1"/>
                </a:solidFill>
                <a:prstDash val="solid"/>
                <a:round/>
                <a:headEnd/>
                <a:tailEnd/>
              </a:ln>
            </p:spPr>
            <p:txBody>
              <a:bodyPr/>
              <a:lstStyle/>
              <a:p>
                <a:endParaRPr lang="en-US"/>
              </a:p>
            </p:txBody>
          </p:sp>
          <p:sp>
            <p:nvSpPr>
              <p:cNvPr id="19551" name="Freeform 86"/>
              <p:cNvSpPr>
                <a:spLocks/>
              </p:cNvSpPr>
              <p:nvPr/>
            </p:nvSpPr>
            <p:spPr bwMode="auto">
              <a:xfrm>
                <a:off x="3525" y="2835"/>
                <a:ext cx="60" cy="96"/>
              </a:xfrm>
              <a:custGeom>
                <a:avLst/>
                <a:gdLst>
                  <a:gd name="T0" fmla="*/ 0 w 60"/>
                  <a:gd name="T1" fmla="*/ 0 h 96"/>
                  <a:gd name="T2" fmla="*/ 30 w 60"/>
                  <a:gd name="T3" fmla="*/ 48 h 96"/>
                  <a:gd name="T4" fmla="*/ 60 w 60"/>
                  <a:gd name="T5" fmla="*/ 96 h 96"/>
                  <a:gd name="T6" fmla="*/ 0 60000 65536"/>
                  <a:gd name="T7" fmla="*/ 0 60000 65536"/>
                  <a:gd name="T8" fmla="*/ 0 60000 65536"/>
                  <a:gd name="T9" fmla="*/ 0 w 60"/>
                  <a:gd name="T10" fmla="*/ 0 h 96"/>
                  <a:gd name="T11" fmla="*/ 60 w 60"/>
                  <a:gd name="T12" fmla="*/ 96 h 96"/>
                </a:gdLst>
                <a:ahLst/>
                <a:cxnLst>
                  <a:cxn ang="T6">
                    <a:pos x="T0" y="T1"/>
                  </a:cxn>
                  <a:cxn ang="T7">
                    <a:pos x="T2" y="T3"/>
                  </a:cxn>
                  <a:cxn ang="T8">
                    <a:pos x="T4" y="T5"/>
                  </a:cxn>
                </a:cxnLst>
                <a:rect l="T9" t="T10" r="T11" b="T12"/>
                <a:pathLst>
                  <a:path w="60" h="96">
                    <a:moveTo>
                      <a:pt x="0" y="0"/>
                    </a:moveTo>
                    <a:lnTo>
                      <a:pt x="30" y="48"/>
                    </a:lnTo>
                    <a:lnTo>
                      <a:pt x="60" y="96"/>
                    </a:lnTo>
                  </a:path>
                </a:pathLst>
              </a:custGeom>
              <a:solidFill>
                <a:srgbClr val="808000"/>
              </a:solidFill>
              <a:ln w="38100">
                <a:solidFill>
                  <a:schemeClr val="tx1"/>
                </a:solidFill>
                <a:prstDash val="solid"/>
                <a:round/>
                <a:headEnd/>
                <a:tailEnd/>
              </a:ln>
            </p:spPr>
            <p:txBody>
              <a:bodyPr/>
              <a:lstStyle/>
              <a:p>
                <a:endParaRPr lang="en-US"/>
              </a:p>
            </p:txBody>
          </p:sp>
          <p:sp>
            <p:nvSpPr>
              <p:cNvPr id="19552" name="Freeform 87"/>
              <p:cNvSpPr>
                <a:spLocks/>
              </p:cNvSpPr>
              <p:nvPr/>
            </p:nvSpPr>
            <p:spPr bwMode="auto">
              <a:xfrm>
                <a:off x="3585" y="2931"/>
                <a:ext cx="54" cy="78"/>
              </a:xfrm>
              <a:custGeom>
                <a:avLst/>
                <a:gdLst>
                  <a:gd name="T0" fmla="*/ 0 w 54"/>
                  <a:gd name="T1" fmla="*/ 0 h 78"/>
                  <a:gd name="T2" fmla="*/ 24 w 54"/>
                  <a:gd name="T3" fmla="*/ 42 h 78"/>
                  <a:gd name="T4" fmla="*/ 54 w 54"/>
                  <a:gd name="T5" fmla="*/ 78 h 78"/>
                  <a:gd name="T6" fmla="*/ 0 60000 65536"/>
                  <a:gd name="T7" fmla="*/ 0 60000 65536"/>
                  <a:gd name="T8" fmla="*/ 0 60000 65536"/>
                  <a:gd name="T9" fmla="*/ 0 w 54"/>
                  <a:gd name="T10" fmla="*/ 0 h 78"/>
                  <a:gd name="T11" fmla="*/ 54 w 54"/>
                  <a:gd name="T12" fmla="*/ 78 h 78"/>
                </a:gdLst>
                <a:ahLst/>
                <a:cxnLst>
                  <a:cxn ang="T6">
                    <a:pos x="T0" y="T1"/>
                  </a:cxn>
                  <a:cxn ang="T7">
                    <a:pos x="T2" y="T3"/>
                  </a:cxn>
                  <a:cxn ang="T8">
                    <a:pos x="T4" y="T5"/>
                  </a:cxn>
                </a:cxnLst>
                <a:rect l="T9" t="T10" r="T11" b="T12"/>
                <a:pathLst>
                  <a:path w="54" h="78">
                    <a:moveTo>
                      <a:pt x="0" y="0"/>
                    </a:moveTo>
                    <a:lnTo>
                      <a:pt x="24" y="42"/>
                    </a:lnTo>
                    <a:lnTo>
                      <a:pt x="54" y="78"/>
                    </a:lnTo>
                  </a:path>
                </a:pathLst>
              </a:custGeom>
              <a:solidFill>
                <a:srgbClr val="808000"/>
              </a:solidFill>
              <a:ln w="38100">
                <a:solidFill>
                  <a:schemeClr val="tx1"/>
                </a:solidFill>
                <a:prstDash val="solid"/>
                <a:round/>
                <a:headEnd/>
                <a:tailEnd/>
              </a:ln>
            </p:spPr>
            <p:txBody>
              <a:bodyPr/>
              <a:lstStyle/>
              <a:p>
                <a:endParaRPr lang="en-US"/>
              </a:p>
            </p:txBody>
          </p:sp>
          <p:sp>
            <p:nvSpPr>
              <p:cNvPr id="19553" name="Freeform 88"/>
              <p:cNvSpPr>
                <a:spLocks/>
              </p:cNvSpPr>
              <p:nvPr/>
            </p:nvSpPr>
            <p:spPr bwMode="auto">
              <a:xfrm>
                <a:off x="3639" y="3009"/>
                <a:ext cx="60" cy="60"/>
              </a:xfrm>
              <a:custGeom>
                <a:avLst/>
                <a:gdLst>
                  <a:gd name="T0" fmla="*/ 0 w 60"/>
                  <a:gd name="T1" fmla="*/ 0 h 60"/>
                  <a:gd name="T2" fmla="*/ 30 w 60"/>
                  <a:gd name="T3" fmla="*/ 30 h 60"/>
                  <a:gd name="T4" fmla="*/ 60 w 60"/>
                  <a:gd name="T5" fmla="*/ 60 h 60"/>
                  <a:gd name="T6" fmla="*/ 0 60000 65536"/>
                  <a:gd name="T7" fmla="*/ 0 60000 65536"/>
                  <a:gd name="T8" fmla="*/ 0 60000 65536"/>
                  <a:gd name="T9" fmla="*/ 0 w 60"/>
                  <a:gd name="T10" fmla="*/ 0 h 60"/>
                  <a:gd name="T11" fmla="*/ 60 w 60"/>
                  <a:gd name="T12" fmla="*/ 60 h 60"/>
                </a:gdLst>
                <a:ahLst/>
                <a:cxnLst>
                  <a:cxn ang="T6">
                    <a:pos x="T0" y="T1"/>
                  </a:cxn>
                  <a:cxn ang="T7">
                    <a:pos x="T2" y="T3"/>
                  </a:cxn>
                  <a:cxn ang="T8">
                    <a:pos x="T4" y="T5"/>
                  </a:cxn>
                </a:cxnLst>
                <a:rect l="T9" t="T10" r="T11" b="T12"/>
                <a:pathLst>
                  <a:path w="60" h="60">
                    <a:moveTo>
                      <a:pt x="0" y="0"/>
                    </a:moveTo>
                    <a:lnTo>
                      <a:pt x="30" y="30"/>
                    </a:lnTo>
                    <a:lnTo>
                      <a:pt x="60" y="60"/>
                    </a:lnTo>
                  </a:path>
                </a:pathLst>
              </a:custGeom>
              <a:solidFill>
                <a:srgbClr val="808000"/>
              </a:solidFill>
              <a:ln w="38100">
                <a:solidFill>
                  <a:schemeClr val="tx1"/>
                </a:solidFill>
                <a:prstDash val="solid"/>
                <a:round/>
                <a:headEnd/>
                <a:tailEnd/>
              </a:ln>
            </p:spPr>
            <p:txBody>
              <a:bodyPr/>
              <a:lstStyle/>
              <a:p>
                <a:endParaRPr lang="en-US"/>
              </a:p>
            </p:txBody>
          </p:sp>
          <p:sp>
            <p:nvSpPr>
              <p:cNvPr id="19554" name="Freeform 89"/>
              <p:cNvSpPr>
                <a:spLocks/>
              </p:cNvSpPr>
              <p:nvPr/>
            </p:nvSpPr>
            <p:spPr bwMode="auto">
              <a:xfrm>
                <a:off x="3699" y="3069"/>
                <a:ext cx="60" cy="48"/>
              </a:xfrm>
              <a:custGeom>
                <a:avLst/>
                <a:gdLst>
                  <a:gd name="T0" fmla="*/ 0 w 60"/>
                  <a:gd name="T1" fmla="*/ 0 h 48"/>
                  <a:gd name="T2" fmla="*/ 30 w 60"/>
                  <a:gd name="T3" fmla="*/ 24 h 48"/>
                  <a:gd name="T4" fmla="*/ 60 w 60"/>
                  <a:gd name="T5" fmla="*/ 48 h 48"/>
                  <a:gd name="T6" fmla="*/ 0 60000 65536"/>
                  <a:gd name="T7" fmla="*/ 0 60000 65536"/>
                  <a:gd name="T8" fmla="*/ 0 60000 65536"/>
                  <a:gd name="T9" fmla="*/ 0 w 60"/>
                  <a:gd name="T10" fmla="*/ 0 h 48"/>
                  <a:gd name="T11" fmla="*/ 60 w 60"/>
                  <a:gd name="T12" fmla="*/ 48 h 48"/>
                </a:gdLst>
                <a:ahLst/>
                <a:cxnLst>
                  <a:cxn ang="T6">
                    <a:pos x="T0" y="T1"/>
                  </a:cxn>
                  <a:cxn ang="T7">
                    <a:pos x="T2" y="T3"/>
                  </a:cxn>
                  <a:cxn ang="T8">
                    <a:pos x="T4" y="T5"/>
                  </a:cxn>
                </a:cxnLst>
                <a:rect l="T9" t="T10" r="T11" b="T12"/>
                <a:pathLst>
                  <a:path w="60" h="48">
                    <a:moveTo>
                      <a:pt x="0" y="0"/>
                    </a:moveTo>
                    <a:lnTo>
                      <a:pt x="30" y="24"/>
                    </a:lnTo>
                    <a:lnTo>
                      <a:pt x="60" y="48"/>
                    </a:lnTo>
                  </a:path>
                </a:pathLst>
              </a:custGeom>
              <a:solidFill>
                <a:srgbClr val="808000"/>
              </a:solidFill>
              <a:ln w="38100">
                <a:solidFill>
                  <a:schemeClr val="tx1"/>
                </a:solidFill>
                <a:prstDash val="solid"/>
                <a:round/>
                <a:headEnd/>
                <a:tailEnd/>
              </a:ln>
            </p:spPr>
            <p:txBody>
              <a:bodyPr/>
              <a:lstStyle/>
              <a:p>
                <a:endParaRPr lang="en-US"/>
              </a:p>
            </p:txBody>
          </p:sp>
          <p:sp>
            <p:nvSpPr>
              <p:cNvPr id="19555" name="Freeform 90"/>
              <p:cNvSpPr>
                <a:spLocks/>
              </p:cNvSpPr>
              <p:nvPr/>
            </p:nvSpPr>
            <p:spPr bwMode="auto">
              <a:xfrm>
                <a:off x="3759" y="3117"/>
                <a:ext cx="60" cy="30"/>
              </a:xfrm>
              <a:custGeom>
                <a:avLst/>
                <a:gdLst>
                  <a:gd name="T0" fmla="*/ 0 w 60"/>
                  <a:gd name="T1" fmla="*/ 0 h 30"/>
                  <a:gd name="T2" fmla="*/ 30 w 60"/>
                  <a:gd name="T3" fmla="*/ 18 h 30"/>
                  <a:gd name="T4" fmla="*/ 60 w 60"/>
                  <a:gd name="T5" fmla="*/ 30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0" y="0"/>
                    </a:moveTo>
                    <a:lnTo>
                      <a:pt x="30" y="18"/>
                    </a:lnTo>
                    <a:lnTo>
                      <a:pt x="60" y="30"/>
                    </a:lnTo>
                  </a:path>
                </a:pathLst>
              </a:custGeom>
              <a:solidFill>
                <a:srgbClr val="808000"/>
              </a:solidFill>
              <a:ln w="38100">
                <a:solidFill>
                  <a:schemeClr val="tx1"/>
                </a:solidFill>
                <a:prstDash val="solid"/>
                <a:round/>
                <a:headEnd/>
                <a:tailEnd/>
              </a:ln>
            </p:spPr>
            <p:txBody>
              <a:bodyPr/>
              <a:lstStyle/>
              <a:p>
                <a:endParaRPr lang="en-US"/>
              </a:p>
            </p:txBody>
          </p:sp>
          <p:sp>
            <p:nvSpPr>
              <p:cNvPr id="19556" name="Line 91"/>
              <p:cNvSpPr>
                <a:spLocks noChangeShapeType="1"/>
              </p:cNvSpPr>
              <p:nvPr/>
            </p:nvSpPr>
            <p:spPr bwMode="auto">
              <a:xfrm>
                <a:off x="3819" y="3147"/>
                <a:ext cx="54" cy="18"/>
              </a:xfrm>
              <a:prstGeom prst="line">
                <a:avLst/>
              </a:prstGeom>
              <a:noFill/>
              <a:ln w="38100">
                <a:solidFill>
                  <a:schemeClr val="tx1"/>
                </a:solidFill>
                <a:round/>
                <a:headEnd/>
                <a:tailEnd/>
              </a:ln>
            </p:spPr>
            <p:txBody>
              <a:bodyPr/>
              <a:lstStyle/>
              <a:p>
                <a:endParaRPr lang="en-US"/>
              </a:p>
            </p:txBody>
          </p:sp>
          <p:sp>
            <p:nvSpPr>
              <p:cNvPr id="19557" name="Line 92"/>
              <p:cNvSpPr>
                <a:spLocks noChangeShapeType="1"/>
              </p:cNvSpPr>
              <p:nvPr/>
            </p:nvSpPr>
            <p:spPr bwMode="auto">
              <a:xfrm>
                <a:off x="3873" y="3165"/>
                <a:ext cx="60" cy="12"/>
              </a:xfrm>
              <a:prstGeom prst="line">
                <a:avLst/>
              </a:prstGeom>
              <a:noFill/>
              <a:ln w="38100">
                <a:solidFill>
                  <a:schemeClr val="tx1"/>
                </a:solidFill>
                <a:round/>
                <a:headEnd/>
                <a:tailEnd/>
              </a:ln>
            </p:spPr>
            <p:txBody>
              <a:bodyPr/>
              <a:lstStyle/>
              <a:p>
                <a:endParaRPr lang="en-US"/>
              </a:p>
            </p:txBody>
          </p:sp>
          <p:sp>
            <p:nvSpPr>
              <p:cNvPr id="19558" name="Line 93"/>
              <p:cNvSpPr>
                <a:spLocks noChangeShapeType="1"/>
              </p:cNvSpPr>
              <p:nvPr/>
            </p:nvSpPr>
            <p:spPr bwMode="auto">
              <a:xfrm>
                <a:off x="3933" y="3177"/>
                <a:ext cx="60" cy="12"/>
              </a:xfrm>
              <a:prstGeom prst="line">
                <a:avLst/>
              </a:prstGeom>
              <a:noFill/>
              <a:ln w="38100">
                <a:solidFill>
                  <a:schemeClr val="tx1"/>
                </a:solidFill>
                <a:round/>
                <a:headEnd/>
                <a:tailEnd/>
              </a:ln>
            </p:spPr>
            <p:txBody>
              <a:bodyPr/>
              <a:lstStyle/>
              <a:p>
                <a:endParaRPr lang="en-US"/>
              </a:p>
            </p:txBody>
          </p:sp>
          <p:sp>
            <p:nvSpPr>
              <p:cNvPr id="19559" name="Line 94"/>
              <p:cNvSpPr>
                <a:spLocks noChangeShapeType="1"/>
              </p:cNvSpPr>
              <p:nvPr/>
            </p:nvSpPr>
            <p:spPr bwMode="auto">
              <a:xfrm>
                <a:off x="3993" y="3189"/>
                <a:ext cx="60" cy="6"/>
              </a:xfrm>
              <a:prstGeom prst="line">
                <a:avLst/>
              </a:prstGeom>
              <a:noFill/>
              <a:ln w="38100">
                <a:solidFill>
                  <a:schemeClr val="tx1"/>
                </a:solidFill>
                <a:round/>
                <a:headEnd/>
                <a:tailEnd/>
              </a:ln>
            </p:spPr>
            <p:txBody>
              <a:bodyPr/>
              <a:lstStyle/>
              <a:p>
                <a:endParaRPr lang="en-US"/>
              </a:p>
            </p:txBody>
          </p:sp>
        </p:grpSp>
      </p:grpSp>
      <p:sp>
        <p:nvSpPr>
          <p:cNvPr id="19466" name="Line 95"/>
          <p:cNvSpPr>
            <a:spLocks noChangeShapeType="1"/>
          </p:cNvSpPr>
          <p:nvPr/>
        </p:nvSpPr>
        <p:spPr bwMode="auto">
          <a:xfrm>
            <a:off x="5376863" y="2292350"/>
            <a:ext cx="1587" cy="2895600"/>
          </a:xfrm>
          <a:prstGeom prst="line">
            <a:avLst/>
          </a:prstGeom>
          <a:noFill/>
          <a:ln w="9525">
            <a:solidFill>
              <a:schemeClr val="tx1"/>
            </a:solidFill>
            <a:round/>
            <a:headEnd/>
            <a:tailEnd/>
          </a:ln>
        </p:spPr>
        <p:txBody>
          <a:bodyPr anchor="ctr"/>
          <a:lstStyle/>
          <a:p>
            <a:endParaRPr lang="en-US"/>
          </a:p>
        </p:txBody>
      </p:sp>
      <p:sp>
        <p:nvSpPr>
          <p:cNvPr id="19467" name="Text Box 96"/>
          <p:cNvSpPr txBox="1">
            <a:spLocks noChangeArrowheads="1"/>
          </p:cNvSpPr>
          <p:nvPr/>
        </p:nvSpPr>
        <p:spPr bwMode="auto">
          <a:xfrm>
            <a:off x="5033963" y="1905000"/>
            <a:ext cx="914400" cy="304800"/>
          </a:xfrm>
          <a:prstGeom prst="rect">
            <a:avLst/>
          </a:prstGeom>
          <a:noFill/>
          <a:ln w="9525">
            <a:noFill/>
            <a:miter lim="800000"/>
            <a:headEnd/>
            <a:tailEnd/>
          </a:ln>
        </p:spPr>
        <p:txBody>
          <a:bodyPr>
            <a:spAutoFit/>
          </a:bodyPr>
          <a:lstStyle/>
          <a:p>
            <a:pPr>
              <a:spcBef>
                <a:spcPct val="50000"/>
              </a:spcBef>
            </a:pPr>
            <a:r>
              <a:rPr lang="en-US" sz="1400" b="1">
                <a:latin typeface="Arial" charset="0"/>
              </a:rPr>
              <a:t>Mean</a:t>
            </a:r>
          </a:p>
        </p:txBody>
      </p:sp>
      <p:grpSp>
        <p:nvGrpSpPr>
          <p:cNvPr id="19468" name="Group 97"/>
          <p:cNvGrpSpPr>
            <a:grpSpLocks/>
          </p:cNvGrpSpPr>
          <p:nvPr/>
        </p:nvGrpSpPr>
        <p:grpSpPr bwMode="auto">
          <a:xfrm>
            <a:off x="1179513" y="1905000"/>
            <a:ext cx="5040312" cy="3298825"/>
            <a:chOff x="806" y="1360"/>
            <a:chExt cx="3175" cy="2078"/>
          </a:xfrm>
        </p:grpSpPr>
        <p:sp>
          <p:nvSpPr>
            <p:cNvPr id="19472" name="Text Box 98"/>
            <p:cNvSpPr txBox="1">
              <a:spLocks noChangeArrowheads="1"/>
            </p:cNvSpPr>
            <p:nvPr/>
          </p:nvSpPr>
          <p:spPr bwMode="auto">
            <a:xfrm>
              <a:off x="2202" y="1360"/>
              <a:ext cx="528" cy="192"/>
            </a:xfrm>
            <a:prstGeom prst="rect">
              <a:avLst/>
            </a:prstGeom>
            <a:noFill/>
            <a:ln w="9525">
              <a:noFill/>
              <a:miter lim="800000"/>
              <a:headEnd/>
              <a:tailEnd/>
            </a:ln>
          </p:spPr>
          <p:txBody>
            <a:bodyPr>
              <a:spAutoFit/>
            </a:bodyPr>
            <a:lstStyle/>
            <a:p>
              <a:pPr>
                <a:spcBef>
                  <a:spcPct val="50000"/>
                </a:spcBef>
              </a:pPr>
              <a:r>
                <a:rPr lang="en-US" sz="1400" b="1">
                  <a:latin typeface="Arial" charset="0"/>
                </a:rPr>
                <a:t>Mean</a:t>
              </a:r>
            </a:p>
          </p:txBody>
        </p:sp>
        <p:sp>
          <p:nvSpPr>
            <p:cNvPr id="19473" name="Line 99"/>
            <p:cNvSpPr>
              <a:spLocks noChangeShapeType="1"/>
            </p:cNvSpPr>
            <p:nvPr/>
          </p:nvSpPr>
          <p:spPr bwMode="auto">
            <a:xfrm flipV="1">
              <a:off x="2389" y="1598"/>
              <a:ext cx="0" cy="1840"/>
            </a:xfrm>
            <a:prstGeom prst="line">
              <a:avLst/>
            </a:prstGeom>
            <a:noFill/>
            <a:ln w="25400">
              <a:solidFill>
                <a:schemeClr val="tx1"/>
              </a:solidFill>
              <a:round/>
              <a:headEnd/>
              <a:tailEnd/>
            </a:ln>
          </p:spPr>
          <p:txBody>
            <a:bodyPr wrap="none" anchor="ctr"/>
            <a:lstStyle/>
            <a:p>
              <a:endParaRPr lang="en-US"/>
            </a:p>
          </p:txBody>
        </p:sp>
        <p:grpSp>
          <p:nvGrpSpPr>
            <p:cNvPr id="19474" name="Group 100"/>
            <p:cNvGrpSpPr>
              <a:grpSpLocks/>
            </p:cNvGrpSpPr>
            <p:nvPr/>
          </p:nvGrpSpPr>
          <p:grpSpPr bwMode="auto">
            <a:xfrm>
              <a:off x="806" y="1934"/>
              <a:ext cx="3175" cy="1495"/>
              <a:chOff x="1712" y="1221"/>
              <a:chExt cx="2341" cy="1974"/>
            </a:xfrm>
          </p:grpSpPr>
          <p:sp>
            <p:nvSpPr>
              <p:cNvPr id="19475" name="Line 101"/>
              <p:cNvSpPr>
                <a:spLocks noChangeShapeType="1"/>
              </p:cNvSpPr>
              <p:nvPr/>
            </p:nvSpPr>
            <p:spPr bwMode="auto">
              <a:xfrm flipV="1">
                <a:off x="1712" y="3189"/>
                <a:ext cx="54" cy="6"/>
              </a:xfrm>
              <a:prstGeom prst="line">
                <a:avLst/>
              </a:prstGeom>
              <a:noFill/>
              <a:ln w="38100">
                <a:solidFill>
                  <a:schemeClr val="tx1"/>
                </a:solidFill>
                <a:round/>
                <a:headEnd/>
                <a:tailEnd/>
              </a:ln>
            </p:spPr>
            <p:txBody>
              <a:bodyPr/>
              <a:lstStyle/>
              <a:p>
                <a:endParaRPr lang="en-US"/>
              </a:p>
            </p:txBody>
          </p:sp>
          <p:sp>
            <p:nvSpPr>
              <p:cNvPr id="19476" name="Line 102"/>
              <p:cNvSpPr>
                <a:spLocks noChangeShapeType="1"/>
              </p:cNvSpPr>
              <p:nvPr/>
            </p:nvSpPr>
            <p:spPr bwMode="auto">
              <a:xfrm flipV="1">
                <a:off x="1766" y="3177"/>
                <a:ext cx="60" cy="12"/>
              </a:xfrm>
              <a:prstGeom prst="line">
                <a:avLst/>
              </a:prstGeom>
              <a:noFill/>
              <a:ln w="38100">
                <a:solidFill>
                  <a:schemeClr val="tx1"/>
                </a:solidFill>
                <a:round/>
                <a:headEnd/>
                <a:tailEnd/>
              </a:ln>
            </p:spPr>
            <p:txBody>
              <a:bodyPr/>
              <a:lstStyle/>
              <a:p>
                <a:endParaRPr lang="en-US"/>
              </a:p>
            </p:txBody>
          </p:sp>
          <p:sp>
            <p:nvSpPr>
              <p:cNvPr id="19477" name="Line 103"/>
              <p:cNvSpPr>
                <a:spLocks noChangeShapeType="1"/>
              </p:cNvSpPr>
              <p:nvPr/>
            </p:nvSpPr>
            <p:spPr bwMode="auto">
              <a:xfrm flipV="1">
                <a:off x="1826" y="3165"/>
                <a:ext cx="60" cy="12"/>
              </a:xfrm>
              <a:prstGeom prst="line">
                <a:avLst/>
              </a:prstGeom>
              <a:noFill/>
              <a:ln w="38100">
                <a:solidFill>
                  <a:schemeClr val="tx1"/>
                </a:solidFill>
                <a:round/>
                <a:headEnd/>
                <a:tailEnd/>
              </a:ln>
            </p:spPr>
            <p:txBody>
              <a:bodyPr/>
              <a:lstStyle/>
              <a:p>
                <a:endParaRPr lang="en-US"/>
              </a:p>
            </p:txBody>
          </p:sp>
          <p:sp>
            <p:nvSpPr>
              <p:cNvPr id="19478" name="Line 104"/>
              <p:cNvSpPr>
                <a:spLocks noChangeShapeType="1"/>
              </p:cNvSpPr>
              <p:nvPr/>
            </p:nvSpPr>
            <p:spPr bwMode="auto">
              <a:xfrm flipV="1">
                <a:off x="1886" y="3147"/>
                <a:ext cx="60" cy="18"/>
              </a:xfrm>
              <a:prstGeom prst="line">
                <a:avLst/>
              </a:prstGeom>
              <a:noFill/>
              <a:ln w="38100">
                <a:solidFill>
                  <a:schemeClr val="tx1"/>
                </a:solidFill>
                <a:round/>
                <a:headEnd/>
                <a:tailEnd/>
              </a:ln>
            </p:spPr>
            <p:txBody>
              <a:bodyPr/>
              <a:lstStyle/>
              <a:p>
                <a:endParaRPr lang="en-US"/>
              </a:p>
            </p:txBody>
          </p:sp>
          <p:sp>
            <p:nvSpPr>
              <p:cNvPr id="19479" name="Freeform 105"/>
              <p:cNvSpPr>
                <a:spLocks/>
              </p:cNvSpPr>
              <p:nvPr/>
            </p:nvSpPr>
            <p:spPr bwMode="auto">
              <a:xfrm>
                <a:off x="1946" y="3117"/>
                <a:ext cx="54" cy="30"/>
              </a:xfrm>
              <a:custGeom>
                <a:avLst/>
                <a:gdLst>
                  <a:gd name="T0" fmla="*/ 0 w 54"/>
                  <a:gd name="T1" fmla="*/ 30 h 30"/>
                  <a:gd name="T2" fmla="*/ 24 w 54"/>
                  <a:gd name="T3" fmla="*/ 18 h 30"/>
                  <a:gd name="T4" fmla="*/ 54 w 54"/>
                  <a:gd name="T5" fmla="*/ 0 h 30"/>
                  <a:gd name="T6" fmla="*/ 0 60000 65536"/>
                  <a:gd name="T7" fmla="*/ 0 60000 65536"/>
                  <a:gd name="T8" fmla="*/ 0 60000 65536"/>
                  <a:gd name="T9" fmla="*/ 0 w 54"/>
                  <a:gd name="T10" fmla="*/ 0 h 30"/>
                  <a:gd name="T11" fmla="*/ 54 w 54"/>
                  <a:gd name="T12" fmla="*/ 30 h 30"/>
                </a:gdLst>
                <a:ahLst/>
                <a:cxnLst>
                  <a:cxn ang="T6">
                    <a:pos x="T0" y="T1"/>
                  </a:cxn>
                  <a:cxn ang="T7">
                    <a:pos x="T2" y="T3"/>
                  </a:cxn>
                  <a:cxn ang="T8">
                    <a:pos x="T4" y="T5"/>
                  </a:cxn>
                </a:cxnLst>
                <a:rect l="T9" t="T10" r="T11" b="T12"/>
                <a:pathLst>
                  <a:path w="54" h="30">
                    <a:moveTo>
                      <a:pt x="0" y="30"/>
                    </a:moveTo>
                    <a:lnTo>
                      <a:pt x="24" y="18"/>
                    </a:lnTo>
                    <a:lnTo>
                      <a:pt x="54" y="0"/>
                    </a:lnTo>
                  </a:path>
                </a:pathLst>
              </a:custGeom>
              <a:solidFill>
                <a:srgbClr val="808000"/>
              </a:solidFill>
              <a:ln w="38100">
                <a:solidFill>
                  <a:schemeClr val="tx1"/>
                </a:solidFill>
                <a:prstDash val="solid"/>
                <a:round/>
                <a:headEnd/>
                <a:tailEnd/>
              </a:ln>
            </p:spPr>
            <p:txBody>
              <a:bodyPr/>
              <a:lstStyle/>
              <a:p>
                <a:endParaRPr lang="en-US"/>
              </a:p>
            </p:txBody>
          </p:sp>
          <p:sp>
            <p:nvSpPr>
              <p:cNvPr id="19480" name="Freeform 106"/>
              <p:cNvSpPr>
                <a:spLocks/>
              </p:cNvSpPr>
              <p:nvPr/>
            </p:nvSpPr>
            <p:spPr bwMode="auto">
              <a:xfrm>
                <a:off x="2000" y="3069"/>
                <a:ext cx="60" cy="48"/>
              </a:xfrm>
              <a:custGeom>
                <a:avLst/>
                <a:gdLst>
                  <a:gd name="T0" fmla="*/ 0 w 60"/>
                  <a:gd name="T1" fmla="*/ 48 h 48"/>
                  <a:gd name="T2" fmla="*/ 30 w 60"/>
                  <a:gd name="T3" fmla="*/ 24 h 48"/>
                  <a:gd name="T4" fmla="*/ 60 w 60"/>
                  <a:gd name="T5" fmla="*/ 0 h 48"/>
                  <a:gd name="T6" fmla="*/ 0 60000 65536"/>
                  <a:gd name="T7" fmla="*/ 0 60000 65536"/>
                  <a:gd name="T8" fmla="*/ 0 60000 65536"/>
                  <a:gd name="T9" fmla="*/ 0 w 60"/>
                  <a:gd name="T10" fmla="*/ 0 h 48"/>
                  <a:gd name="T11" fmla="*/ 60 w 60"/>
                  <a:gd name="T12" fmla="*/ 48 h 48"/>
                </a:gdLst>
                <a:ahLst/>
                <a:cxnLst>
                  <a:cxn ang="T6">
                    <a:pos x="T0" y="T1"/>
                  </a:cxn>
                  <a:cxn ang="T7">
                    <a:pos x="T2" y="T3"/>
                  </a:cxn>
                  <a:cxn ang="T8">
                    <a:pos x="T4" y="T5"/>
                  </a:cxn>
                </a:cxnLst>
                <a:rect l="T9" t="T10" r="T11" b="T12"/>
                <a:pathLst>
                  <a:path w="60" h="48">
                    <a:moveTo>
                      <a:pt x="0" y="48"/>
                    </a:moveTo>
                    <a:lnTo>
                      <a:pt x="30" y="24"/>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481" name="Freeform 107"/>
              <p:cNvSpPr>
                <a:spLocks/>
              </p:cNvSpPr>
              <p:nvPr/>
            </p:nvSpPr>
            <p:spPr bwMode="auto">
              <a:xfrm>
                <a:off x="2060" y="3009"/>
                <a:ext cx="60" cy="60"/>
              </a:xfrm>
              <a:custGeom>
                <a:avLst/>
                <a:gdLst>
                  <a:gd name="T0" fmla="*/ 0 w 60"/>
                  <a:gd name="T1" fmla="*/ 60 h 60"/>
                  <a:gd name="T2" fmla="*/ 30 w 60"/>
                  <a:gd name="T3" fmla="*/ 30 h 60"/>
                  <a:gd name="T4" fmla="*/ 60 w 60"/>
                  <a:gd name="T5" fmla="*/ 0 h 60"/>
                  <a:gd name="T6" fmla="*/ 0 60000 65536"/>
                  <a:gd name="T7" fmla="*/ 0 60000 65536"/>
                  <a:gd name="T8" fmla="*/ 0 60000 65536"/>
                  <a:gd name="T9" fmla="*/ 0 w 60"/>
                  <a:gd name="T10" fmla="*/ 0 h 60"/>
                  <a:gd name="T11" fmla="*/ 60 w 60"/>
                  <a:gd name="T12" fmla="*/ 60 h 60"/>
                </a:gdLst>
                <a:ahLst/>
                <a:cxnLst>
                  <a:cxn ang="T6">
                    <a:pos x="T0" y="T1"/>
                  </a:cxn>
                  <a:cxn ang="T7">
                    <a:pos x="T2" y="T3"/>
                  </a:cxn>
                  <a:cxn ang="T8">
                    <a:pos x="T4" y="T5"/>
                  </a:cxn>
                </a:cxnLst>
                <a:rect l="T9" t="T10" r="T11" b="T12"/>
                <a:pathLst>
                  <a:path w="60" h="60">
                    <a:moveTo>
                      <a:pt x="0" y="60"/>
                    </a:moveTo>
                    <a:lnTo>
                      <a:pt x="30" y="3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482" name="Freeform 108"/>
              <p:cNvSpPr>
                <a:spLocks/>
              </p:cNvSpPr>
              <p:nvPr/>
            </p:nvSpPr>
            <p:spPr bwMode="auto">
              <a:xfrm>
                <a:off x="2120" y="2931"/>
                <a:ext cx="60" cy="78"/>
              </a:xfrm>
              <a:custGeom>
                <a:avLst/>
                <a:gdLst>
                  <a:gd name="T0" fmla="*/ 0 w 60"/>
                  <a:gd name="T1" fmla="*/ 78 h 78"/>
                  <a:gd name="T2" fmla="*/ 30 w 60"/>
                  <a:gd name="T3" fmla="*/ 42 h 78"/>
                  <a:gd name="T4" fmla="*/ 60 w 60"/>
                  <a:gd name="T5" fmla="*/ 0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78"/>
                    </a:moveTo>
                    <a:lnTo>
                      <a:pt x="30" y="42"/>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483" name="Freeform 109"/>
              <p:cNvSpPr>
                <a:spLocks/>
              </p:cNvSpPr>
              <p:nvPr/>
            </p:nvSpPr>
            <p:spPr bwMode="auto">
              <a:xfrm>
                <a:off x="2180" y="2835"/>
                <a:ext cx="54" cy="96"/>
              </a:xfrm>
              <a:custGeom>
                <a:avLst/>
                <a:gdLst>
                  <a:gd name="T0" fmla="*/ 0 w 54"/>
                  <a:gd name="T1" fmla="*/ 96 h 96"/>
                  <a:gd name="T2" fmla="*/ 24 w 54"/>
                  <a:gd name="T3" fmla="*/ 48 h 96"/>
                  <a:gd name="T4" fmla="*/ 54 w 54"/>
                  <a:gd name="T5" fmla="*/ 0 h 96"/>
                  <a:gd name="T6" fmla="*/ 0 60000 65536"/>
                  <a:gd name="T7" fmla="*/ 0 60000 65536"/>
                  <a:gd name="T8" fmla="*/ 0 60000 65536"/>
                  <a:gd name="T9" fmla="*/ 0 w 54"/>
                  <a:gd name="T10" fmla="*/ 0 h 96"/>
                  <a:gd name="T11" fmla="*/ 54 w 54"/>
                  <a:gd name="T12" fmla="*/ 96 h 96"/>
                </a:gdLst>
                <a:ahLst/>
                <a:cxnLst>
                  <a:cxn ang="T6">
                    <a:pos x="T0" y="T1"/>
                  </a:cxn>
                  <a:cxn ang="T7">
                    <a:pos x="T2" y="T3"/>
                  </a:cxn>
                  <a:cxn ang="T8">
                    <a:pos x="T4" y="T5"/>
                  </a:cxn>
                </a:cxnLst>
                <a:rect l="T9" t="T10" r="T11" b="T12"/>
                <a:pathLst>
                  <a:path w="54" h="96">
                    <a:moveTo>
                      <a:pt x="0" y="96"/>
                    </a:moveTo>
                    <a:lnTo>
                      <a:pt x="24" y="48"/>
                    </a:lnTo>
                    <a:lnTo>
                      <a:pt x="54" y="0"/>
                    </a:lnTo>
                  </a:path>
                </a:pathLst>
              </a:custGeom>
              <a:solidFill>
                <a:srgbClr val="808000"/>
              </a:solidFill>
              <a:ln w="38100">
                <a:solidFill>
                  <a:schemeClr val="tx1"/>
                </a:solidFill>
                <a:prstDash val="solid"/>
                <a:round/>
                <a:headEnd/>
                <a:tailEnd/>
              </a:ln>
            </p:spPr>
            <p:txBody>
              <a:bodyPr/>
              <a:lstStyle/>
              <a:p>
                <a:endParaRPr lang="en-US"/>
              </a:p>
            </p:txBody>
          </p:sp>
          <p:sp>
            <p:nvSpPr>
              <p:cNvPr id="19484" name="Freeform 110"/>
              <p:cNvSpPr>
                <a:spLocks/>
              </p:cNvSpPr>
              <p:nvPr/>
            </p:nvSpPr>
            <p:spPr bwMode="auto">
              <a:xfrm>
                <a:off x="2234" y="2709"/>
                <a:ext cx="60" cy="126"/>
              </a:xfrm>
              <a:custGeom>
                <a:avLst/>
                <a:gdLst>
                  <a:gd name="T0" fmla="*/ 0 w 60"/>
                  <a:gd name="T1" fmla="*/ 126 h 126"/>
                  <a:gd name="T2" fmla="*/ 30 w 60"/>
                  <a:gd name="T3" fmla="*/ 66 h 126"/>
                  <a:gd name="T4" fmla="*/ 60 w 60"/>
                  <a:gd name="T5" fmla="*/ 0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126"/>
                    </a:moveTo>
                    <a:lnTo>
                      <a:pt x="30" y="66"/>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485" name="Freeform 111"/>
              <p:cNvSpPr>
                <a:spLocks/>
              </p:cNvSpPr>
              <p:nvPr/>
            </p:nvSpPr>
            <p:spPr bwMode="auto">
              <a:xfrm>
                <a:off x="2294" y="2559"/>
                <a:ext cx="60" cy="150"/>
              </a:xfrm>
              <a:custGeom>
                <a:avLst/>
                <a:gdLst>
                  <a:gd name="T0" fmla="*/ 0 w 60"/>
                  <a:gd name="T1" fmla="*/ 150 h 150"/>
                  <a:gd name="T2" fmla="*/ 30 w 60"/>
                  <a:gd name="T3" fmla="*/ 78 h 150"/>
                  <a:gd name="T4" fmla="*/ 60 w 60"/>
                  <a:gd name="T5" fmla="*/ 0 h 150"/>
                  <a:gd name="T6" fmla="*/ 0 60000 65536"/>
                  <a:gd name="T7" fmla="*/ 0 60000 65536"/>
                  <a:gd name="T8" fmla="*/ 0 60000 65536"/>
                  <a:gd name="T9" fmla="*/ 0 w 60"/>
                  <a:gd name="T10" fmla="*/ 0 h 150"/>
                  <a:gd name="T11" fmla="*/ 60 w 60"/>
                  <a:gd name="T12" fmla="*/ 150 h 150"/>
                </a:gdLst>
                <a:ahLst/>
                <a:cxnLst>
                  <a:cxn ang="T6">
                    <a:pos x="T0" y="T1"/>
                  </a:cxn>
                  <a:cxn ang="T7">
                    <a:pos x="T2" y="T3"/>
                  </a:cxn>
                  <a:cxn ang="T8">
                    <a:pos x="T4" y="T5"/>
                  </a:cxn>
                </a:cxnLst>
                <a:rect l="T9" t="T10" r="T11" b="T12"/>
                <a:pathLst>
                  <a:path w="60" h="150">
                    <a:moveTo>
                      <a:pt x="0" y="150"/>
                    </a:moveTo>
                    <a:lnTo>
                      <a:pt x="30" y="78"/>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486" name="Freeform 112"/>
              <p:cNvSpPr>
                <a:spLocks/>
              </p:cNvSpPr>
              <p:nvPr/>
            </p:nvSpPr>
            <p:spPr bwMode="auto">
              <a:xfrm>
                <a:off x="2354" y="2385"/>
                <a:ext cx="60" cy="174"/>
              </a:xfrm>
              <a:custGeom>
                <a:avLst/>
                <a:gdLst>
                  <a:gd name="T0" fmla="*/ 0 w 60"/>
                  <a:gd name="T1" fmla="*/ 174 h 174"/>
                  <a:gd name="T2" fmla="*/ 30 w 60"/>
                  <a:gd name="T3" fmla="*/ 90 h 174"/>
                  <a:gd name="T4" fmla="*/ 60 w 60"/>
                  <a:gd name="T5" fmla="*/ 0 h 174"/>
                  <a:gd name="T6" fmla="*/ 0 60000 65536"/>
                  <a:gd name="T7" fmla="*/ 0 60000 65536"/>
                  <a:gd name="T8" fmla="*/ 0 60000 65536"/>
                  <a:gd name="T9" fmla="*/ 0 w 60"/>
                  <a:gd name="T10" fmla="*/ 0 h 174"/>
                  <a:gd name="T11" fmla="*/ 60 w 60"/>
                  <a:gd name="T12" fmla="*/ 174 h 174"/>
                </a:gdLst>
                <a:ahLst/>
                <a:cxnLst>
                  <a:cxn ang="T6">
                    <a:pos x="T0" y="T1"/>
                  </a:cxn>
                  <a:cxn ang="T7">
                    <a:pos x="T2" y="T3"/>
                  </a:cxn>
                  <a:cxn ang="T8">
                    <a:pos x="T4" y="T5"/>
                  </a:cxn>
                </a:cxnLst>
                <a:rect l="T9" t="T10" r="T11" b="T12"/>
                <a:pathLst>
                  <a:path w="60" h="174">
                    <a:moveTo>
                      <a:pt x="0" y="174"/>
                    </a:moveTo>
                    <a:lnTo>
                      <a:pt x="30" y="9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487" name="Line 113"/>
              <p:cNvSpPr>
                <a:spLocks noChangeShapeType="1"/>
              </p:cNvSpPr>
              <p:nvPr/>
            </p:nvSpPr>
            <p:spPr bwMode="auto">
              <a:xfrm flipV="1">
                <a:off x="2414" y="2199"/>
                <a:ext cx="54" cy="186"/>
              </a:xfrm>
              <a:prstGeom prst="line">
                <a:avLst/>
              </a:prstGeom>
              <a:noFill/>
              <a:ln w="38100">
                <a:solidFill>
                  <a:schemeClr val="tx1"/>
                </a:solidFill>
                <a:round/>
                <a:headEnd/>
                <a:tailEnd/>
              </a:ln>
            </p:spPr>
            <p:txBody>
              <a:bodyPr/>
              <a:lstStyle/>
              <a:p>
                <a:endParaRPr lang="en-US"/>
              </a:p>
            </p:txBody>
          </p:sp>
          <p:sp>
            <p:nvSpPr>
              <p:cNvPr id="19488" name="Freeform 114"/>
              <p:cNvSpPr>
                <a:spLocks/>
              </p:cNvSpPr>
              <p:nvPr/>
            </p:nvSpPr>
            <p:spPr bwMode="auto">
              <a:xfrm>
                <a:off x="2468" y="2001"/>
                <a:ext cx="60" cy="198"/>
              </a:xfrm>
              <a:custGeom>
                <a:avLst/>
                <a:gdLst>
                  <a:gd name="T0" fmla="*/ 0 w 60"/>
                  <a:gd name="T1" fmla="*/ 198 h 198"/>
                  <a:gd name="T2" fmla="*/ 30 w 60"/>
                  <a:gd name="T3" fmla="*/ 102 h 198"/>
                  <a:gd name="T4" fmla="*/ 60 w 60"/>
                  <a:gd name="T5" fmla="*/ 0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198"/>
                    </a:moveTo>
                    <a:lnTo>
                      <a:pt x="30" y="102"/>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489" name="Freeform 115"/>
              <p:cNvSpPr>
                <a:spLocks/>
              </p:cNvSpPr>
              <p:nvPr/>
            </p:nvSpPr>
            <p:spPr bwMode="auto">
              <a:xfrm>
                <a:off x="2528" y="1803"/>
                <a:ext cx="60" cy="198"/>
              </a:xfrm>
              <a:custGeom>
                <a:avLst/>
                <a:gdLst>
                  <a:gd name="T0" fmla="*/ 0 w 60"/>
                  <a:gd name="T1" fmla="*/ 198 h 198"/>
                  <a:gd name="T2" fmla="*/ 30 w 60"/>
                  <a:gd name="T3" fmla="*/ 96 h 198"/>
                  <a:gd name="T4" fmla="*/ 60 w 60"/>
                  <a:gd name="T5" fmla="*/ 0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198"/>
                    </a:moveTo>
                    <a:lnTo>
                      <a:pt x="30" y="96"/>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490" name="Freeform 116"/>
              <p:cNvSpPr>
                <a:spLocks/>
              </p:cNvSpPr>
              <p:nvPr/>
            </p:nvSpPr>
            <p:spPr bwMode="auto">
              <a:xfrm>
                <a:off x="2588" y="1617"/>
                <a:ext cx="60" cy="186"/>
              </a:xfrm>
              <a:custGeom>
                <a:avLst/>
                <a:gdLst>
                  <a:gd name="T0" fmla="*/ 0 w 60"/>
                  <a:gd name="T1" fmla="*/ 186 h 186"/>
                  <a:gd name="T2" fmla="*/ 30 w 60"/>
                  <a:gd name="T3" fmla="*/ 90 h 186"/>
                  <a:gd name="T4" fmla="*/ 60 w 60"/>
                  <a:gd name="T5" fmla="*/ 0 h 186"/>
                  <a:gd name="T6" fmla="*/ 0 60000 65536"/>
                  <a:gd name="T7" fmla="*/ 0 60000 65536"/>
                  <a:gd name="T8" fmla="*/ 0 60000 65536"/>
                  <a:gd name="T9" fmla="*/ 0 w 60"/>
                  <a:gd name="T10" fmla="*/ 0 h 186"/>
                  <a:gd name="T11" fmla="*/ 60 w 60"/>
                  <a:gd name="T12" fmla="*/ 186 h 186"/>
                </a:gdLst>
                <a:ahLst/>
                <a:cxnLst>
                  <a:cxn ang="T6">
                    <a:pos x="T0" y="T1"/>
                  </a:cxn>
                  <a:cxn ang="T7">
                    <a:pos x="T2" y="T3"/>
                  </a:cxn>
                  <a:cxn ang="T8">
                    <a:pos x="T4" y="T5"/>
                  </a:cxn>
                </a:cxnLst>
                <a:rect l="T9" t="T10" r="T11" b="T12"/>
                <a:pathLst>
                  <a:path w="60" h="186">
                    <a:moveTo>
                      <a:pt x="0" y="186"/>
                    </a:moveTo>
                    <a:lnTo>
                      <a:pt x="30" y="9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491" name="Freeform 117"/>
              <p:cNvSpPr>
                <a:spLocks/>
              </p:cNvSpPr>
              <p:nvPr/>
            </p:nvSpPr>
            <p:spPr bwMode="auto">
              <a:xfrm>
                <a:off x="2648" y="1455"/>
                <a:ext cx="54" cy="162"/>
              </a:xfrm>
              <a:custGeom>
                <a:avLst/>
                <a:gdLst>
                  <a:gd name="T0" fmla="*/ 0 w 54"/>
                  <a:gd name="T1" fmla="*/ 162 h 162"/>
                  <a:gd name="T2" fmla="*/ 24 w 54"/>
                  <a:gd name="T3" fmla="*/ 78 h 162"/>
                  <a:gd name="T4" fmla="*/ 54 w 54"/>
                  <a:gd name="T5" fmla="*/ 0 h 162"/>
                  <a:gd name="T6" fmla="*/ 0 60000 65536"/>
                  <a:gd name="T7" fmla="*/ 0 60000 65536"/>
                  <a:gd name="T8" fmla="*/ 0 60000 65536"/>
                  <a:gd name="T9" fmla="*/ 0 w 54"/>
                  <a:gd name="T10" fmla="*/ 0 h 162"/>
                  <a:gd name="T11" fmla="*/ 54 w 54"/>
                  <a:gd name="T12" fmla="*/ 162 h 162"/>
                </a:gdLst>
                <a:ahLst/>
                <a:cxnLst>
                  <a:cxn ang="T6">
                    <a:pos x="T0" y="T1"/>
                  </a:cxn>
                  <a:cxn ang="T7">
                    <a:pos x="T2" y="T3"/>
                  </a:cxn>
                  <a:cxn ang="T8">
                    <a:pos x="T4" y="T5"/>
                  </a:cxn>
                </a:cxnLst>
                <a:rect l="T9" t="T10" r="T11" b="T12"/>
                <a:pathLst>
                  <a:path w="54" h="162">
                    <a:moveTo>
                      <a:pt x="0" y="162"/>
                    </a:moveTo>
                    <a:lnTo>
                      <a:pt x="24" y="78"/>
                    </a:lnTo>
                    <a:lnTo>
                      <a:pt x="54" y="0"/>
                    </a:lnTo>
                  </a:path>
                </a:pathLst>
              </a:custGeom>
              <a:solidFill>
                <a:srgbClr val="808000"/>
              </a:solidFill>
              <a:ln w="38100">
                <a:solidFill>
                  <a:schemeClr val="tx1"/>
                </a:solidFill>
                <a:prstDash val="solid"/>
                <a:round/>
                <a:headEnd/>
                <a:tailEnd/>
              </a:ln>
            </p:spPr>
            <p:txBody>
              <a:bodyPr/>
              <a:lstStyle/>
              <a:p>
                <a:endParaRPr lang="en-US"/>
              </a:p>
            </p:txBody>
          </p:sp>
          <p:sp>
            <p:nvSpPr>
              <p:cNvPr id="19492" name="Freeform 118"/>
              <p:cNvSpPr>
                <a:spLocks/>
              </p:cNvSpPr>
              <p:nvPr/>
            </p:nvSpPr>
            <p:spPr bwMode="auto">
              <a:xfrm>
                <a:off x="2702" y="1329"/>
                <a:ext cx="60" cy="126"/>
              </a:xfrm>
              <a:custGeom>
                <a:avLst/>
                <a:gdLst>
                  <a:gd name="T0" fmla="*/ 0 w 60"/>
                  <a:gd name="T1" fmla="*/ 126 h 126"/>
                  <a:gd name="T2" fmla="*/ 30 w 60"/>
                  <a:gd name="T3" fmla="*/ 60 h 126"/>
                  <a:gd name="T4" fmla="*/ 60 w 60"/>
                  <a:gd name="T5" fmla="*/ 0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126"/>
                    </a:moveTo>
                    <a:lnTo>
                      <a:pt x="30" y="60"/>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493" name="Freeform 119"/>
              <p:cNvSpPr>
                <a:spLocks/>
              </p:cNvSpPr>
              <p:nvPr/>
            </p:nvSpPr>
            <p:spPr bwMode="auto">
              <a:xfrm>
                <a:off x="2762" y="1251"/>
                <a:ext cx="60" cy="78"/>
              </a:xfrm>
              <a:custGeom>
                <a:avLst/>
                <a:gdLst>
                  <a:gd name="T0" fmla="*/ 0 w 60"/>
                  <a:gd name="T1" fmla="*/ 78 h 78"/>
                  <a:gd name="T2" fmla="*/ 30 w 60"/>
                  <a:gd name="T3" fmla="*/ 36 h 78"/>
                  <a:gd name="T4" fmla="*/ 60 w 60"/>
                  <a:gd name="T5" fmla="*/ 0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78"/>
                    </a:moveTo>
                    <a:lnTo>
                      <a:pt x="30" y="36"/>
                    </a:lnTo>
                    <a:lnTo>
                      <a:pt x="60" y="0"/>
                    </a:lnTo>
                  </a:path>
                </a:pathLst>
              </a:custGeom>
              <a:solidFill>
                <a:srgbClr val="808000"/>
              </a:solidFill>
              <a:ln w="38100">
                <a:solidFill>
                  <a:schemeClr val="tx1"/>
                </a:solidFill>
                <a:prstDash val="solid"/>
                <a:round/>
                <a:headEnd/>
                <a:tailEnd/>
              </a:ln>
            </p:spPr>
            <p:txBody>
              <a:bodyPr/>
              <a:lstStyle/>
              <a:p>
                <a:endParaRPr lang="en-US"/>
              </a:p>
            </p:txBody>
          </p:sp>
          <p:sp>
            <p:nvSpPr>
              <p:cNvPr id="19494" name="Freeform 120"/>
              <p:cNvSpPr>
                <a:spLocks/>
              </p:cNvSpPr>
              <p:nvPr/>
            </p:nvSpPr>
            <p:spPr bwMode="auto">
              <a:xfrm>
                <a:off x="2822" y="1221"/>
                <a:ext cx="61" cy="30"/>
              </a:xfrm>
              <a:custGeom>
                <a:avLst/>
                <a:gdLst>
                  <a:gd name="T0" fmla="*/ 0 w 61"/>
                  <a:gd name="T1" fmla="*/ 30 h 30"/>
                  <a:gd name="T2" fmla="*/ 30 w 61"/>
                  <a:gd name="T3" fmla="*/ 6 h 30"/>
                  <a:gd name="T4" fmla="*/ 61 w 61"/>
                  <a:gd name="T5" fmla="*/ 0 h 30"/>
                  <a:gd name="T6" fmla="*/ 0 60000 65536"/>
                  <a:gd name="T7" fmla="*/ 0 60000 65536"/>
                  <a:gd name="T8" fmla="*/ 0 60000 65536"/>
                  <a:gd name="T9" fmla="*/ 0 w 61"/>
                  <a:gd name="T10" fmla="*/ 0 h 30"/>
                  <a:gd name="T11" fmla="*/ 61 w 61"/>
                  <a:gd name="T12" fmla="*/ 30 h 30"/>
                </a:gdLst>
                <a:ahLst/>
                <a:cxnLst>
                  <a:cxn ang="T6">
                    <a:pos x="T0" y="T1"/>
                  </a:cxn>
                  <a:cxn ang="T7">
                    <a:pos x="T2" y="T3"/>
                  </a:cxn>
                  <a:cxn ang="T8">
                    <a:pos x="T4" y="T5"/>
                  </a:cxn>
                </a:cxnLst>
                <a:rect l="T9" t="T10" r="T11" b="T12"/>
                <a:pathLst>
                  <a:path w="61" h="30">
                    <a:moveTo>
                      <a:pt x="0" y="30"/>
                    </a:moveTo>
                    <a:lnTo>
                      <a:pt x="30" y="6"/>
                    </a:lnTo>
                    <a:lnTo>
                      <a:pt x="61" y="0"/>
                    </a:lnTo>
                  </a:path>
                </a:pathLst>
              </a:custGeom>
              <a:solidFill>
                <a:srgbClr val="808000"/>
              </a:solidFill>
              <a:ln w="38100">
                <a:solidFill>
                  <a:schemeClr val="tx1"/>
                </a:solidFill>
                <a:prstDash val="solid"/>
                <a:round/>
                <a:headEnd/>
                <a:tailEnd/>
              </a:ln>
            </p:spPr>
            <p:txBody>
              <a:bodyPr/>
              <a:lstStyle/>
              <a:p>
                <a:endParaRPr lang="en-US"/>
              </a:p>
            </p:txBody>
          </p:sp>
          <p:sp>
            <p:nvSpPr>
              <p:cNvPr id="19495" name="Freeform 121"/>
              <p:cNvSpPr>
                <a:spLocks/>
              </p:cNvSpPr>
              <p:nvPr/>
            </p:nvSpPr>
            <p:spPr bwMode="auto">
              <a:xfrm>
                <a:off x="2883" y="1221"/>
                <a:ext cx="54" cy="30"/>
              </a:xfrm>
              <a:custGeom>
                <a:avLst/>
                <a:gdLst>
                  <a:gd name="T0" fmla="*/ 0 w 54"/>
                  <a:gd name="T1" fmla="*/ 0 h 30"/>
                  <a:gd name="T2" fmla="*/ 24 w 54"/>
                  <a:gd name="T3" fmla="*/ 6 h 30"/>
                  <a:gd name="T4" fmla="*/ 54 w 54"/>
                  <a:gd name="T5" fmla="*/ 30 h 30"/>
                  <a:gd name="T6" fmla="*/ 0 60000 65536"/>
                  <a:gd name="T7" fmla="*/ 0 60000 65536"/>
                  <a:gd name="T8" fmla="*/ 0 60000 65536"/>
                  <a:gd name="T9" fmla="*/ 0 w 54"/>
                  <a:gd name="T10" fmla="*/ 0 h 30"/>
                  <a:gd name="T11" fmla="*/ 54 w 54"/>
                  <a:gd name="T12" fmla="*/ 30 h 30"/>
                </a:gdLst>
                <a:ahLst/>
                <a:cxnLst>
                  <a:cxn ang="T6">
                    <a:pos x="T0" y="T1"/>
                  </a:cxn>
                  <a:cxn ang="T7">
                    <a:pos x="T2" y="T3"/>
                  </a:cxn>
                  <a:cxn ang="T8">
                    <a:pos x="T4" y="T5"/>
                  </a:cxn>
                </a:cxnLst>
                <a:rect l="T9" t="T10" r="T11" b="T12"/>
                <a:pathLst>
                  <a:path w="54" h="30">
                    <a:moveTo>
                      <a:pt x="0" y="0"/>
                    </a:moveTo>
                    <a:lnTo>
                      <a:pt x="24" y="6"/>
                    </a:lnTo>
                    <a:lnTo>
                      <a:pt x="54" y="30"/>
                    </a:lnTo>
                  </a:path>
                </a:pathLst>
              </a:custGeom>
              <a:solidFill>
                <a:srgbClr val="808000"/>
              </a:solidFill>
              <a:ln w="38100">
                <a:solidFill>
                  <a:schemeClr val="tx1"/>
                </a:solidFill>
                <a:prstDash val="solid"/>
                <a:round/>
                <a:headEnd/>
                <a:tailEnd/>
              </a:ln>
            </p:spPr>
            <p:txBody>
              <a:bodyPr/>
              <a:lstStyle/>
              <a:p>
                <a:endParaRPr lang="en-US"/>
              </a:p>
            </p:txBody>
          </p:sp>
          <p:sp>
            <p:nvSpPr>
              <p:cNvPr id="19496" name="Freeform 122"/>
              <p:cNvSpPr>
                <a:spLocks/>
              </p:cNvSpPr>
              <p:nvPr/>
            </p:nvSpPr>
            <p:spPr bwMode="auto">
              <a:xfrm>
                <a:off x="2937" y="1251"/>
                <a:ext cx="60" cy="78"/>
              </a:xfrm>
              <a:custGeom>
                <a:avLst/>
                <a:gdLst>
                  <a:gd name="T0" fmla="*/ 0 w 60"/>
                  <a:gd name="T1" fmla="*/ 0 h 78"/>
                  <a:gd name="T2" fmla="*/ 30 w 60"/>
                  <a:gd name="T3" fmla="*/ 36 h 78"/>
                  <a:gd name="T4" fmla="*/ 60 w 60"/>
                  <a:gd name="T5" fmla="*/ 78 h 78"/>
                  <a:gd name="T6" fmla="*/ 0 60000 65536"/>
                  <a:gd name="T7" fmla="*/ 0 60000 65536"/>
                  <a:gd name="T8" fmla="*/ 0 60000 65536"/>
                  <a:gd name="T9" fmla="*/ 0 w 60"/>
                  <a:gd name="T10" fmla="*/ 0 h 78"/>
                  <a:gd name="T11" fmla="*/ 60 w 60"/>
                  <a:gd name="T12" fmla="*/ 78 h 78"/>
                </a:gdLst>
                <a:ahLst/>
                <a:cxnLst>
                  <a:cxn ang="T6">
                    <a:pos x="T0" y="T1"/>
                  </a:cxn>
                  <a:cxn ang="T7">
                    <a:pos x="T2" y="T3"/>
                  </a:cxn>
                  <a:cxn ang="T8">
                    <a:pos x="T4" y="T5"/>
                  </a:cxn>
                </a:cxnLst>
                <a:rect l="T9" t="T10" r="T11" b="T12"/>
                <a:pathLst>
                  <a:path w="60" h="78">
                    <a:moveTo>
                      <a:pt x="0" y="0"/>
                    </a:moveTo>
                    <a:lnTo>
                      <a:pt x="30" y="36"/>
                    </a:lnTo>
                    <a:lnTo>
                      <a:pt x="60" y="78"/>
                    </a:lnTo>
                  </a:path>
                </a:pathLst>
              </a:custGeom>
              <a:solidFill>
                <a:srgbClr val="808000"/>
              </a:solidFill>
              <a:ln w="38100">
                <a:solidFill>
                  <a:schemeClr val="tx1"/>
                </a:solidFill>
                <a:prstDash val="solid"/>
                <a:round/>
                <a:headEnd/>
                <a:tailEnd/>
              </a:ln>
            </p:spPr>
            <p:txBody>
              <a:bodyPr/>
              <a:lstStyle/>
              <a:p>
                <a:endParaRPr lang="en-US"/>
              </a:p>
            </p:txBody>
          </p:sp>
          <p:sp>
            <p:nvSpPr>
              <p:cNvPr id="19497" name="Freeform 123"/>
              <p:cNvSpPr>
                <a:spLocks/>
              </p:cNvSpPr>
              <p:nvPr/>
            </p:nvSpPr>
            <p:spPr bwMode="auto">
              <a:xfrm>
                <a:off x="2997" y="1329"/>
                <a:ext cx="60" cy="126"/>
              </a:xfrm>
              <a:custGeom>
                <a:avLst/>
                <a:gdLst>
                  <a:gd name="T0" fmla="*/ 0 w 60"/>
                  <a:gd name="T1" fmla="*/ 0 h 126"/>
                  <a:gd name="T2" fmla="*/ 30 w 60"/>
                  <a:gd name="T3" fmla="*/ 60 h 126"/>
                  <a:gd name="T4" fmla="*/ 60 w 60"/>
                  <a:gd name="T5" fmla="*/ 126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0"/>
                    </a:moveTo>
                    <a:lnTo>
                      <a:pt x="30" y="60"/>
                    </a:lnTo>
                    <a:lnTo>
                      <a:pt x="60" y="126"/>
                    </a:lnTo>
                  </a:path>
                </a:pathLst>
              </a:custGeom>
              <a:solidFill>
                <a:srgbClr val="808000"/>
              </a:solidFill>
              <a:ln w="38100">
                <a:solidFill>
                  <a:schemeClr val="tx1"/>
                </a:solidFill>
                <a:prstDash val="solid"/>
                <a:round/>
                <a:headEnd/>
                <a:tailEnd/>
              </a:ln>
            </p:spPr>
            <p:txBody>
              <a:bodyPr/>
              <a:lstStyle/>
              <a:p>
                <a:endParaRPr lang="en-US"/>
              </a:p>
            </p:txBody>
          </p:sp>
          <p:sp>
            <p:nvSpPr>
              <p:cNvPr id="19498" name="Freeform 124"/>
              <p:cNvSpPr>
                <a:spLocks/>
              </p:cNvSpPr>
              <p:nvPr/>
            </p:nvSpPr>
            <p:spPr bwMode="auto">
              <a:xfrm>
                <a:off x="3057" y="1455"/>
                <a:ext cx="60" cy="162"/>
              </a:xfrm>
              <a:custGeom>
                <a:avLst/>
                <a:gdLst>
                  <a:gd name="T0" fmla="*/ 0 w 60"/>
                  <a:gd name="T1" fmla="*/ 0 h 162"/>
                  <a:gd name="T2" fmla="*/ 30 w 60"/>
                  <a:gd name="T3" fmla="*/ 78 h 162"/>
                  <a:gd name="T4" fmla="*/ 60 w 60"/>
                  <a:gd name="T5" fmla="*/ 162 h 162"/>
                  <a:gd name="T6" fmla="*/ 0 60000 65536"/>
                  <a:gd name="T7" fmla="*/ 0 60000 65536"/>
                  <a:gd name="T8" fmla="*/ 0 60000 65536"/>
                  <a:gd name="T9" fmla="*/ 0 w 60"/>
                  <a:gd name="T10" fmla="*/ 0 h 162"/>
                  <a:gd name="T11" fmla="*/ 60 w 60"/>
                  <a:gd name="T12" fmla="*/ 162 h 162"/>
                </a:gdLst>
                <a:ahLst/>
                <a:cxnLst>
                  <a:cxn ang="T6">
                    <a:pos x="T0" y="T1"/>
                  </a:cxn>
                  <a:cxn ang="T7">
                    <a:pos x="T2" y="T3"/>
                  </a:cxn>
                  <a:cxn ang="T8">
                    <a:pos x="T4" y="T5"/>
                  </a:cxn>
                </a:cxnLst>
                <a:rect l="T9" t="T10" r="T11" b="T12"/>
                <a:pathLst>
                  <a:path w="60" h="162">
                    <a:moveTo>
                      <a:pt x="0" y="0"/>
                    </a:moveTo>
                    <a:lnTo>
                      <a:pt x="30" y="78"/>
                    </a:lnTo>
                    <a:lnTo>
                      <a:pt x="60" y="162"/>
                    </a:lnTo>
                  </a:path>
                </a:pathLst>
              </a:custGeom>
              <a:solidFill>
                <a:srgbClr val="808000"/>
              </a:solidFill>
              <a:ln w="38100">
                <a:solidFill>
                  <a:schemeClr val="tx1"/>
                </a:solidFill>
                <a:prstDash val="solid"/>
                <a:round/>
                <a:headEnd/>
                <a:tailEnd/>
              </a:ln>
            </p:spPr>
            <p:txBody>
              <a:bodyPr/>
              <a:lstStyle/>
              <a:p>
                <a:endParaRPr lang="en-US"/>
              </a:p>
            </p:txBody>
          </p:sp>
          <p:sp>
            <p:nvSpPr>
              <p:cNvPr id="19499" name="Freeform 125"/>
              <p:cNvSpPr>
                <a:spLocks/>
              </p:cNvSpPr>
              <p:nvPr/>
            </p:nvSpPr>
            <p:spPr bwMode="auto">
              <a:xfrm>
                <a:off x="3117" y="1617"/>
                <a:ext cx="54" cy="186"/>
              </a:xfrm>
              <a:custGeom>
                <a:avLst/>
                <a:gdLst>
                  <a:gd name="T0" fmla="*/ 0 w 54"/>
                  <a:gd name="T1" fmla="*/ 0 h 186"/>
                  <a:gd name="T2" fmla="*/ 24 w 54"/>
                  <a:gd name="T3" fmla="*/ 90 h 186"/>
                  <a:gd name="T4" fmla="*/ 54 w 54"/>
                  <a:gd name="T5" fmla="*/ 186 h 186"/>
                  <a:gd name="T6" fmla="*/ 0 60000 65536"/>
                  <a:gd name="T7" fmla="*/ 0 60000 65536"/>
                  <a:gd name="T8" fmla="*/ 0 60000 65536"/>
                  <a:gd name="T9" fmla="*/ 0 w 54"/>
                  <a:gd name="T10" fmla="*/ 0 h 186"/>
                  <a:gd name="T11" fmla="*/ 54 w 54"/>
                  <a:gd name="T12" fmla="*/ 186 h 186"/>
                </a:gdLst>
                <a:ahLst/>
                <a:cxnLst>
                  <a:cxn ang="T6">
                    <a:pos x="T0" y="T1"/>
                  </a:cxn>
                  <a:cxn ang="T7">
                    <a:pos x="T2" y="T3"/>
                  </a:cxn>
                  <a:cxn ang="T8">
                    <a:pos x="T4" y="T5"/>
                  </a:cxn>
                </a:cxnLst>
                <a:rect l="T9" t="T10" r="T11" b="T12"/>
                <a:pathLst>
                  <a:path w="54" h="186">
                    <a:moveTo>
                      <a:pt x="0" y="0"/>
                    </a:moveTo>
                    <a:lnTo>
                      <a:pt x="24" y="90"/>
                    </a:lnTo>
                    <a:lnTo>
                      <a:pt x="54" y="186"/>
                    </a:lnTo>
                  </a:path>
                </a:pathLst>
              </a:custGeom>
              <a:solidFill>
                <a:srgbClr val="808000"/>
              </a:solidFill>
              <a:ln w="38100">
                <a:solidFill>
                  <a:schemeClr val="tx1"/>
                </a:solidFill>
                <a:prstDash val="solid"/>
                <a:round/>
                <a:headEnd/>
                <a:tailEnd/>
              </a:ln>
            </p:spPr>
            <p:txBody>
              <a:bodyPr/>
              <a:lstStyle/>
              <a:p>
                <a:endParaRPr lang="en-US"/>
              </a:p>
            </p:txBody>
          </p:sp>
          <p:sp>
            <p:nvSpPr>
              <p:cNvPr id="19500" name="Freeform 126"/>
              <p:cNvSpPr>
                <a:spLocks/>
              </p:cNvSpPr>
              <p:nvPr/>
            </p:nvSpPr>
            <p:spPr bwMode="auto">
              <a:xfrm>
                <a:off x="3171" y="1803"/>
                <a:ext cx="60" cy="198"/>
              </a:xfrm>
              <a:custGeom>
                <a:avLst/>
                <a:gdLst>
                  <a:gd name="T0" fmla="*/ 0 w 60"/>
                  <a:gd name="T1" fmla="*/ 0 h 198"/>
                  <a:gd name="T2" fmla="*/ 30 w 60"/>
                  <a:gd name="T3" fmla="*/ 96 h 198"/>
                  <a:gd name="T4" fmla="*/ 60 w 60"/>
                  <a:gd name="T5" fmla="*/ 198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0"/>
                    </a:moveTo>
                    <a:lnTo>
                      <a:pt x="30" y="96"/>
                    </a:lnTo>
                    <a:lnTo>
                      <a:pt x="60" y="198"/>
                    </a:lnTo>
                  </a:path>
                </a:pathLst>
              </a:custGeom>
              <a:solidFill>
                <a:srgbClr val="808000"/>
              </a:solidFill>
              <a:ln w="38100">
                <a:solidFill>
                  <a:schemeClr val="tx1"/>
                </a:solidFill>
                <a:prstDash val="solid"/>
                <a:round/>
                <a:headEnd/>
                <a:tailEnd/>
              </a:ln>
            </p:spPr>
            <p:txBody>
              <a:bodyPr/>
              <a:lstStyle/>
              <a:p>
                <a:endParaRPr lang="en-US"/>
              </a:p>
            </p:txBody>
          </p:sp>
          <p:sp>
            <p:nvSpPr>
              <p:cNvPr id="19501" name="Freeform 127"/>
              <p:cNvSpPr>
                <a:spLocks/>
              </p:cNvSpPr>
              <p:nvPr/>
            </p:nvSpPr>
            <p:spPr bwMode="auto">
              <a:xfrm>
                <a:off x="3231" y="2001"/>
                <a:ext cx="60" cy="198"/>
              </a:xfrm>
              <a:custGeom>
                <a:avLst/>
                <a:gdLst>
                  <a:gd name="T0" fmla="*/ 0 w 60"/>
                  <a:gd name="T1" fmla="*/ 0 h 198"/>
                  <a:gd name="T2" fmla="*/ 30 w 60"/>
                  <a:gd name="T3" fmla="*/ 102 h 198"/>
                  <a:gd name="T4" fmla="*/ 60 w 60"/>
                  <a:gd name="T5" fmla="*/ 198 h 198"/>
                  <a:gd name="T6" fmla="*/ 0 60000 65536"/>
                  <a:gd name="T7" fmla="*/ 0 60000 65536"/>
                  <a:gd name="T8" fmla="*/ 0 60000 65536"/>
                  <a:gd name="T9" fmla="*/ 0 w 60"/>
                  <a:gd name="T10" fmla="*/ 0 h 198"/>
                  <a:gd name="T11" fmla="*/ 60 w 60"/>
                  <a:gd name="T12" fmla="*/ 198 h 198"/>
                </a:gdLst>
                <a:ahLst/>
                <a:cxnLst>
                  <a:cxn ang="T6">
                    <a:pos x="T0" y="T1"/>
                  </a:cxn>
                  <a:cxn ang="T7">
                    <a:pos x="T2" y="T3"/>
                  </a:cxn>
                  <a:cxn ang="T8">
                    <a:pos x="T4" y="T5"/>
                  </a:cxn>
                </a:cxnLst>
                <a:rect l="T9" t="T10" r="T11" b="T12"/>
                <a:pathLst>
                  <a:path w="60" h="198">
                    <a:moveTo>
                      <a:pt x="0" y="0"/>
                    </a:moveTo>
                    <a:lnTo>
                      <a:pt x="30" y="102"/>
                    </a:lnTo>
                    <a:lnTo>
                      <a:pt x="60" y="198"/>
                    </a:lnTo>
                  </a:path>
                </a:pathLst>
              </a:custGeom>
              <a:solidFill>
                <a:srgbClr val="808000"/>
              </a:solidFill>
              <a:ln w="38100">
                <a:solidFill>
                  <a:schemeClr val="tx1"/>
                </a:solidFill>
                <a:prstDash val="solid"/>
                <a:round/>
                <a:headEnd/>
                <a:tailEnd/>
              </a:ln>
            </p:spPr>
            <p:txBody>
              <a:bodyPr/>
              <a:lstStyle/>
              <a:p>
                <a:endParaRPr lang="en-US"/>
              </a:p>
            </p:txBody>
          </p:sp>
          <p:sp>
            <p:nvSpPr>
              <p:cNvPr id="19502" name="Line 128"/>
              <p:cNvSpPr>
                <a:spLocks noChangeShapeType="1"/>
              </p:cNvSpPr>
              <p:nvPr/>
            </p:nvSpPr>
            <p:spPr bwMode="auto">
              <a:xfrm>
                <a:off x="3291" y="2199"/>
                <a:ext cx="60" cy="186"/>
              </a:xfrm>
              <a:prstGeom prst="line">
                <a:avLst/>
              </a:prstGeom>
              <a:noFill/>
              <a:ln w="38100">
                <a:solidFill>
                  <a:schemeClr val="tx1"/>
                </a:solidFill>
                <a:round/>
                <a:headEnd/>
                <a:tailEnd/>
              </a:ln>
            </p:spPr>
            <p:txBody>
              <a:bodyPr/>
              <a:lstStyle/>
              <a:p>
                <a:endParaRPr lang="en-US"/>
              </a:p>
            </p:txBody>
          </p:sp>
          <p:sp>
            <p:nvSpPr>
              <p:cNvPr id="19503" name="Freeform 129"/>
              <p:cNvSpPr>
                <a:spLocks/>
              </p:cNvSpPr>
              <p:nvPr/>
            </p:nvSpPr>
            <p:spPr bwMode="auto">
              <a:xfrm>
                <a:off x="3351" y="2385"/>
                <a:ext cx="54" cy="174"/>
              </a:xfrm>
              <a:custGeom>
                <a:avLst/>
                <a:gdLst>
                  <a:gd name="T0" fmla="*/ 0 w 54"/>
                  <a:gd name="T1" fmla="*/ 0 h 174"/>
                  <a:gd name="T2" fmla="*/ 24 w 54"/>
                  <a:gd name="T3" fmla="*/ 90 h 174"/>
                  <a:gd name="T4" fmla="*/ 54 w 54"/>
                  <a:gd name="T5" fmla="*/ 174 h 174"/>
                  <a:gd name="T6" fmla="*/ 0 60000 65536"/>
                  <a:gd name="T7" fmla="*/ 0 60000 65536"/>
                  <a:gd name="T8" fmla="*/ 0 60000 65536"/>
                  <a:gd name="T9" fmla="*/ 0 w 54"/>
                  <a:gd name="T10" fmla="*/ 0 h 174"/>
                  <a:gd name="T11" fmla="*/ 54 w 54"/>
                  <a:gd name="T12" fmla="*/ 174 h 174"/>
                </a:gdLst>
                <a:ahLst/>
                <a:cxnLst>
                  <a:cxn ang="T6">
                    <a:pos x="T0" y="T1"/>
                  </a:cxn>
                  <a:cxn ang="T7">
                    <a:pos x="T2" y="T3"/>
                  </a:cxn>
                  <a:cxn ang="T8">
                    <a:pos x="T4" y="T5"/>
                  </a:cxn>
                </a:cxnLst>
                <a:rect l="T9" t="T10" r="T11" b="T12"/>
                <a:pathLst>
                  <a:path w="54" h="174">
                    <a:moveTo>
                      <a:pt x="0" y="0"/>
                    </a:moveTo>
                    <a:lnTo>
                      <a:pt x="24" y="90"/>
                    </a:lnTo>
                    <a:lnTo>
                      <a:pt x="54" y="174"/>
                    </a:lnTo>
                  </a:path>
                </a:pathLst>
              </a:custGeom>
              <a:solidFill>
                <a:srgbClr val="808000"/>
              </a:solidFill>
              <a:ln w="38100">
                <a:solidFill>
                  <a:schemeClr val="tx1"/>
                </a:solidFill>
                <a:prstDash val="solid"/>
                <a:round/>
                <a:headEnd/>
                <a:tailEnd/>
              </a:ln>
            </p:spPr>
            <p:txBody>
              <a:bodyPr/>
              <a:lstStyle/>
              <a:p>
                <a:endParaRPr lang="en-US"/>
              </a:p>
            </p:txBody>
          </p:sp>
          <p:sp>
            <p:nvSpPr>
              <p:cNvPr id="19504" name="Freeform 130"/>
              <p:cNvSpPr>
                <a:spLocks/>
              </p:cNvSpPr>
              <p:nvPr/>
            </p:nvSpPr>
            <p:spPr bwMode="auto">
              <a:xfrm>
                <a:off x="3405" y="2559"/>
                <a:ext cx="60" cy="150"/>
              </a:xfrm>
              <a:custGeom>
                <a:avLst/>
                <a:gdLst>
                  <a:gd name="T0" fmla="*/ 0 w 60"/>
                  <a:gd name="T1" fmla="*/ 0 h 150"/>
                  <a:gd name="T2" fmla="*/ 30 w 60"/>
                  <a:gd name="T3" fmla="*/ 78 h 150"/>
                  <a:gd name="T4" fmla="*/ 60 w 60"/>
                  <a:gd name="T5" fmla="*/ 150 h 150"/>
                  <a:gd name="T6" fmla="*/ 0 60000 65536"/>
                  <a:gd name="T7" fmla="*/ 0 60000 65536"/>
                  <a:gd name="T8" fmla="*/ 0 60000 65536"/>
                  <a:gd name="T9" fmla="*/ 0 w 60"/>
                  <a:gd name="T10" fmla="*/ 0 h 150"/>
                  <a:gd name="T11" fmla="*/ 60 w 60"/>
                  <a:gd name="T12" fmla="*/ 150 h 150"/>
                </a:gdLst>
                <a:ahLst/>
                <a:cxnLst>
                  <a:cxn ang="T6">
                    <a:pos x="T0" y="T1"/>
                  </a:cxn>
                  <a:cxn ang="T7">
                    <a:pos x="T2" y="T3"/>
                  </a:cxn>
                  <a:cxn ang="T8">
                    <a:pos x="T4" y="T5"/>
                  </a:cxn>
                </a:cxnLst>
                <a:rect l="T9" t="T10" r="T11" b="T12"/>
                <a:pathLst>
                  <a:path w="60" h="150">
                    <a:moveTo>
                      <a:pt x="0" y="0"/>
                    </a:moveTo>
                    <a:lnTo>
                      <a:pt x="30" y="78"/>
                    </a:lnTo>
                    <a:lnTo>
                      <a:pt x="60" y="150"/>
                    </a:lnTo>
                  </a:path>
                </a:pathLst>
              </a:custGeom>
              <a:solidFill>
                <a:srgbClr val="808000"/>
              </a:solidFill>
              <a:ln w="38100">
                <a:solidFill>
                  <a:schemeClr val="tx1"/>
                </a:solidFill>
                <a:prstDash val="solid"/>
                <a:round/>
                <a:headEnd/>
                <a:tailEnd/>
              </a:ln>
            </p:spPr>
            <p:txBody>
              <a:bodyPr/>
              <a:lstStyle/>
              <a:p>
                <a:endParaRPr lang="en-US"/>
              </a:p>
            </p:txBody>
          </p:sp>
          <p:sp>
            <p:nvSpPr>
              <p:cNvPr id="19505" name="Freeform 131"/>
              <p:cNvSpPr>
                <a:spLocks/>
              </p:cNvSpPr>
              <p:nvPr/>
            </p:nvSpPr>
            <p:spPr bwMode="auto">
              <a:xfrm>
                <a:off x="3465" y="2709"/>
                <a:ext cx="60" cy="126"/>
              </a:xfrm>
              <a:custGeom>
                <a:avLst/>
                <a:gdLst>
                  <a:gd name="T0" fmla="*/ 0 w 60"/>
                  <a:gd name="T1" fmla="*/ 0 h 126"/>
                  <a:gd name="T2" fmla="*/ 30 w 60"/>
                  <a:gd name="T3" fmla="*/ 66 h 126"/>
                  <a:gd name="T4" fmla="*/ 60 w 60"/>
                  <a:gd name="T5" fmla="*/ 126 h 126"/>
                  <a:gd name="T6" fmla="*/ 0 60000 65536"/>
                  <a:gd name="T7" fmla="*/ 0 60000 65536"/>
                  <a:gd name="T8" fmla="*/ 0 60000 65536"/>
                  <a:gd name="T9" fmla="*/ 0 w 60"/>
                  <a:gd name="T10" fmla="*/ 0 h 126"/>
                  <a:gd name="T11" fmla="*/ 60 w 60"/>
                  <a:gd name="T12" fmla="*/ 126 h 126"/>
                </a:gdLst>
                <a:ahLst/>
                <a:cxnLst>
                  <a:cxn ang="T6">
                    <a:pos x="T0" y="T1"/>
                  </a:cxn>
                  <a:cxn ang="T7">
                    <a:pos x="T2" y="T3"/>
                  </a:cxn>
                  <a:cxn ang="T8">
                    <a:pos x="T4" y="T5"/>
                  </a:cxn>
                </a:cxnLst>
                <a:rect l="T9" t="T10" r="T11" b="T12"/>
                <a:pathLst>
                  <a:path w="60" h="126">
                    <a:moveTo>
                      <a:pt x="0" y="0"/>
                    </a:moveTo>
                    <a:lnTo>
                      <a:pt x="30" y="66"/>
                    </a:lnTo>
                    <a:lnTo>
                      <a:pt x="60" y="126"/>
                    </a:lnTo>
                  </a:path>
                </a:pathLst>
              </a:custGeom>
              <a:solidFill>
                <a:srgbClr val="808000"/>
              </a:solidFill>
              <a:ln w="38100">
                <a:solidFill>
                  <a:schemeClr val="tx1"/>
                </a:solidFill>
                <a:prstDash val="solid"/>
                <a:round/>
                <a:headEnd/>
                <a:tailEnd/>
              </a:ln>
            </p:spPr>
            <p:txBody>
              <a:bodyPr/>
              <a:lstStyle/>
              <a:p>
                <a:endParaRPr lang="en-US"/>
              </a:p>
            </p:txBody>
          </p:sp>
          <p:sp>
            <p:nvSpPr>
              <p:cNvPr id="19506" name="Freeform 132"/>
              <p:cNvSpPr>
                <a:spLocks/>
              </p:cNvSpPr>
              <p:nvPr/>
            </p:nvSpPr>
            <p:spPr bwMode="auto">
              <a:xfrm>
                <a:off x="3525" y="2835"/>
                <a:ext cx="60" cy="96"/>
              </a:xfrm>
              <a:custGeom>
                <a:avLst/>
                <a:gdLst>
                  <a:gd name="T0" fmla="*/ 0 w 60"/>
                  <a:gd name="T1" fmla="*/ 0 h 96"/>
                  <a:gd name="T2" fmla="*/ 30 w 60"/>
                  <a:gd name="T3" fmla="*/ 48 h 96"/>
                  <a:gd name="T4" fmla="*/ 60 w 60"/>
                  <a:gd name="T5" fmla="*/ 96 h 96"/>
                  <a:gd name="T6" fmla="*/ 0 60000 65536"/>
                  <a:gd name="T7" fmla="*/ 0 60000 65536"/>
                  <a:gd name="T8" fmla="*/ 0 60000 65536"/>
                  <a:gd name="T9" fmla="*/ 0 w 60"/>
                  <a:gd name="T10" fmla="*/ 0 h 96"/>
                  <a:gd name="T11" fmla="*/ 60 w 60"/>
                  <a:gd name="T12" fmla="*/ 96 h 96"/>
                </a:gdLst>
                <a:ahLst/>
                <a:cxnLst>
                  <a:cxn ang="T6">
                    <a:pos x="T0" y="T1"/>
                  </a:cxn>
                  <a:cxn ang="T7">
                    <a:pos x="T2" y="T3"/>
                  </a:cxn>
                  <a:cxn ang="T8">
                    <a:pos x="T4" y="T5"/>
                  </a:cxn>
                </a:cxnLst>
                <a:rect l="T9" t="T10" r="T11" b="T12"/>
                <a:pathLst>
                  <a:path w="60" h="96">
                    <a:moveTo>
                      <a:pt x="0" y="0"/>
                    </a:moveTo>
                    <a:lnTo>
                      <a:pt x="30" y="48"/>
                    </a:lnTo>
                    <a:lnTo>
                      <a:pt x="60" y="96"/>
                    </a:lnTo>
                  </a:path>
                </a:pathLst>
              </a:custGeom>
              <a:solidFill>
                <a:srgbClr val="808000"/>
              </a:solidFill>
              <a:ln w="38100">
                <a:solidFill>
                  <a:schemeClr val="tx1"/>
                </a:solidFill>
                <a:prstDash val="solid"/>
                <a:round/>
                <a:headEnd/>
                <a:tailEnd/>
              </a:ln>
            </p:spPr>
            <p:txBody>
              <a:bodyPr/>
              <a:lstStyle/>
              <a:p>
                <a:endParaRPr lang="en-US"/>
              </a:p>
            </p:txBody>
          </p:sp>
          <p:sp>
            <p:nvSpPr>
              <p:cNvPr id="19507" name="Freeform 133"/>
              <p:cNvSpPr>
                <a:spLocks/>
              </p:cNvSpPr>
              <p:nvPr/>
            </p:nvSpPr>
            <p:spPr bwMode="auto">
              <a:xfrm>
                <a:off x="3585" y="2931"/>
                <a:ext cx="54" cy="78"/>
              </a:xfrm>
              <a:custGeom>
                <a:avLst/>
                <a:gdLst>
                  <a:gd name="T0" fmla="*/ 0 w 54"/>
                  <a:gd name="T1" fmla="*/ 0 h 78"/>
                  <a:gd name="T2" fmla="*/ 24 w 54"/>
                  <a:gd name="T3" fmla="*/ 42 h 78"/>
                  <a:gd name="T4" fmla="*/ 54 w 54"/>
                  <a:gd name="T5" fmla="*/ 78 h 78"/>
                  <a:gd name="T6" fmla="*/ 0 60000 65536"/>
                  <a:gd name="T7" fmla="*/ 0 60000 65536"/>
                  <a:gd name="T8" fmla="*/ 0 60000 65536"/>
                  <a:gd name="T9" fmla="*/ 0 w 54"/>
                  <a:gd name="T10" fmla="*/ 0 h 78"/>
                  <a:gd name="T11" fmla="*/ 54 w 54"/>
                  <a:gd name="T12" fmla="*/ 78 h 78"/>
                </a:gdLst>
                <a:ahLst/>
                <a:cxnLst>
                  <a:cxn ang="T6">
                    <a:pos x="T0" y="T1"/>
                  </a:cxn>
                  <a:cxn ang="T7">
                    <a:pos x="T2" y="T3"/>
                  </a:cxn>
                  <a:cxn ang="T8">
                    <a:pos x="T4" y="T5"/>
                  </a:cxn>
                </a:cxnLst>
                <a:rect l="T9" t="T10" r="T11" b="T12"/>
                <a:pathLst>
                  <a:path w="54" h="78">
                    <a:moveTo>
                      <a:pt x="0" y="0"/>
                    </a:moveTo>
                    <a:lnTo>
                      <a:pt x="24" y="42"/>
                    </a:lnTo>
                    <a:lnTo>
                      <a:pt x="54" y="78"/>
                    </a:lnTo>
                  </a:path>
                </a:pathLst>
              </a:custGeom>
              <a:solidFill>
                <a:srgbClr val="808000"/>
              </a:solidFill>
              <a:ln w="38100">
                <a:solidFill>
                  <a:schemeClr val="tx1"/>
                </a:solidFill>
                <a:prstDash val="solid"/>
                <a:round/>
                <a:headEnd/>
                <a:tailEnd/>
              </a:ln>
            </p:spPr>
            <p:txBody>
              <a:bodyPr/>
              <a:lstStyle/>
              <a:p>
                <a:endParaRPr lang="en-US"/>
              </a:p>
            </p:txBody>
          </p:sp>
          <p:sp>
            <p:nvSpPr>
              <p:cNvPr id="19508" name="Freeform 134"/>
              <p:cNvSpPr>
                <a:spLocks/>
              </p:cNvSpPr>
              <p:nvPr/>
            </p:nvSpPr>
            <p:spPr bwMode="auto">
              <a:xfrm>
                <a:off x="3639" y="3009"/>
                <a:ext cx="60" cy="60"/>
              </a:xfrm>
              <a:custGeom>
                <a:avLst/>
                <a:gdLst>
                  <a:gd name="T0" fmla="*/ 0 w 60"/>
                  <a:gd name="T1" fmla="*/ 0 h 60"/>
                  <a:gd name="T2" fmla="*/ 30 w 60"/>
                  <a:gd name="T3" fmla="*/ 30 h 60"/>
                  <a:gd name="T4" fmla="*/ 60 w 60"/>
                  <a:gd name="T5" fmla="*/ 60 h 60"/>
                  <a:gd name="T6" fmla="*/ 0 60000 65536"/>
                  <a:gd name="T7" fmla="*/ 0 60000 65536"/>
                  <a:gd name="T8" fmla="*/ 0 60000 65536"/>
                  <a:gd name="T9" fmla="*/ 0 w 60"/>
                  <a:gd name="T10" fmla="*/ 0 h 60"/>
                  <a:gd name="T11" fmla="*/ 60 w 60"/>
                  <a:gd name="T12" fmla="*/ 60 h 60"/>
                </a:gdLst>
                <a:ahLst/>
                <a:cxnLst>
                  <a:cxn ang="T6">
                    <a:pos x="T0" y="T1"/>
                  </a:cxn>
                  <a:cxn ang="T7">
                    <a:pos x="T2" y="T3"/>
                  </a:cxn>
                  <a:cxn ang="T8">
                    <a:pos x="T4" y="T5"/>
                  </a:cxn>
                </a:cxnLst>
                <a:rect l="T9" t="T10" r="T11" b="T12"/>
                <a:pathLst>
                  <a:path w="60" h="60">
                    <a:moveTo>
                      <a:pt x="0" y="0"/>
                    </a:moveTo>
                    <a:lnTo>
                      <a:pt x="30" y="30"/>
                    </a:lnTo>
                    <a:lnTo>
                      <a:pt x="60" y="60"/>
                    </a:lnTo>
                  </a:path>
                </a:pathLst>
              </a:custGeom>
              <a:solidFill>
                <a:srgbClr val="808000"/>
              </a:solidFill>
              <a:ln w="38100">
                <a:solidFill>
                  <a:schemeClr val="tx1"/>
                </a:solidFill>
                <a:prstDash val="solid"/>
                <a:round/>
                <a:headEnd/>
                <a:tailEnd/>
              </a:ln>
            </p:spPr>
            <p:txBody>
              <a:bodyPr/>
              <a:lstStyle/>
              <a:p>
                <a:endParaRPr lang="en-US"/>
              </a:p>
            </p:txBody>
          </p:sp>
          <p:sp>
            <p:nvSpPr>
              <p:cNvPr id="19509" name="Freeform 135"/>
              <p:cNvSpPr>
                <a:spLocks/>
              </p:cNvSpPr>
              <p:nvPr/>
            </p:nvSpPr>
            <p:spPr bwMode="auto">
              <a:xfrm>
                <a:off x="3699" y="3069"/>
                <a:ext cx="60" cy="48"/>
              </a:xfrm>
              <a:custGeom>
                <a:avLst/>
                <a:gdLst>
                  <a:gd name="T0" fmla="*/ 0 w 60"/>
                  <a:gd name="T1" fmla="*/ 0 h 48"/>
                  <a:gd name="T2" fmla="*/ 30 w 60"/>
                  <a:gd name="T3" fmla="*/ 24 h 48"/>
                  <a:gd name="T4" fmla="*/ 60 w 60"/>
                  <a:gd name="T5" fmla="*/ 48 h 48"/>
                  <a:gd name="T6" fmla="*/ 0 60000 65536"/>
                  <a:gd name="T7" fmla="*/ 0 60000 65536"/>
                  <a:gd name="T8" fmla="*/ 0 60000 65536"/>
                  <a:gd name="T9" fmla="*/ 0 w 60"/>
                  <a:gd name="T10" fmla="*/ 0 h 48"/>
                  <a:gd name="T11" fmla="*/ 60 w 60"/>
                  <a:gd name="T12" fmla="*/ 48 h 48"/>
                </a:gdLst>
                <a:ahLst/>
                <a:cxnLst>
                  <a:cxn ang="T6">
                    <a:pos x="T0" y="T1"/>
                  </a:cxn>
                  <a:cxn ang="T7">
                    <a:pos x="T2" y="T3"/>
                  </a:cxn>
                  <a:cxn ang="T8">
                    <a:pos x="T4" y="T5"/>
                  </a:cxn>
                </a:cxnLst>
                <a:rect l="T9" t="T10" r="T11" b="T12"/>
                <a:pathLst>
                  <a:path w="60" h="48">
                    <a:moveTo>
                      <a:pt x="0" y="0"/>
                    </a:moveTo>
                    <a:lnTo>
                      <a:pt x="30" y="24"/>
                    </a:lnTo>
                    <a:lnTo>
                      <a:pt x="60" y="48"/>
                    </a:lnTo>
                  </a:path>
                </a:pathLst>
              </a:custGeom>
              <a:solidFill>
                <a:srgbClr val="808000"/>
              </a:solidFill>
              <a:ln w="38100">
                <a:solidFill>
                  <a:schemeClr val="tx1"/>
                </a:solidFill>
                <a:prstDash val="solid"/>
                <a:round/>
                <a:headEnd/>
                <a:tailEnd/>
              </a:ln>
            </p:spPr>
            <p:txBody>
              <a:bodyPr/>
              <a:lstStyle/>
              <a:p>
                <a:endParaRPr lang="en-US"/>
              </a:p>
            </p:txBody>
          </p:sp>
          <p:sp>
            <p:nvSpPr>
              <p:cNvPr id="19510" name="Freeform 136"/>
              <p:cNvSpPr>
                <a:spLocks/>
              </p:cNvSpPr>
              <p:nvPr/>
            </p:nvSpPr>
            <p:spPr bwMode="auto">
              <a:xfrm>
                <a:off x="3759" y="3117"/>
                <a:ext cx="60" cy="30"/>
              </a:xfrm>
              <a:custGeom>
                <a:avLst/>
                <a:gdLst>
                  <a:gd name="T0" fmla="*/ 0 w 60"/>
                  <a:gd name="T1" fmla="*/ 0 h 30"/>
                  <a:gd name="T2" fmla="*/ 30 w 60"/>
                  <a:gd name="T3" fmla="*/ 18 h 30"/>
                  <a:gd name="T4" fmla="*/ 60 w 60"/>
                  <a:gd name="T5" fmla="*/ 30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0" y="0"/>
                    </a:moveTo>
                    <a:lnTo>
                      <a:pt x="30" y="18"/>
                    </a:lnTo>
                    <a:lnTo>
                      <a:pt x="60" y="30"/>
                    </a:lnTo>
                  </a:path>
                </a:pathLst>
              </a:custGeom>
              <a:solidFill>
                <a:srgbClr val="808000"/>
              </a:solidFill>
              <a:ln w="38100">
                <a:solidFill>
                  <a:schemeClr val="tx1"/>
                </a:solidFill>
                <a:prstDash val="solid"/>
                <a:round/>
                <a:headEnd/>
                <a:tailEnd/>
              </a:ln>
            </p:spPr>
            <p:txBody>
              <a:bodyPr/>
              <a:lstStyle/>
              <a:p>
                <a:endParaRPr lang="en-US"/>
              </a:p>
            </p:txBody>
          </p:sp>
          <p:sp>
            <p:nvSpPr>
              <p:cNvPr id="19511" name="Line 137"/>
              <p:cNvSpPr>
                <a:spLocks noChangeShapeType="1"/>
              </p:cNvSpPr>
              <p:nvPr/>
            </p:nvSpPr>
            <p:spPr bwMode="auto">
              <a:xfrm>
                <a:off x="3819" y="3147"/>
                <a:ext cx="54" cy="18"/>
              </a:xfrm>
              <a:prstGeom prst="line">
                <a:avLst/>
              </a:prstGeom>
              <a:noFill/>
              <a:ln w="38100">
                <a:solidFill>
                  <a:schemeClr val="tx1"/>
                </a:solidFill>
                <a:round/>
                <a:headEnd/>
                <a:tailEnd/>
              </a:ln>
            </p:spPr>
            <p:txBody>
              <a:bodyPr/>
              <a:lstStyle/>
              <a:p>
                <a:endParaRPr lang="en-US"/>
              </a:p>
            </p:txBody>
          </p:sp>
          <p:sp>
            <p:nvSpPr>
              <p:cNvPr id="19512" name="Line 138"/>
              <p:cNvSpPr>
                <a:spLocks noChangeShapeType="1"/>
              </p:cNvSpPr>
              <p:nvPr/>
            </p:nvSpPr>
            <p:spPr bwMode="auto">
              <a:xfrm>
                <a:off x="3873" y="3165"/>
                <a:ext cx="60" cy="12"/>
              </a:xfrm>
              <a:prstGeom prst="line">
                <a:avLst/>
              </a:prstGeom>
              <a:noFill/>
              <a:ln w="38100">
                <a:solidFill>
                  <a:schemeClr val="tx1"/>
                </a:solidFill>
                <a:round/>
                <a:headEnd/>
                <a:tailEnd/>
              </a:ln>
            </p:spPr>
            <p:txBody>
              <a:bodyPr/>
              <a:lstStyle/>
              <a:p>
                <a:endParaRPr lang="en-US"/>
              </a:p>
            </p:txBody>
          </p:sp>
          <p:sp>
            <p:nvSpPr>
              <p:cNvPr id="19513" name="Line 139"/>
              <p:cNvSpPr>
                <a:spLocks noChangeShapeType="1"/>
              </p:cNvSpPr>
              <p:nvPr/>
            </p:nvSpPr>
            <p:spPr bwMode="auto">
              <a:xfrm>
                <a:off x="3933" y="3177"/>
                <a:ext cx="60" cy="12"/>
              </a:xfrm>
              <a:prstGeom prst="line">
                <a:avLst/>
              </a:prstGeom>
              <a:noFill/>
              <a:ln w="38100">
                <a:solidFill>
                  <a:schemeClr val="tx1"/>
                </a:solidFill>
                <a:round/>
                <a:headEnd/>
                <a:tailEnd/>
              </a:ln>
            </p:spPr>
            <p:txBody>
              <a:bodyPr/>
              <a:lstStyle/>
              <a:p>
                <a:endParaRPr lang="en-US"/>
              </a:p>
            </p:txBody>
          </p:sp>
          <p:sp>
            <p:nvSpPr>
              <p:cNvPr id="19514" name="Line 140"/>
              <p:cNvSpPr>
                <a:spLocks noChangeShapeType="1"/>
              </p:cNvSpPr>
              <p:nvPr/>
            </p:nvSpPr>
            <p:spPr bwMode="auto">
              <a:xfrm>
                <a:off x="3993" y="3189"/>
                <a:ext cx="60" cy="6"/>
              </a:xfrm>
              <a:prstGeom prst="line">
                <a:avLst/>
              </a:prstGeom>
              <a:noFill/>
              <a:ln w="38100">
                <a:solidFill>
                  <a:schemeClr val="tx1"/>
                </a:solidFill>
                <a:round/>
                <a:headEnd/>
                <a:tailEnd/>
              </a:ln>
            </p:spPr>
            <p:txBody>
              <a:bodyPr/>
              <a:lstStyle/>
              <a:p>
                <a:endParaRPr lang="en-US"/>
              </a:p>
            </p:txBody>
          </p:sp>
        </p:grpSp>
      </p:grpSp>
      <p:grpSp>
        <p:nvGrpSpPr>
          <p:cNvPr id="19469" name="Group 141"/>
          <p:cNvGrpSpPr>
            <a:grpSpLocks/>
          </p:cNvGrpSpPr>
          <p:nvPr/>
        </p:nvGrpSpPr>
        <p:grpSpPr bwMode="auto">
          <a:xfrm>
            <a:off x="5567363" y="2289175"/>
            <a:ext cx="501650" cy="2921000"/>
            <a:chOff x="3846" y="1654"/>
            <a:chExt cx="316" cy="1840"/>
          </a:xfrm>
        </p:grpSpPr>
        <p:sp>
          <p:nvSpPr>
            <p:cNvPr id="19470" name="Line 142"/>
            <p:cNvSpPr>
              <a:spLocks noChangeShapeType="1"/>
            </p:cNvSpPr>
            <p:nvPr/>
          </p:nvSpPr>
          <p:spPr bwMode="auto">
            <a:xfrm flipH="1">
              <a:off x="3846" y="1661"/>
              <a:ext cx="316" cy="0"/>
            </a:xfrm>
            <a:prstGeom prst="line">
              <a:avLst/>
            </a:prstGeom>
            <a:noFill/>
            <a:ln w="25400">
              <a:solidFill>
                <a:srgbClr val="FF0000"/>
              </a:solidFill>
              <a:round/>
              <a:headEnd/>
              <a:tailEnd type="stealth" w="lg" len="lg"/>
            </a:ln>
          </p:spPr>
          <p:txBody>
            <a:bodyPr wrap="none" anchor="ctr"/>
            <a:lstStyle/>
            <a:p>
              <a:endParaRPr lang="en-US"/>
            </a:p>
          </p:txBody>
        </p:sp>
        <p:sp>
          <p:nvSpPr>
            <p:cNvPr id="19471" name="Line 143"/>
            <p:cNvSpPr>
              <a:spLocks noChangeShapeType="1"/>
            </p:cNvSpPr>
            <p:nvPr/>
          </p:nvSpPr>
          <p:spPr bwMode="auto">
            <a:xfrm flipV="1">
              <a:off x="4159" y="1654"/>
              <a:ext cx="0" cy="1840"/>
            </a:xfrm>
            <a:prstGeom prst="line">
              <a:avLst/>
            </a:prstGeom>
            <a:noFill/>
            <a:ln w="25400">
              <a:solidFill>
                <a:srgbClr val="FF0000"/>
              </a:solidFill>
              <a:round/>
              <a:headEnd/>
              <a:tailEnd/>
            </a:ln>
          </p:spPr>
          <p:txBody>
            <a:bodyPr wrap="none" anchor="ctr"/>
            <a:lstStyle/>
            <a:p>
              <a:endParaRPr lang="en-US"/>
            </a:p>
          </p:txBody>
        </p:sp>
      </p:grpSp>
      <p:sp>
        <p:nvSpPr>
          <p:cNvPr id="2" name="Slide Number Placeholder 1"/>
          <p:cNvSpPr>
            <a:spLocks noGrp="1"/>
          </p:cNvSpPr>
          <p:nvPr>
            <p:ph type="sldNum" sz="quarter" idx="12"/>
          </p:nvPr>
        </p:nvSpPr>
        <p:spPr/>
        <p:txBody>
          <a:bodyPr/>
          <a:lstStyle/>
          <a:p>
            <a:pPr>
              <a:defRPr/>
            </a:pPr>
            <a:fld id="{FBD32B7A-9E90-4216-BE4B-B34F5D8AF6DB}" type="slidenum">
              <a:rPr lang="en-US" smtClean="0"/>
              <a:pPr>
                <a:defRPr/>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2775" y="228600"/>
            <a:ext cx="8153400" cy="990600"/>
          </a:xfrm>
        </p:spPr>
        <p:txBody>
          <a:bodyPr/>
          <a:lstStyle/>
          <a:p>
            <a:r>
              <a:rPr lang="en-US" smtClean="0"/>
              <a:t>Data and Facts</a:t>
            </a:r>
          </a:p>
        </p:txBody>
      </p:sp>
      <p:pic>
        <p:nvPicPr>
          <p:cNvPr id="12291" name="Picture 25" descr="C:\unzipped\bridge.jpg"/>
          <p:cNvPicPr>
            <a:picLocks noChangeAspect="1" noChangeArrowheads="1"/>
          </p:cNvPicPr>
          <p:nvPr/>
        </p:nvPicPr>
        <p:blipFill>
          <a:blip r:embed="rId2" cstate="print"/>
          <a:srcRect/>
          <a:stretch>
            <a:fillRect/>
          </a:stretch>
        </p:blipFill>
        <p:spPr bwMode="auto">
          <a:xfrm>
            <a:off x="4419600" y="2667000"/>
            <a:ext cx="4114800" cy="2470150"/>
          </a:xfrm>
          <a:prstGeom prst="rect">
            <a:avLst/>
          </a:prstGeom>
          <a:noFill/>
          <a:ln w="9525">
            <a:noFill/>
            <a:miter lim="800000"/>
            <a:headEnd/>
            <a:tailEnd/>
          </a:ln>
        </p:spPr>
      </p:pic>
      <p:sp>
        <p:nvSpPr>
          <p:cNvPr id="229393" name="Rectangle 17"/>
          <p:cNvSpPr>
            <a:spLocks noChangeArrowheads="1"/>
          </p:cNvSpPr>
          <p:nvPr/>
        </p:nvSpPr>
        <p:spPr bwMode="auto">
          <a:xfrm>
            <a:off x="1085850" y="1979613"/>
            <a:ext cx="2676525" cy="522287"/>
          </a:xfrm>
          <a:prstGeom prst="rect">
            <a:avLst/>
          </a:prstGeom>
          <a:noFill/>
          <a:ln w="12700">
            <a:noFill/>
            <a:miter lim="800000"/>
            <a:headEnd/>
            <a:tailEnd/>
          </a:ln>
          <a:effectLst/>
        </p:spPr>
        <p:txBody>
          <a:bodyPr wrap="none" anchor="ctr">
            <a:spAutoFit/>
          </a:bodyPr>
          <a:lstStyle/>
          <a:p>
            <a:pPr eaLnBrk="0" hangingPunct="0">
              <a:defRPr/>
            </a:pPr>
            <a:r>
              <a:rPr lang="en-US" sz="2800" dirty="0">
                <a:latin typeface="+mn-lt"/>
              </a:rPr>
              <a:t>Practical Problem</a:t>
            </a:r>
          </a:p>
        </p:txBody>
      </p:sp>
      <p:sp>
        <p:nvSpPr>
          <p:cNvPr id="229394" name="Rectangle 18"/>
          <p:cNvSpPr>
            <a:spLocks noChangeArrowheads="1"/>
          </p:cNvSpPr>
          <p:nvPr/>
        </p:nvSpPr>
        <p:spPr bwMode="auto">
          <a:xfrm>
            <a:off x="990600" y="3300413"/>
            <a:ext cx="2816225" cy="522287"/>
          </a:xfrm>
          <a:prstGeom prst="rect">
            <a:avLst/>
          </a:prstGeom>
          <a:noFill/>
          <a:ln w="12700">
            <a:noFill/>
            <a:miter lim="800000"/>
            <a:headEnd/>
            <a:tailEnd/>
          </a:ln>
          <a:effectLst/>
        </p:spPr>
        <p:txBody>
          <a:bodyPr wrap="none" anchor="ctr">
            <a:spAutoFit/>
          </a:bodyPr>
          <a:lstStyle/>
          <a:p>
            <a:pPr eaLnBrk="0" hangingPunct="0">
              <a:defRPr/>
            </a:pPr>
            <a:r>
              <a:rPr lang="en-US" sz="2800">
                <a:latin typeface="+mn-lt"/>
              </a:rPr>
              <a:t>Statistical Problem</a:t>
            </a:r>
          </a:p>
        </p:txBody>
      </p:sp>
      <p:sp>
        <p:nvSpPr>
          <p:cNvPr id="229395" name="Rectangle 19"/>
          <p:cNvSpPr>
            <a:spLocks noChangeArrowheads="1"/>
          </p:cNvSpPr>
          <p:nvPr/>
        </p:nvSpPr>
        <p:spPr bwMode="auto">
          <a:xfrm>
            <a:off x="1000125" y="4621213"/>
            <a:ext cx="2755900" cy="522287"/>
          </a:xfrm>
          <a:prstGeom prst="rect">
            <a:avLst/>
          </a:prstGeom>
          <a:noFill/>
          <a:ln w="12700">
            <a:noFill/>
            <a:miter lim="800000"/>
            <a:headEnd/>
            <a:tailEnd/>
          </a:ln>
          <a:effectLst/>
        </p:spPr>
        <p:txBody>
          <a:bodyPr wrap="none" anchor="ctr">
            <a:spAutoFit/>
          </a:bodyPr>
          <a:lstStyle/>
          <a:p>
            <a:pPr eaLnBrk="0" hangingPunct="0">
              <a:defRPr/>
            </a:pPr>
            <a:r>
              <a:rPr lang="en-US" sz="2800">
                <a:latin typeface="+mn-lt"/>
              </a:rPr>
              <a:t>Statistical Solution</a:t>
            </a:r>
          </a:p>
        </p:txBody>
      </p:sp>
      <p:sp>
        <p:nvSpPr>
          <p:cNvPr id="229396" name="Rectangle 20"/>
          <p:cNvSpPr>
            <a:spLocks noChangeArrowheads="1"/>
          </p:cNvSpPr>
          <p:nvPr/>
        </p:nvSpPr>
        <p:spPr bwMode="auto">
          <a:xfrm>
            <a:off x="1093788" y="5942013"/>
            <a:ext cx="2616200" cy="522287"/>
          </a:xfrm>
          <a:prstGeom prst="rect">
            <a:avLst/>
          </a:prstGeom>
          <a:noFill/>
          <a:ln w="12700">
            <a:noFill/>
            <a:miter lim="800000"/>
            <a:headEnd/>
            <a:tailEnd/>
          </a:ln>
          <a:effectLst/>
        </p:spPr>
        <p:txBody>
          <a:bodyPr wrap="none" anchor="ctr">
            <a:spAutoFit/>
          </a:bodyPr>
          <a:lstStyle/>
          <a:p>
            <a:pPr eaLnBrk="0" hangingPunct="0">
              <a:defRPr/>
            </a:pPr>
            <a:r>
              <a:rPr lang="en-US" sz="2800">
                <a:latin typeface="+mn-lt"/>
              </a:rPr>
              <a:t>Practical Solution</a:t>
            </a:r>
          </a:p>
        </p:txBody>
      </p:sp>
      <p:cxnSp>
        <p:nvCxnSpPr>
          <p:cNvPr id="229397" name="AutoShape 21"/>
          <p:cNvCxnSpPr>
            <a:cxnSpLocks noChangeShapeType="1"/>
            <a:stCxn id="229393" idx="2"/>
            <a:endCxn id="229394" idx="0"/>
          </p:cNvCxnSpPr>
          <p:nvPr/>
        </p:nvCxnSpPr>
        <p:spPr bwMode="auto">
          <a:xfrm rot="5400000">
            <a:off x="2012156" y="2888457"/>
            <a:ext cx="798513" cy="25400"/>
          </a:xfrm>
          <a:prstGeom prst="straightConnector1">
            <a:avLst/>
          </a:prstGeom>
          <a:noFill/>
          <a:ln w="76200">
            <a:solidFill>
              <a:schemeClr val="tx1"/>
            </a:solidFill>
            <a:round/>
            <a:headEnd/>
            <a:tailEnd type="triangle" w="med" len="med"/>
          </a:ln>
        </p:spPr>
      </p:cxnSp>
      <p:cxnSp>
        <p:nvCxnSpPr>
          <p:cNvPr id="229398" name="AutoShape 22"/>
          <p:cNvCxnSpPr>
            <a:cxnSpLocks noChangeShapeType="1"/>
            <a:stCxn id="229394" idx="2"/>
            <a:endCxn id="229395" idx="0"/>
          </p:cNvCxnSpPr>
          <p:nvPr/>
        </p:nvCxnSpPr>
        <p:spPr bwMode="auto">
          <a:xfrm rot="5400000">
            <a:off x="1989137" y="4211638"/>
            <a:ext cx="798513" cy="20638"/>
          </a:xfrm>
          <a:prstGeom prst="straightConnector1">
            <a:avLst/>
          </a:prstGeom>
          <a:noFill/>
          <a:ln w="76200">
            <a:solidFill>
              <a:schemeClr val="tx1"/>
            </a:solidFill>
            <a:round/>
            <a:headEnd/>
            <a:tailEnd type="triangle" w="med" len="med"/>
          </a:ln>
        </p:spPr>
      </p:cxnSp>
      <p:cxnSp>
        <p:nvCxnSpPr>
          <p:cNvPr id="229399" name="AutoShape 23"/>
          <p:cNvCxnSpPr>
            <a:cxnSpLocks noChangeShapeType="1"/>
            <a:stCxn id="229395" idx="2"/>
            <a:endCxn id="229396" idx="0"/>
          </p:cNvCxnSpPr>
          <p:nvPr/>
        </p:nvCxnSpPr>
        <p:spPr bwMode="auto">
          <a:xfrm rot="16200000" flipH="1">
            <a:off x="1990725" y="5530850"/>
            <a:ext cx="798513" cy="23813"/>
          </a:xfrm>
          <a:prstGeom prst="straightConnector1">
            <a:avLst/>
          </a:prstGeom>
          <a:noFill/>
          <a:ln w="76200">
            <a:solidFill>
              <a:schemeClr val="tx1"/>
            </a:solidFill>
            <a:round/>
            <a:headEnd/>
            <a:tailEnd type="triangle" w="med" len="med"/>
          </a:ln>
        </p:spPr>
      </p:cxnSp>
      <p:sp>
        <p:nvSpPr>
          <p:cNvPr id="2" name="Slide Number Placeholder 1"/>
          <p:cNvSpPr>
            <a:spLocks noGrp="1"/>
          </p:cNvSpPr>
          <p:nvPr>
            <p:ph type="sldNum" sz="quarter" idx="12"/>
          </p:nvPr>
        </p:nvSpPr>
        <p:spPr/>
        <p:txBody>
          <a:bodyPr/>
          <a:lstStyle/>
          <a:p>
            <a:pPr>
              <a:defRPr/>
            </a:pPr>
            <a:fld id="{095A513F-A0B7-4F65-BEF5-BBD495223354}"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9393"/>
                                        </p:tgtEl>
                                        <p:attrNameLst>
                                          <p:attrName>style.visibility</p:attrName>
                                        </p:attrNameLst>
                                      </p:cBhvr>
                                      <p:to>
                                        <p:strVal val="visible"/>
                                      </p:to>
                                    </p:set>
                                    <p:anim calcmode="lin" valueType="num">
                                      <p:cBhvr additive="base">
                                        <p:cTn id="7" dur="500" fill="hold"/>
                                        <p:tgtEl>
                                          <p:spTgt spid="229393"/>
                                        </p:tgtEl>
                                        <p:attrNameLst>
                                          <p:attrName>ppt_x</p:attrName>
                                        </p:attrNameLst>
                                      </p:cBhvr>
                                      <p:tavLst>
                                        <p:tav tm="0">
                                          <p:val>
                                            <p:strVal val="#ppt_x"/>
                                          </p:val>
                                        </p:tav>
                                        <p:tav tm="100000">
                                          <p:val>
                                            <p:strVal val="#ppt_x"/>
                                          </p:val>
                                        </p:tav>
                                      </p:tavLst>
                                    </p:anim>
                                    <p:anim calcmode="lin" valueType="num">
                                      <p:cBhvr additive="base">
                                        <p:cTn id="8" dur="500" fill="hold"/>
                                        <p:tgtEl>
                                          <p:spTgt spid="22939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29397"/>
                                        </p:tgtEl>
                                        <p:attrNameLst>
                                          <p:attrName>style.visibility</p:attrName>
                                        </p:attrNameLst>
                                      </p:cBhvr>
                                      <p:to>
                                        <p:strVal val="visible"/>
                                      </p:to>
                                    </p:set>
                                    <p:anim calcmode="lin" valueType="num">
                                      <p:cBhvr additive="base">
                                        <p:cTn id="13" dur="500" fill="hold"/>
                                        <p:tgtEl>
                                          <p:spTgt spid="229397"/>
                                        </p:tgtEl>
                                        <p:attrNameLst>
                                          <p:attrName>ppt_x</p:attrName>
                                        </p:attrNameLst>
                                      </p:cBhvr>
                                      <p:tavLst>
                                        <p:tav tm="0">
                                          <p:val>
                                            <p:strVal val="#ppt_x"/>
                                          </p:val>
                                        </p:tav>
                                        <p:tav tm="100000">
                                          <p:val>
                                            <p:strVal val="#ppt_x"/>
                                          </p:val>
                                        </p:tav>
                                      </p:tavLst>
                                    </p:anim>
                                    <p:anim calcmode="lin" valueType="num">
                                      <p:cBhvr additive="base">
                                        <p:cTn id="14" dur="500" fill="hold"/>
                                        <p:tgtEl>
                                          <p:spTgt spid="22939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29394"/>
                                        </p:tgtEl>
                                        <p:attrNameLst>
                                          <p:attrName>style.visibility</p:attrName>
                                        </p:attrNameLst>
                                      </p:cBhvr>
                                      <p:to>
                                        <p:strVal val="visible"/>
                                      </p:to>
                                    </p:set>
                                    <p:anim calcmode="lin" valueType="num">
                                      <p:cBhvr additive="base">
                                        <p:cTn id="19" dur="500" fill="hold"/>
                                        <p:tgtEl>
                                          <p:spTgt spid="229394"/>
                                        </p:tgtEl>
                                        <p:attrNameLst>
                                          <p:attrName>ppt_x</p:attrName>
                                        </p:attrNameLst>
                                      </p:cBhvr>
                                      <p:tavLst>
                                        <p:tav tm="0">
                                          <p:val>
                                            <p:strVal val="#ppt_x"/>
                                          </p:val>
                                        </p:tav>
                                        <p:tav tm="100000">
                                          <p:val>
                                            <p:strVal val="#ppt_x"/>
                                          </p:val>
                                        </p:tav>
                                      </p:tavLst>
                                    </p:anim>
                                    <p:anim calcmode="lin" valueType="num">
                                      <p:cBhvr additive="base">
                                        <p:cTn id="20" dur="500" fill="hold"/>
                                        <p:tgtEl>
                                          <p:spTgt spid="22939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29398"/>
                                        </p:tgtEl>
                                        <p:attrNameLst>
                                          <p:attrName>style.visibility</p:attrName>
                                        </p:attrNameLst>
                                      </p:cBhvr>
                                      <p:to>
                                        <p:strVal val="visible"/>
                                      </p:to>
                                    </p:set>
                                    <p:anim calcmode="lin" valueType="num">
                                      <p:cBhvr additive="base">
                                        <p:cTn id="25" dur="500" fill="hold"/>
                                        <p:tgtEl>
                                          <p:spTgt spid="229398"/>
                                        </p:tgtEl>
                                        <p:attrNameLst>
                                          <p:attrName>ppt_x</p:attrName>
                                        </p:attrNameLst>
                                      </p:cBhvr>
                                      <p:tavLst>
                                        <p:tav tm="0">
                                          <p:val>
                                            <p:strVal val="#ppt_x"/>
                                          </p:val>
                                        </p:tav>
                                        <p:tav tm="100000">
                                          <p:val>
                                            <p:strVal val="#ppt_x"/>
                                          </p:val>
                                        </p:tav>
                                      </p:tavLst>
                                    </p:anim>
                                    <p:anim calcmode="lin" valueType="num">
                                      <p:cBhvr additive="base">
                                        <p:cTn id="26" dur="500" fill="hold"/>
                                        <p:tgtEl>
                                          <p:spTgt spid="22939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29395"/>
                                        </p:tgtEl>
                                        <p:attrNameLst>
                                          <p:attrName>style.visibility</p:attrName>
                                        </p:attrNameLst>
                                      </p:cBhvr>
                                      <p:to>
                                        <p:strVal val="visible"/>
                                      </p:to>
                                    </p:set>
                                    <p:anim calcmode="lin" valueType="num">
                                      <p:cBhvr additive="base">
                                        <p:cTn id="31" dur="500" fill="hold"/>
                                        <p:tgtEl>
                                          <p:spTgt spid="229395"/>
                                        </p:tgtEl>
                                        <p:attrNameLst>
                                          <p:attrName>ppt_x</p:attrName>
                                        </p:attrNameLst>
                                      </p:cBhvr>
                                      <p:tavLst>
                                        <p:tav tm="0">
                                          <p:val>
                                            <p:strVal val="#ppt_x"/>
                                          </p:val>
                                        </p:tav>
                                        <p:tav tm="100000">
                                          <p:val>
                                            <p:strVal val="#ppt_x"/>
                                          </p:val>
                                        </p:tav>
                                      </p:tavLst>
                                    </p:anim>
                                    <p:anim calcmode="lin" valueType="num">
                                      <p:cBhvr additive="base">
                                        <p:cTn id="32" dur="500" fill="hold"/>
                                        <p:tgtEl>
                                          <p:spTgt spid="22939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29399"/>
                                        </p:tgtEl>
                                        <p:attrNameLst>
                                          <p:attrName>style.visibility</p:attrName>
                                        </p:attrNameLst>
                                      </p:cBhvr>
                                      <p:to>
                                        <p:strVal val="visible"/>
                                      </p:to>
                                    </p:set>
                                    <p:anim calcmode="lin" valueType="num">
                                      <p:cBhvr additive="base">
                                        <p:cTn id="37" dur="500" fill="hold"/>
                                        <p:tgtEl>
                                          <p:spTgt spid="229399"/>
                                        </p:tgtEl>
                                        <p:attrNameLst>
                                          <p:attrName>ppt_x</p:attrName>
                                        </p:attrNameLst>
                                      </p:cBhvr>
                                      <p:tavLst>
                                        <p:tav tm="0">
                                          <p:val>
                                            <p:strVal val="#ppt_x"/>
                                          </p:val>
                                        </p:tav>
                                        <p:tav tm="100000">
                                          <p:val>
                                            <p:strVal val="#ppt_x"/>
                                          </p:val>
                                        </p:tav>
                                      </p:tavLst>
                                    </p:anim>
                                    <p:anim calcmode="lin" valueType="num">
                                      <p:cBhvr additive="base">
                                        <p:cTn id="38" dur="500" fill="hold"/>
                                        <p:tgtEl>
                                          <p:spTgt spid="22939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29396"/>
                                        </p:tgtEl>
                                        <p:attrNameLst>
                                          <p:attrName>style.visibility</p:attrName>
                                        </p:attrNameLst>
                                      </p:cBhvr>
                                      <p:to>
                                        <p:strVal val="visible"/>
                                      </p:to>
                                    </p:set>
                                    <p:anim calcmode="lin" valueType="num">
                                      <p:cBhvr additive="base">
                                        <p:cTn id="43" dur="500" fill="hold"/>
                                        <p:tgtEl>
                                          <p:spTgt spid="229396"/>
                                        </p:tgtEl>
                                        <p:attrNameLst>
                                          <p:attrName>ppt_x</p:attrName>
                                        </p:attrNameLst>
                                      </p:cBhvr>
                                      <p:tavLst>
                                        <p:tav tm="0">
                                          <p:val>
                                            <p:strVal val="#ppt_x"/>
                                          </p:val>
                                        </p:tav>
                                        <p:tav tm="100000">
                                          <p:val>
                                            <p:strVal val="#ppt_x"/>
                                          </p:val>
                                        </p:tav>
                                      </p:tavLst>
                                    </p:anim>
                                    <p:anim calcmode="lin" valueType="num">
                                      <p:cBhvr additive="base">
                                        <p:cTn id="44" dur="500" fill="hold"/>
                                        <p:tgtEl>
                                          <p:spTgt spid="2293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3" grpId="0" autoUpdateAnimBg="0"/>
      <p:bldP spid="229394" grpId="0" autoUpdateAnimBg="0"/>
      <p:bldP spid="229395" grpId="0" autoUpdateAnimBg="0"/>
      <p:bldP spid="22939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57200" y="139700"/>
            <a:ext cx="8229600" cy="698500"/>
          </a:xfrm>
          <a:prstGeom prst="rect">
            <a:avLst/>
          </a:prstGeom>
          <a:solidFill>
            <a:srgbClr val="FFFFFF"/>
          </a:solidFill>
          <a:ln w="9525">
            <a:noFill/>
            <a:miter lim="800000"/>
            <a:headEnd/>
            <a:tailEnd/>
          </a:ln>
        </p:spPr>
        <p:txBody>
          <a:bodyPr/>
          <a:lstStyle/>
          <a:p>
            <a:pPr algn="ctr">
              <a:defRPr/>
            </a:pPr>
            <a:r>
              <a:rPr lang="en-US" sz="4400" dirty="0">
                <a:latin typeface="+mn-lt"/>
              </a:rPr>
              <a:t>The Funneling Effect</a:t>
            </a:r>
            <a:br>
              <a:rPr lang="en-US" sz="4400" dirty="0">
                <a:latin typeface="+mn-lt"/>
              </a:rPr>
            </a:br>
            <a:endParaRPr lang="en-US" sz="4400" dirty="0">
              <a:latin typeface="+mn-lt"/>
            </a:endParaRPr>
          </a:p>
        </p:txBody>
      </p:sp>
      <p:grpSp>
        <p:nvGrpSpPr>
          <p:cNvPr id="20483" name="Group 3"/>
          <p:cNvGrpSpPr>
            <a:grpSpLocks/>
          </p:cNvGrpSpPr>
          <p:nvPr/>
        </p:nvGrpSpPr>
        <p:grpSpPr bwMode="auto">
          <a:xfrm>
            <a:off x="468313" y="1341438"/>
            <a:ext cx="7804150" cy="5095875"/>
            <a:chOff x="432" y="768"/>
            <a:chExt cx="4916" cy="3210"/>
          </a:xfrm>
        </p:grpSpPr>
        <p:sp>
          <p:nvSpPr>
            <p:cNvPr id="20484" name="Rectangle 4"/>
            <p:cNvSpPr>
              <a:spLocks noChangeArrowheads="1"/>
            </p:cNvSpPr>
            <p:nvPr/>
          </p:nvSpPr>
          <p:spPr bwMode="auto">
            <a:xfrm>
              <a:off x="2552" y="3728"/>
              <a:ext cx="2180" cy="250"/>
            </a:xfrm>
            <a:prstGeom prst="rect">
              <a:avLst/>
            </a:prstGeom>
            <a:noFill/>
            <a:ln w="9525">
              <a:noFill/>
              <a:miter lim="800000"/>
              <a:headEnd/>
              <a:tailEnd/>
            </a:ln>
          </p:spPr>
          <p:txBody>
            <a:bodyPr lIns="92075" tIns="46038" rIns="92075" bIns="46038">
              <a:spAutoFit/>
            </a:bodyPr>
            <a:lstStyle/>
            <a:p>
              <a:pPr algn="ctr">
                <a:spcBef>
                  <a:spcPct val="50000"/>
                </a:spcBef>
              </a:pPr>
              <a:r>
                <a:rPr lang="en-US" sz="2000">
                  <a:latin typeface="Arial" charset="0"/>
                </a:rPr>
                <a:t>Critical Input Variables</a:t>
              </a:r>
            </a:p>
          </p:txBody>
        </p:sp>
        <p:sp>
          <p:nvSpPr>
            <p:cNvPr id="20485" name="Rectangle 5"/>
            <p:cNvSpPr>
              <a:spLocks noChangeArrowheads="1"/>
            </p:cNvSpPr>
            <p:nvPr/>
          </p:nvSpPr>
          <p:spPr bwMode="auto">
            <a:xfrm>
              <a:off x="2995" y="986"/>
              <a:ext cx="1254" cy="250"/>
            </a:xfrm>
            <a:prstGeom prst="rect">
              <a:avLst/>
            </a:prstGeom>
            <a:noFill/>
            <a:ln w="9525">
              <a:noFill/>
              <a:miter lim="800000"/>
              <a:headEnd/>
              <a:tailEnd/>
            </a:ln>
          </p:spPr>
          <p:txBody>
            <a:bodyPr lIns="92075" tIns="46038" rIns="92075" bIns="46038">
              <a:spAutoFit/>
            </a:bodyPr>
            <a:lstStyle/>
            <a:p>
              <a:pPr algn="ctr">
                <a:spcBef>
                  <a:spcPct val="50000"/>
                </a:spcBef>
              </a:pPr>
              <a:r>
                <a:rPr lang="en-US" sz="2000">
                  <a:latin typeface="Arial" charset="0"/>
                </a:rPr>
                <a:t>59 Inputs</a:t>
              </a:r>
            </a:p>
          </p:txBody>
        </p:sp>
        <p:sp>
          <p:nvSpPr>
            <p:cNvPr id="20486" name="Rectangle 6"/>
            <p:cNvSpPr>
              <a:spLocks noChangeArrowheads="1"/>
            </p:cNvSpPr>
            <p:nvPr/>
          </p:nvSpPr>
          <p:spPr bwMode="auto">
            <a:xfrm>
              <a:off x="3151" y="1888"/>
              <a:ext cx="943" cy="250"/>
            </a:xfrm>
            <a:prstGeom prst="rect">
              <a:avLst/>
            </a:prstGeom>
            <a:noFill/>
            <a:ln w="9525">
              <a:noFill/>
              <a:miter lim="800000"/>
              <a:headEnd/>
              <a:tailEnd/>
            </a:ln>
          </p:spPr>
          <p:txBody>
            <a:bodyPr lIns="92075" tIns="46038" rIns="92075" bIns="46038">
              <a:spAutoFit/>
            </a:bodyPr>
            <a:lstStyle/>
            <a:p>
              <a:pPr algn="ctr">
                <a:spcBef>
                  <a:spcPct val="50000"/>
                </a:spcBef>
              </a:pPr>
              <a:r>
                <a:rPr lang="en-US" sz="2000">
                  <a:latin typeface="Arial" charset="0"/>
                </a:rPr>
                <a:t>8</a:t>
              </a:r>
            </a:p>
          </p:txBody>
        </p:sp>
        <p:sp>
          <p:nvSpPr>
            <p:cNvPr id="20487" name="Rectangle 7"/>
            <p:cNvSpPr>
              <a:spLocks noChangeArrowheads="1"/>
            </p:cNvSpPr>
            <p:nvPr/>
          </p:nvSpPr>
          <p:spPr bwMode="auto">
            <a:xfrm>
              <a:off x="3005" y="2405"/>
              <a:ext cx="1235" cy="250"/>
            </a:xfrm>
            <a:prstGeom prst="rect">
              <a:avLst/>
            </a:prstGeom>
            <a:noFill/>
            <a:ln w="9525">
              <a:noFill/>
              <a:miter lim="800000"/>
              <a:headEnd/>
              <a:tailEnd/>
            </a:ln>
          </p:spPr>
          <p:txBody>
            <a:bodyPr lIns="92075" tIns="46038" rIns="92075" bIns="46038">
              <a:spAutoFit/>
            </a:bodyPr>
            <a:lstStyle/>
            <a:p>
              <a:pPr algn="ctr">
                <a:spcBef>
                  <a:spcPct val="50000"/>
                </a:spcBef>
              </a:pPr>
              <a:r>
                <a:rPr lang="en-US" sz="2000">
                  <a:latin typeface="Arial" charset="0"/>
                </a:rPr>
                <a:t>3</a:t>
              </a:r>
            </a:p>
          </p:txBody>
        </p:sp>
        <p:sp>
          <p:nvSpPr>
            <p:cNvPr id="20488" name="Arc 8"/>
            <p:cNvSpPr>
              <a:spLocks/>
            </p:cNvSpPr>
            <p:nvPr/>
          </p:nvSpPr>
          <p:spPr bwMode="auto">
            <a:xfrm>
              <a:off x="3964" y="863"/>
              <a:ext cx="1160" cy="2357"/>
            </a:xfrm>
            <a:custGeom>
              <a:avLst/>
              <a:gdLst>
                <a:gd name="T0" fmla="*/ 0 w 21600"/>
                <a:gd name="T1" fmla="*/ 28 h 21600"/>
                <a:gd name="T2" fmla="*/ 3 w 21600"/>
                <a:gd name="T3" fmla="*/ 0 h 21600"/>
                <a:gd name="T4" fmla="*/ 3 w 21600"/>
                <a:gd name="T5" fmla="*/ 2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91"/>
                  </a:moveTo>
                  <a:cubicBezTo>
                    <a:pt x="4" y="9672"/>
                    <a:pt x="9662" y="10"/>
                    <a:pt x="21581" y="0"/>
                  </a:cubicBezTo>
                </a:path>
                <a:path w="21600" h="21600" stroke="0" extrusionOk="0">
                  <a:moveTo>
                    <a:pt x="0" y="21591"/>
                  </a:moveTo>
                  <a:cubicBezTo>
                    <a:pt x="4" y="9672"/>
                    <a:pt x="9662" y="10"/>
                    <a:pt x="21581" y="0"/>
                  </a:cubicBezTo>
                  <a:lnTo>
                    <a:pt x="21600" y="21600"/>
                  </a:lnTo>
                  <a:close/>
                </a:path>
              </a:pathLst>
            </a:custGeom>
            <a:noFill/>
            <a:ln w="50800" cap="rnd">
              <a:solidFill>
                <a:schemeClr val="tx1"/>
              </a:solidFill>
              <a:round/>
              <a:headEnd type="none" w="sm" len="sm"/>
              <a:tailEnd type="none" w="sm" len="sm"/>
            </a:ln>
          </p:spPr>
          <p:txBody>
            <a:bodyPr wrap="none" anchor="ctr"/>
            <a:lstStyle/>
            <a:p>
              <a:endParaRPr lang="en-US"/>
            </a:p>
          </p:txBody>
        </p:sp>
        <p:sp>
          <p:nvSpPr>
            <p:cNvPr id="20489" name="Arc 9"/>
            <p:cNvSpPr>
              <a:spLocks/>
            </p:cNvSpPr>
            <p:nvPr/>
          </p:nvSpPr>
          <p:spPr bwMode="auto">
            <a:xfrm>
              <a:off x="2111" y="875"/>
              <a:ext cx="1160" cy="2357"/>
            </a:xfrm>
            <a:custGeom>
              <a:avLst/>
              <a:gdLst>
                <a:gd name="T0" fmla="*/ 0 w 21600"/>
                <a:gd name="T1" fmla="*/ 0 h 21600"/>
                <a:gd name="T2" fmla="*/ 3 w 21600"/>
                <a:gd name="T3" fmla="*/ 28 h 21600"/>
                <a:gd name="T4" fmla="*/ 0 w 21600"/>
                <a:gd name="T5" fmla="*/ 2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tx1"/>
              </a:solidFill>
              <a:round/>
              <a:headEnd type="none" w="sm" len="sm"/>
              <a:tailEnd type="none" w="sm" len="sm"/>
            </a:ln>
          </p:spPr>
          <p:txBody>
            <a:bodyPr wrap="none" anchor="ctr"/>
            <a:lstStyle/>
            <a:p>
              <a:endParaRPr lang="en-US"/>
            </a:p>
          </p:txBody>
        </p:sp>
        <p:sp>
          <p:nvSpPr>
            <p:cNvPr id="20490" name="Oval 10"/>
            <p:cNvSpPr>
              <a:spLocks noChangeArrowheads="1"/>
            </p:cNvSpPr>
            <p:nvPr/>
          </p:nvSpPr>
          <p:spPr bwMode="auto">
            <a:xfrm>
              <a:off x="3272" y="3167"/>
              <a:ext cx="688" cy="105"/>
            </a:xfrm>
            <a:prstGeom prst="ellipse">
              <a:avLst/>
            </a:prstGeom>
            <a:solidFill>
              <a:srgbClr val="FFCC00"/>
            </a:solidFill>
            <a:ln w="50800">
              <a:solidFill>
                <a:schemeClr val="tx1"/>
              </a:solidFill>
              <a:round/>
              <a:headEnd/>
              <a:tailEnd/>
            </a:ln>
          </p:spPr>
          <p:txBody>
            <a:bodyPr wrap="none" anchor="ctr"/>
            <a:lstStyle/>
            <a:p>
              <a:endParaRPr lang="en-US"/>
            </a:p>
          </p:txBody>
        </p:sp>
        <p:sp>
          <p:nvSpPr>
            <p:cNvPr id="20491" name="Oval 11"/>
            <p:cNvSpPr>
              <a:spLocks noChangeArrowheads="1"/>
            </p:cNvSpPr>
            <p:nvPr/>
          </p:nvSpPr>
          <p:spPr bwMode="auto">
            <a:xfrm>
              <a:off x="2113" y="768"/>
              <a:ext cx="2981" cy="173"/>
            </a:xfrm>
            <a:prstGeom prst="ellipse">
              <a:avLst/>
            </a:prstGeom>
            <a:solidFill>
              <a:srgbClr val="FFCC00"/>
            </a:solidFill>
            <a:ln w="50800">
              <a:solidFill>
                <a:schemeClr val="tx1"/>
              </a:solidFill>
              <a:round/>
              <a:headEnd/>
              <a:tailEnd/>
            </a:ln>
          </p:spPr>
          <p:txBody>
            <a:bodyPr wrap="none" anchor="ctr"/>
            <a:lstStyle/>
            <a:p>
              <a:endParaRPr lang="en-US"/>
            </a:p>
          </p:txBody>
        </p:sp>
        <p:sp>
          <p:nvSpPr>
            <p:cNvPr id="20492" name="Rectangle 12"/>
            <p:cNvSpPr>
              <a:spLocks noChangeArrowheads="1"/>
            </p:cNvSpPr>
            <p:nvPr/>
          </p:nvSpPr>
          <p:spPr bwMode="auto">
            <a:xfrm>
              <a:off x="3202" y="2902"/>
              <a:ext cx="840" cy="221"/>
            </a:xfrm>
            <a:prstGeom prst="rect">
              <a:avLst/>
            </a:prstGeom>
            <a:noFill/>
            <a:ln w="9525">
              <a:noFill/>
              <a:miter lim="800000"/>
              <a:headEnd/>
              <a:tailEnd/>
            </a:ln>
          </p:spPr>
          <p:txBody>
            <a:bodyPr lIns="92075" tIns="46038" rIns="92075" bIns="46038">
              <a:spAutoFit/>
            </a:bodyPr>
            <a:lstStyle/>
            <a:p>
              <a:pPr algn="ctr">
                <a:lnSpc>
                  <a:spcPct val="85000"/>
                </a:lnSpc>
                <a:spcBef>
                  <a:spcPct val="50000"/>
                </a:spcBef>
              </a:pPr>
              <a:r>
                <a:rPr lang="en-US" sz="2000">
                  <a:latin typeface="Arial" charset="0"/>
                </a:rPr>
                <a:t>2</a:t>
              </a:r>
            </a:p>
          </p:txBody>
        </p:sp>
        <p:sp>
          <p:nvSpPr>
            <p:cNvPr id="20493" name="Rectangle 13"/>
            <p:cNvSpPr>
              <a:spLocks noChangeArrowheads="1"/>
            </p:cNvSpPr>
            <p:nvPr/>
          </p:nvSpPr>
          <p:spPr bwMode="auto">
            <a:xfrm>
              <a:off x="3840" y="2416"/>
              <a:ext cx="1508" cy="192"/>
            </a:xfrm>
            <a:prstGeom prst="rect">
              <a:avLst/>
            </a:prstGeom>
            <a:noFill/>
            <a:ln w="9525">
              <a:noFill/>
              <a:miter lim="800000"/>
              <a:headEnd/>
              <a:tailEnd/>
            </a:ln>
          </p:spPr>
          <p:txBody>
            <a:bodyPr lIns="92075" tIns="46038" rIns="92075" bIns="46038">
              <a:spAutoFit/>
            </a:bodyPr>
            <a:lstStyle/>
            <a:p>
              <a:pPr algn="r">
                <a:spcBef>
                  <a:spcPct val="50000"/>
                </a:spcBef>
              </a:pPr>
              <a:r>
                <a:rPr lang="en-US" sz="1400">
                  <a:latin typeface="Arial" charset="0"/>
                </a:rPr>
                <a:t>Found Critical X’s</a:t>
              </a:r>
            </a:p>
          </p:txBody>
        </p:sp>
        <p:sp>
          <p:nvSpPr>
            <p:cNvPr id="20494" name="Rectangle 14"/>
            <p:cNvSpPr>
              <a:spLocks noChangeArrowheads="1"/>
            </p:cNvSpPr>
            <p:nvPr/>
          </p:nvSpPr>
          <p:spPr bwMode="auto">
            <a:xfrm>
              <a:off x="3921" y="2955"/>
              <a:ext cx="1427" cy="172"/>
            </a:xfrm>
            <a:prstGeom prst="rect">
              <a:avLst/>
            </a:prstGeom>
            <a:noFill/>
            <a:ln w="9525">
              <a:noFill/>
              <a:miter lim="800000"/>
              <a:headEnd/>
              <a:tailEnd/>
            </a:ln>
          </p:spPr>
          <p:txBody>
            <a:bodyPr lIns="92075" tIns="46038" rIns="92075" bIns="46038">
              <a:spAutoFit/>
            </a:bodyPr>
            <a:lstStyle/>
            <a:p>
              <a:pPr algn="r">
                <a:lnSpc>
                  <a:spcPct val="85000"/>
                </a:lnSpc>
                <a:spcBef>
                  <a:spcPct val="50000"/>
                </a:spcBef>
              </a:pPr>
              <a:r>
                <a:rPr lang="en-US" sz="1400">
                  <a:latin typeface="Arial" charset="0"/>
                </a:rPr>
                <a:t>Controlling Critical X’s</a:t>
              </a:r>
            </a:p>
          </p:txBody>
        </p:sp>
        <p:sp>
          <p:nvSpPr>
            <p:cNvPr id="20495" name="Rectangle 15"/>
            <p:cNvSpPr>
              <a:spLocks noChangeArrowheads="1"/>
            </p:cNvSpPr>
            <p:nvPr/>
          </p:nvSpPr>
          <p:spPr bwMode="auto">
            <a:xfrm>
              <a:off x="3279" y="1429"/>
              <a:ext cx="687" cy="250"/>
            </a:xfrm>
            <a:prstGeom prst="rect">
              <a:avLst/>
            </a:prstGeom>
            <a:noFill/>
            <a:ln w="9525">
              <a:noFill/>
              <a:miter lim="800000"/>
              <a:headEnd/>
              <a:tailEnd/>
            </a:ln>
          </p:spPr>
          <p:txBody>
            <a:bodyPr lIns="92075" tIns="46038" rIns="92075" bIns="46038">
              <a:spAutoFit/>
            </a:bodyPr>
            <a:lstStyle/>
            <a:p>
              <a:pPr algn="ctr">
                <a:spcBef>
                  <a:spcPct val="50000"/>
                </a:spcBef>
              </a:pPr>
              <a:r>
                <a:rPr lang="en-US" sz="2000">
                  <a:latin typeface="Arial" charset="0"/>
                </a:rPr>
                <a:t>17</a:t>
              </a:r>
            </a:p>
          </p:txBody>
        </p:sp>
        <p:sp>
          <p:nvSpPr>
            <p:cNvPr id="20496" name="Rectangle 16"/>
            <p:cNvSpPr>
              <a:spLocks noChangeArrowheads="1"/>
            </p:cNvSpPr>
            <p:nvPr/>
          </p:nvSpPr>
          <p:spPr bwMode="auto">
            <a:xfrm>
              <a:off x="4890" y="1028"/>
              <a:ext cx="458" cy="192"/>
            </a:xfrm>
            <a:prstGeom prst="rect">
              <a:avLst/>
            </a:prstGeom>
            <a:noFill/>
            <a:ln w="9525">
              <a:noFill/>
              <a:miter lim="800000"/>
              <a:headEnd/>
              <a:tailEnd/>
            </a:ln>
          </p:spPr>
          <p:txBody>
            <a:bodyPr wrap="none" lIns="92075" tIns="46038" rIns="92075" bIns="46038">
              <a:spAutoFit/>
            </a:bodyPr>
            <a:lstStyle/>
            <a:p>
              <a:pPr algn="r">
                <a:spcBef>
                  <a:spcPct val="50000"/>
                </a:spcBef>
              </a:pPr>
              <a:r>
                <a:rPr lang="en-US" sz="1400">
                  <a:latin typeface="Arial" charset="0"/>
                </a:rPr>
                <a:t>All X’s</a:t>
              </a:r>
            </a:p>
          </p:txBody>
        </p:sp>
        <p:sp>
          <p:nvSpPr>
            <p:cNvPr id="20497" name="Rectangle 17"/>
            <p:cNvSpPr>
              <a:spLocks noChangeArrowheads="1"/>
            </p:cNvSpPr>
            <p:nvPr/>
          </p:nvSpPr>
          <p:spPr bwMode="auto">
            <a:xfrm>
              <a:off x="4550" y="1460"/>
              <a:ext cx="798" cy="192"/>
            </a:xfrm>
            <a:prstGeom prst="rect">
              <a:avLst/>
            </a:prstGeom>
            <a:noFill/>
            <a:ln w="9525">
              <a:noFill/>
              <a:miter lim="800000"/>
              <a:headEnd/>
              <a:tailEnd/>
            </a:ln>
          </p:spPr>
          <p:txBody>
            <a:bodyPr wrap="none" lIns="92075" tIns="46038" rIns="92075" bIns="46038">
              <a:spAutoFit/>
            </a:bodyPr>
            <a:lstStyle/>
            <a:p>
              <a:pPr algn="r">
                <a:spcBef>
                  <a:spcPct val="50000"/>
                </a:spcBef>
              </a:pPr>
              <a:r>
                <a:rPr lang="en-US" sz="1400">
                  <a:latin typeface="Arial" charset="0"/>
                </a:rPr>
                <a:t>1st “Hit List”</a:t>
              </a:r>
            </a:p>
          </p:txBody>
        </p:sp>
        <p:sp>
          <p:nvSpPr>
            <p:cNvPr id="20498" name="Rectangle 18"/>
            <p:cNvSpPr>
              <a:spLocks noChangeArrowheads="1"/>
            </p:cNvSpPr>
            <p:nvPr/>
          </p:nvSpPr>
          <p:spPr bwMode="auto">
            <a:xfrm>
              <a:off x="4500" y="1940"/>
              <a:ext cx="848" cy="192"/>
            </a:xfrm>
            <a:prstGeom prst="rect">
              <a:avLst/>
            </a:prstGeom>
            <a:noFill/>
            <a:ln w="9525">
              <a:noFill/>
              <a:miter lim="800000"/>
              <a:headEnd/>
              <a:tailEnd/>
            </a:ln>
          </p:spPr>
          <p:txBody>
            <a:bodyPr wrap="none" lIns="92075" tIns="46038" rIns="92075" bIns="46038">
              <a:spAutoFit/>
            </a:bodyPr>
            <a:lstStyle/>
            <a:p>
              <a:pPr algn="r">
                <a:spcBef>
                  <a:spcPct val="50000"/>
                </a:spcBef>
              </a:pPr>
              <a:r>
                <a:rPr lang="en-US" sz="1400">
                  <a:latin typeface="Arial" charset="0"/>
                </a:rPr>
                <a:t>Screened List</a:t>
              </a:r>
            </a:p>
          </p:txBody>
        </p:sp>
        <p:sp>
          <p:nvSpPr>
            <p:cNvPr id="20499" name="AutoShape 19"/>
            <p:cNvSpPr>
              <a:spLocks noChangeArrowheads="1"/>
            </p:cNvSpPr>
            <p:nvPr/>
          </p:nvSpPr>
          <p:spPr bwMode="auto">
            <a:xfrm>
              <a:off x="3501" y="3354"/>
              <a:ext cx="270" cy="329"/>
            </a:xfrm>
            <a:prstGeom prst="downArrow">
              <a:avLst>
                <a:gd name="adj1" fmla="val 50000"/>
                <a:gd name="adj2" fmla="val 60932"/>
              </a:avLst>
            </a:prstGeom>
            <a:solidFill>
              <a:srgbClr val="FFCC00"/>
            </a:solidFill>
            <a:ln w="12700">
              <a:solidFill>
                <a:schemeClr val="tx1"/>
              </a:solidFill>
              <a:miter lim="800000"/>
              <a:headEnd/>
              <a:tailEnd/>
            </a:ln>
          </p:spPr>
          <p:txBody>
            <a:bodyPr wrap="none" anchor="ctr"/>
            <a:lstStyle/>
            <a:p>
              <a:endParaRPr lang="en-US"/>
            </a:p>
          </p:txBody>
        </p:sp>
        <p:sp>
          <p:nvSpPr>
            <p:cNvPr id="20500" name="Rectangle 20"/>
            <p:cNvSpPr>
              <a:spLocks noChangeArrowheads="1"/>
            </p:cNvSpPr>
            <p:nvPr/>
          </p:nvSpPr>
          <p:spPr bwMode="auto">
            <a:xfrm>
              <a:off x="432" y="1264"/>
              <a:ext cx="1152" cy="231"/>
            </a:xfrm>
            <a:prstGeom prst="rect">
              <a:avLst/>
            </a:prstGeom>
            <a:noFill/>
            <a:ln w="9525">
              <a:noFill/>
              <a:miter lim="800000"/>
              <a:headEnd/>
              <a:tailEnd/>
            </a:ln>
          </p:spPr>
          <p:txBody>
            <a:bodyPr lIns="92075" tIns="46038" rIns="92075" bIns="46038">
              <a:spAutoFit/>
            </a:bodyPr>
            <a:lstStyle/>
            <a:p>
              <a:pPr>
                <a:spcBef>
                  <a:spcPct val="50000"/>
                </a:spcBef>
              </a:pPr>
              <a:r>
                <a:rPr lang="en-US" sz="1800">
                  <a:latin typeface="Arial" charset="0"/>
                </a:rPr>
                <a:t>MEASURE</a:t>
              </a:r>
            </a:p>
          </p:txBody>
        </p:sp>
        <p:sp>
          <p:nvSpPr>
            <p:cNvPr id="20501" name="Rectangle 21"/>
            <p:cNvSpPr>
              <a:spLocks noChangeArrowheads="1"/>
            </p:cNvSpPr>
            <p:nvPr/>
          </p:nvSpPr>
          <p:spPr bwMode="auto">
            <a:xfrm>
              <a:off x="432" y="1921"/>
              <a:ext cx="1152" cy="231"/>
            </a:xfrm>
            <a:prstGeom prst="rect">
              <a:avLst/>
            </a:prstGeom>
            <a:noFill/>
            <a:ln w="9525">
              <a:noFill/>
              <a:miter lim="800000"/>
              <a:headEnd/>
              <a:tailEnd/>
            </a:ln>
          </p:spPr>
          <p:txBody>
            <a:bodyPr lIns="92075" tIns="46038" rIns="92075" bIns="46038">
              <a:spAutoFit/>
            </a:bodyPr>
            <a:lstStyle/>
            <a:p>
              <a:pPr>
                <a:spcBef>
                  <a:spcPct val="50000"/>
                </a:spcBef>
              </a:pPr>
              <a:r>
                <a:rPr lang="en-US" sz="1800">
                  <a:latin typeface="Arial" charset="0"/>
                </a:rPr>
                <a:t>ANALYZE</a:t>
              </a:r>
            </a:p>
          </p:txBody>
        </p:sp>
        <p:sp>
          <p:nvSpPr>
            <p:cNvPr id="20502" name="Rectangle 22"/>
            <p:cNvSpPr>
              <a:spLocks noChangeArrowheads="1"/>
            </p:cNvSpPr>
            <p:nvPr/>
          </p:nvSpPr>
          <p:spPr bwMode="auto">
            <a:xfrm>
              <a:off x="432" y="2288"/>
              <a:ext cx="1152" cy="231"/>
            </a:xfrm>
            <a:prstGeom prst="rect">
              <a:avLst/>
            </a:prstGeom>
            <a:noFill/>
            <a:ln w="9525">
              <a:noFill/>
              <a:miter lim="800000"/>
              <a:headEnd/>
              <a:tailEnd/>
            </a:ln>
          </p:spPr>
          <p:txBody>
            <a:bodyPr lIns="92075" tIns="46038" rIns="92075" bIns="46038">
              <a:spAutoFit/>
            </a:bodyPr>
            <a:lstStyle/>
            <a:p>
              <a:pPr>
                <a:spcBef>
                  <a:spcPct val="50000"/>
                </a:spcBef>
              </a:pPr>
              <a:r>
                <a:rPr lang="en-US" sz="1800">
                  <a:latin typeface="Arial" charset="0"/>
                </a:rPr>
                <a:t>IMPROVE</a:t>
              </a:r>
            </a:p>
          </p:txBody>
        </p:sp>
        <p:sp>
          <p:nvSpPr>
            <p:cNvPr id="20503" name="Rectangle 23"/>
            <p:cNvSpPr>
              <a:spLocks noChangeArrowheads="1"/>
            </p:cNvSpPr>
            <p:nvPr/>
          </p:nvSpPr>
          <p:spPr bwMode="auto">
            <a:xfrm>
              <a:off x="432" y="2864"/>
              <a:ext cx="1152" cy="231"/>
            </a:xfrm>
            <a:prstGeom prst="rect">
              <a:avLst/>
            </a:prstGeom>
            <a:noFill/>
            <a:ln w="9525">
              <a:noFill/>
              <a:miter lim="800000"/>
              <a:headEnd/>
              <a:tailEnd/>
            </a:ln>
          </p:spPr>
          <p:txBody>
            <a:bodyPr lIns="92075" tIns="46038" rIns="92075" bIns="46038">
              <a:spAutoFit/>
            </a:bodyPr>
            <a:lstStyle/>
            <a:p>
              <a:pPr>
                <a:spcBef>
                  <a:spcPct val="50000"/>
                </a:spcBef>
              </a:pPr>
              <a:r>
                <a:rPr lang="en-US" sz="1800">
                  <a:latin typeface="Arial" charset="0"/>
                </a:rPr>
                <a:t>CONTROL</a:t>
              </a:r>
            </a:p>
          </p:txBody>
        </p:sp>
        <p:sp>
          <p:nvSpPr>
            <p:cNvPr id="20504" name="AutoShape 24"/>
            <p:cNvSpPr>
              <a:spLocks noChangeArrowheads="1"/>
            </p:cNvSpPr>
            <p:nvPr/>
          </p:nvSpPr>
          <p:spPr bwMode="auto">
            <a:xfrm>
              <a:off x="1251" y="1036"/>
              <a:ext cx="1336" cy="199"/>
            </a:xfrm>
            <a:prstGeom prst="homePlate">
              <a:avLst>
                <a:gd name="adj" fmla="val 130075"/>
              </a:avLst>
            </a:prstGeom>
            <a:solidFill>
              <a:schemeClr val="bg1"/>
            </a:solidFill>
            <a:ln w="25400">
              <a:solidFill>
                <a:srgbClr val="2B0956"/>
              </a:solidFill>
              <a:miter lim="800000"/>
              <a:headEnd/>
              <a:tailEnd/>
            </a:ln>
          </p:spPr>
          <p:txBody>
            <a:bodyPr lIns="90488" tIns="44450" rIns="90488" bIns="44450" anchor="ctr">
              <a:spAutoFit/>
            </a:bodyPr>
            <a:lstStyle/>
            <a:p>
              <a:pPr marL="169863" indent="-169863">
                <a:lnSpc>
                  <a:spcPct val="95000"/>
                </a:lnSpc>
                <a:spcBef>
                  <a:spcPct val="20000"/>
                </a:spcBef>
                <a:buFontTx/>
                <a:buChar char="•"/>
              </a:pPr>
              <a:r>
                <a:rPr lang="en-US" sz="1400">
                  <a:latin typeface="Arial" charset="0"/>
                </a:rPr>
                <a:t>Process Maps</a:t>
              </a:r>
            </a:p>
          </p:txBody>
        </p:sp>
        <p:sp>
          <p:nvSpPr>
            <p:cNvPr id="20505" name="AutoShape 25"/>
            <p:cNvSpPr>
              <a:spLocks noChangeArrowheads="1"/>
            </p:cNvSpPr>
            <p:nvPr/>
          </p:nvSpPr>
          <p:spPr bwMode="auto">
            <a:xfrm>
              <a:off x="1251" y="1800"/>
              <a:ext cx="1790" cy="480"/>
            </a:xfrm>
            <a:prstGeom prst="homePlate">
              <a:avLst>
                <a:gd name="adj" fmla="val 70371"/>
              </a:avLst>
            </a:prstGeom>
            <a:solidFill>
              <a:schemeClr val="bg1"/>
            </a:solidFill>
            <a:ln w="25400">
              <a:solidFill>
                <a:srgbClr val="2B0956"/>
              </a:solidFill>
              <a:miter lim="800000"/>
              <a:headEnd/>
              <a:tailEnd/>
            </a:ln>
          </p:spPr>
          <p:txBody>
            <a:bodyPr lIns="90488" tIns="44450" rIns="90488" bIns="44450" anchor="ctr"/>
            <a:lstStyle/>
            <a:p>
              <a:pPr marL="169863" indent="-169863">
                <a:lnSpc>
                  <a:spcPct val="95000"/>
                </a:lnSpc>
                <a:spcBef>
                  <a:spcPct val="20000"/>
                </a:spcBef>
                <a:buFontTx/>
                <a:buChar char="•"/>
              </a:pPr>
              <a:r>
                <a:rPr lang="en-US" sz="1400">
                  <a:latin typeface="Arial" charset="0"/>
                </a:rPr>
                <a:t>Failure Modes and Effects Analysis/FTA</a:t>
              </a:r>
            </a:p>
            <a:p>
              <a:pPr marL="169863" indent="-169863">
                <a:lnSpc>
                  <a:spcPct val="95000"/>
                </a:lnSpc>
                <a:spcBef>
                  <a:spcPct val="20000"/>
                </a:spcBef>
                <a:buFontTx/>
                <a:buChar char="•"/>
              </a:pPr>
              <a:r>
                <a:rPr lang="en-US" sz="1400">
                  <a:latin typeface="Arial" charset="0"/>
                </a:rPr>
                <a:t>Multi-Vari Studies</a:t>
              </a:r>
            </a:p>
          </p:txBody>
        </p:sp>
        <p:sp>
          <p:nvSpPr>
            <p:cNvPr id="20506" name="AutoShape 26"/>
            <p:cNvSpPr>
              <a:spLocks noChangeArrowheads="1"/>
            </p:cNvSpPr>
            <p:nvPr/>
          </p:nvSpPr>
          <p:spPr bwMode="auto">
            <a:xfrm>
              <a:off x="1251" y="2395"/>
              <a:ext cx="1902" cy="304"/>
            </a:xfrm>
            <a:prstGeom prst="homePlate">
              <a:avLst>
                <a:gd name="adj" fmla="val 146016"/>
              </a:avLst>
            </a:prstGeom>
            <a:solidFill>
              <a:schemeClr val="bg1"/>
            </a:solidFill>
            <a:ln w="25400">
              <a:solidFill>
                <a:srgbClr val="2B0956"/>
              </a:solidFill>
              <a:miter lim="800000"/>
              <a:headEnd/>
              <a:tailEnd/>
            </a:ln>
          </p:spPr>
          <p:txBody>
            <a:bodyPr lIns="90488" tIns="44450" rIns="90488" bIns="44450" anchor="ctr"/>
            <a:lstStyle/>
            <a:p>
              <a:pPr marL="169863" indent="-169863">
                <a:lnSpc>
                  <a:spcPct val="95000"/>
                </a:lnSpc>
                <a:spcBef>
                  <a:spcPct val="20000"/>
                </a:spcBef>
                <a:buFontTx/>
                <a:buChar char="•"/>
              </a:pPr>
              <a:r>
                <a:rPr lang="en-US" sz="1400">
                  <a:latin typeface="Arial" charset="0"/>
                </a:rPr>
                <a:t>Design of Experiments (DOE)</a:t>
              </a:r>
            </a:p>
          </p:txBody>
        </p:sp>
        <p:sp>
          <p:nvSpPr>
            <p:cNvPr id="20507" name="AutoShape 27"/>
            <p:cNvSpPr>
              <a:spLocks noChangeArrowheads="1"/>
            </p:cNvSpPr>
            <p:nvPr/>
          </p:nvSpPr>
          <p:spPr bwMode="auto">
            <a:xfrm>
              <a:off x="1251" y="2921"/>
              <a:ext cx="1886" cy="200"/>
            </a:xfrm>
            <a:prstGeom prst="homePlate">
              <a:avLst>
                <a:gd name="adj" fmla="val 262774"/>
              </a:avLst>
            </a:prstGeom>
            <a:solidFill>
              <a:schemeClr val="bg1"/>
            </a:solidFill>
            <a:ln w="25400">
              <a:solidFill>
                <a:srgbClr val="2B0956"/>
              </a:solidFill>
              <a:miter lim="800000"/>
              <a:headEnd/>
              <a:tailEnd/>
            </a:ln>
          </p:spPr>
          <p:txBody>
            <a:bodyPr lIns="90488" tIns="44450" rIns="90488" bIns="44450" anchor="ctr"/>
            <a:lstStyle/>
            <a:p>
              <a:pPr marL="169863" indent="-169863">
                <a:lnSpc>
                  <a:spcPct val="95000"/>
                </a:lnSpc>
                <a:spcBef>
                  <a:spcPct val="20000"/>
                </a:spcBef>
                <a:buFontTx/>
                <a:buChar char="•"/>
              </a:pPr>
              <a:r>
                <a:rPr lang="en-US" sz="1400">
                  <a:latin typeface="Arial" charset="0"/>
                </a:rPr>
                <a:t>Control Plans</a:t>
              </a:r>
            </a:p>
          </p:txBody>
        </p:sp>
        <p:sp>
          <p:nvSpPr>
            <p:cNvPr id="20508" name="AutoShape 28"/>
            <p:cNvSpPr>
              <a:spLocks noChangeArrowheads="1"/>
            </p:cNvSpPr>
            <p:nvPr/>
          </p:nvSpPr>
          <p:spPr bwMode="auto">
            <a:xfrm>
              <a:off x="1251" y="1484"/>
              <a:ext cx="1648" cy="199"/>
            </a:xfrm>
            <a:prstGeom prst="homePlate">
              <a:avLst>
                <a:gd name="adj" fmla="val 160452"/>
              </a:avLst>
            </a:prstGeom>
            <a:solidFill>
              <a:schemeClr val="bg1"/>
            </a:solidFill>
            <a:ln w="25400">
              <a:solidFill>
                <a:srgbClr val="2B0956"/>
              </a:solidFill>
              <a:miter lim="800000"/>
              <a:headEnd/>
              <a:tailEnd/>
            </a:ln>
          </p:spPr>
          <p:txBody>
            <a:bodyPr lIns="90488" tIns="44450" rIns="90488" bIns="44450" anchor="ctr">
              <a:spAutoFit/>
            </a:bodyPr>
            <a:lstStyle/>
            <a:p>
              <a:pPr marL="169863" indent="-169863">
                <a:lnSpc>
                  <a:spcPct val="95000"/>
                </a:lnSpc>
                <a:spcBef>
                  <a:spcPct val="20000"/>
                </a:spcBef>
                <a:buFontTx/>
                <a:buChar char="•"/>
              </a:pPr>
              <a:r>
                <a:rPr lang="en-US" sz="1400">
                  <a:latin typeface="Arial" charset="0"/>
                </a:rPr>
                <a:t>C&amp;E Matrix</a:t>
              </a:r>
            </a:p>
          </p:txBody>
        </p:sp>
      </p:grpSp>
      <p:sp>
        <p:nvSpPr>
          <p:cNvPr id="2" name="Slide Number Placeholder 1"/>
          <p:cNvSpPr>
            <a:spLocks noGrp="1"/>
          </p:cNvSpPr>
          <p:nvPr>
            <p:ph type="sldNum" sz="quarter" idx="12"/>
          </p:nvPr>
        </p:nvSpPr>
        <p:spPr/>
        <p:txBody>
          <a:bodyPr/>
          <a:lstStyle/>
          <a:p>
            <a:pPr>
              <a:defRPr/>
            </a:pPr>
            <a:fld id="{13256AEC-3895-4AB4-8E65-40D20528E05D}"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graphicFrame>
        <p:nvGraphicFramePr>
          <p:cNvPr id="4" name="Content Placeholder 3"/>
          <p:cNvGraphicFramePr>
            <a:graphicFrameLocks noGrp="1"/>
          </p:cNvGraphicFramePr>
          <p:nvPr>
            <p:ph idx="1"/>
          </p:nvPr>
        </p:nvGraphicFramePr>
        <p:xfrm>
          <a:off x="-1066800" y="1828800"/>
          <a:ext cx="6604000" cy="3265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3962400" y="1752600"/>
          <a:ext cx="4953000" cy="355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quot;No&quot; Symbol 7"/>
          <p:cNvSpPr/>
          <p:nvPr/>
        </p:nvSpPr>
        <p:spPr>
          <a:xfrm>
            <a:off x="6172200" y="4724400"/>
            <a:ext cx="2057400" cy="1752600"/>
          </a:xfrm>
          <a:prstGeom prst="noSmoking">
            <a:avLst>
              <a:gd name="adj" fmla="val 72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3730" name="Picture 2" descr="C:\WINDOWS\Temporary Internet Files\Content.IE5\RQOPSFP8\MC900441310[1].png"/>
          <p:cNvPicPr>
            <a:picLocks noChangeAspect="1" noChangeArrowheads="1"/>
          </p:cNvPicPr>
          <p:nvPr/>
        </p:nvPicPr>
        <p:blipFill>
          <a:blip r:embed="rId12" cstate="print"/>
          <a:srcRect/>
          <a:stretch>
            <a:fillRect/>
          </a:stretch>
        </p:blipFill>
        <p:spPr bwMode="auto">
          <a:xfrm>
            <a:off x="1066800" y="4572000"/>
            <a:ext cx="2057400" cy="2057400"/>
          </a:xfrm>
          <a:prstGeom prst="rect">
            <a:avLst/>
          </a:prstGeom>
          <a:noFill/>
        </p:spPr>
      </p:pic>
      <p:sp>
        <p:nvSpPr>
          <p:cNvPr id="3" name="Slide Number Placeholder 2"/>
          <p:cNvSpPr>
            <a:spLocks noGrp="1"/>
          </p:cNvSpPr>
          <p:nvPr>
            <p:ph type="sldNum" sz="quarter" idx="12"/>
          </p:nvPr>
        </p:nvSpPr>
        <p:spPr/>
        <p:txBody>
          <a:bodyPr/>
          <a:lstStyle/>
          <a:p>
            <a:pPr>
              <a:defRPr/>
            </a:pPr>
            <a:fld id="{095A513F-A0B7-4F65-BEF5-BBD495223354}"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type="tbl" idx="1"/>
          </p:nvPr>
        </p:nvGraphicFramePr>
        <p:xfrm>
          <a:off x="749300" y="990600"/>
          <a:ext cx="7262813" cy="5867400"/>
        </p:xfrm>
        <a:graphic>
          <a:graphicData uri="http://schemas.openxmlformats.org/presentationml/2006/ole">
            <mc:AlternateContent xmlns:mc="http://schemas.openxmlformats.org/markup-compatibility/2006">
              <mc:Choice xmlns:v="urn:schemas-microsoft-com:vml" Requires="v">
                <p:oleObj spid="_x0000_s1031" name="Document" r:id="rId4" imgW="8341920" imgH="6738840" progId="Word.Document.8">
                  <p:embed/>
                </p:oleObj>
              </mc:Choice>
              <mc:Fallback>
                <p:oleObj name="Document" r:id="rId4" imgW="8341920" imgH="673884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300" y="990600"/>
                        <a:ext cx="7262813" cy="586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Slide Number Placeholder 3"/>
          <p:cNvSpPr>
            <a:spLocks noGrp="1"/>
          </p:cNvSpPr>
          <p:nvPr>
            <p:ph type="sldNum" sz="quarter" idx="4294967295"/>
          </p:nvPr>
        </p:nvSpPr>
        <p:spPr bwMode="auto">
          <a:xfrm>
            <a:off x="7010400" y="6381750"/>
            <a:ext cx="2133600" cy="476250"/>
          </a:xfrm>
          <a:ln>
            <a:miter lim="800000"/>
            <a:headEnd/>
            <a:tailEnd/>
          </a:ln>
        </p:spPr>
        <p:txBody>
          <a:bodyPr/>
          <a:lstStyle/>
          <a:p>
            <a:pPr>
              <a:defRPr/>
            </a:pPr>
            <a:fld id="{E03FC50D-1B78-493A-B174-F338BB8C8373}" type="slidenum">
              <a:rPr lang="en-US"/>
              <a:pPr>
                <a:defRPr/>
              </a:pPr>
              <a:t>32</a:t>
            </a:fld>
            <a:endParaRPr lang="en-US"/>
          </a:p>
        </p:txBody>
      </p:sp>
      <p:sp>
        <p:nvSpPr>
          <p:cNvPr id="1028" name="Text Box 3"/>
          <p:cNvSpPr txBox="1">
            <a:spLocks noChangeArrowheads="1"/>
          </p:cNvSpPr>
          <p:nvPr/>
        </p:nvSpPr>
        <p:spPr bwMode="auto">
          <a:xfrm>
            <a:off x="7539038" y="219075"/>
            <a:ext cx="1379537" cy="517525"/>
          </a:xfrm>
          <a:prstGeom prst="rect">
            <a:avLst/>
          </a:prstGeom>
          <a:noFill/>
          <a:ln w="9525">
            <a:noFill/>
            <a:miter lim="800000"/>
            <a:headEnd/>
            <a:tailEnd/>
          </a:ln>
        </p:spPr>
        <p:txBody>
          <a:bodyPr>
            <a:spAutoFit/>
          </a:bodyPr>
          <a:lstStyle/>
          <a:p>
            <a:pPr algn="ctr" eaLnBrk="1" hangingPunct="1"/>
            <a:r>
              <a:rPr lang="en-US" sz="1400" b="1">
                <a:solidFill>
                  <a:schemeClr val="bg1"/>
                </a:solidFill>
                <a:latin typeface="Arial" charset="0"/>
              </a:rPr>
              <a:t>6 Sigma Definitions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ctrTitle"/>
          </p:nvPr>
        </p:nvSpPr>
        <p:spPr/>
        <p:txBody>
          <a:bodyPr/>
          <a:lstStyle/>
          <a:p>
            <a:pPr eaLnBrk="1" hangingPunct="1"/>
            <a:r>
              <a:rPr lang="en-US" smtClean="0"/>
              <a:t>Implementing Six Sigma</a:t>
            </a:r>
            <a:br>
              <a:rPr lang="en-US" smtClean="0"/>
            </a:br>
            <a:endParaRPr lang="en-US" smtClean="0"/>
          </a:p>
        </p:txBody>
      </p:sp>
      <p:sp>
        <p:nvSpPr>
          <p:cNvPr id="23555" name="Content Placeholder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  </a:t>
            </a:r>
          </a:p>
        </p:txBody>
      </p:sp>
      <p:sp>
        <p:nvSpPr>
          <p:cNvPr id="2" name="Slide Number Placeholder 1"/>
          <p:cNvSpPr>
            <a:spLocks noGrp="1"/>
          </p:cNvSpPr>
          <p:nvPr>
            <p:ph type="sldNum" sz="quarter" idx="12"/>
          </p:nvPr>
        </p:nvSpPr>
        <p:spPr/>
        <p:txBody>
          <a:bodyPr/>
          <a:lstStyle/>
          <a:p>
            <a:pPr>
              <a:defRPr/>
            </a:pPr>
            <a:fld id="{15B3C311-ACF1-4837-8244-1AF801B12C82}"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791200" y="1524000"/>
            <a:ext cx="2984500" cy="4398963"/>
          </a:xfrm>
          <a:prstGeom prst="rect">
            <a:avLst/>
          </a:prstGeom>
          <a:noFill/>
          <a:ln w="12700">
            <a:noFill/>
            <a:miter lim="800000"/>
            <a:headEnd/>
            <a:tailEnd/>
          </a:ln>
        </p:spPr>
        <p:txBody>
          <a:bodyPr lIns="90488" tIns="44450" rIns="90488" bIns="44450">
            <a:spAutoFit/>
          </a:bodyPr>
          <a:lstStyle/>
          <a:p>
            <a:pPr>
              <a:tabLst>
                <a:tab pos="227013" algn="l"/>
              </a:tabLst>
              <a:defRPr/>
            </a:pPr>
            <a:r>
              <a:rPr lang="en-US" sz="2000" dirty="0">
                <a:latin typeface="+mn-lt"/>
              </a:rPr>
              <a:t>Establishing these factors provides the seeds of success.</a:t>
            </a:r>
          </a:p>
          <a:p>
            <a:pPr>
              <a:tabLst>
                <a:tab pos="227013" algn="l"/>
              </a:tabLst>
              <a:defRPr/>
            </a:pPr>
            <a:endParaRPr lang="en-US" sz="2000" dirty="0">
              <a:latin typeface="+mn-lt"/>
            </a:endParaRPr>
          </a:p>
          <a:p>
            <a:pPr>
              <a:tabLst>
                <a:tab pos="227013" algn="l"/>
              </a:tabLst>
              <a:defRPr/>
            </a:pPr>
            <a:r>
              <a:rPr lang="en-US" sz="2000" dirty="0">
                <a:latin typeface="+mn-lt"/>
              </a:rPr>
              <a:t>They need to be integrated consistently to fit each business.</a:t>
            </a:r>
          </a:p>
          <a:p>
            <a:pPr>
              <a:tabLst>
                <a:tab pos="227013" algn="l"/>
              </a:tabLst>
              <a:defRPr/>
            </a:pPr>
            <a:endParaRPr lang="en-US" sz="2000" dirty="0">
              <a:latin typeface="+mn-lt"/>
            </a:endParaRPr>
          </a:p>
          <a:p>
            <a:pPr>
              <a:tabLst>
                <a:tab pos="227013" algn="l"/>
              </a:tabLst>
              <a:defRPr/>
            </a:pPr>
            <a:r>
              <a:rPr lang="en-US" sz="2000" dirty="0">
                <a:latin typeface="+mn-lt"/>
              </a:rPr>
              <a:t>They are all necessary for the best result.</a:t>
            </a:r>
          </a:p>
          <a:p>
            <a:pPr>
              <a:tabLst>
                <a:tab pos="227013" algn="l"/>
              </a:tabLst>
              <a:defRPr/>
            </a:pPr>
            <a:endParaRPr lang="en-US" sz="2000" dirty="0">
              <a:latin typeface="+mn-lt"/>
            </a:endParaRPr>
          </a:p>
          <a:p>
            <a:pPr>
              <a:tabLst>
                <a:tab pos="227013" algn="l"/>
              </a:tabLst>
              <a:defRPr/>
            </a:pPr>
            <a:r>
              <a:rPr lang="en-US" sz="2000" dirty="0">
                <a:latin typeface="+mn-lt"/>
              </a:rPr>
              <a:t>The most powerful success factor is “committed leadership.”</a:t>
            </a:r>
          </a:p>
        </p:txBody>
      </p:sp>
      <p:grpSp>
        <p:nvGrpSpPr>
          <p:cNvPr id="22531" name="Group 3"/>
          <p:cNvGrpSpPr>
            <a:grpSpLocks/>
          </p:cNvGrpSpPr>
          <p:nvPr/>
        </p:nvGrpSpPr>
        <p:grpSpPr bwMode="auto">
          <a:xfrm>
            <a:off x="457200" y="1905000"/>
            <a:ext cx="4781550" cy="4768850"/>
            <a:chOff x="1374" y="884"/>
            <a:chExt cx="3012" cy="3004"/>
          </a:xfrm>
        </p:grpSpPr>
        <p:sp>
          <p:nvSpPr>
            <p:cNvPr id="22533" name="Arc 4"/>
            <p:cNvSpPr>
              <a:spLocks noChangeAspect="1"/>
            </p:cNvSpPr>
            <p:nvPr/>
          </p:nvSpPr>
          <p:spPr bwMode="auto">
            <a:xfrm rot="-5400000">
              <a:off x="1481" y="989"/>
              <a:ext cx="1301" cy="1503"/>
            </a:xfrm>
            <a:custGeom>
              <a:avLst/>
              <a:gdLst>
                <a:gd name="T0" fmla="*/ 0 w 18700"/>
                <a:gd name="T1" fmla="*/ 0 h 21600"/>
                <a:gd name="T2" fmla="*/ 0 w 18700"/>
                <a:gd name="T3" fmla="*/ 0 h 21600"/>
                <a:gd name="T4" fmla="*/ 0 w 18700"/>
                <a:gd name="T5" fmla="*/ 0 h 21600"/>
                <a:gd name="T6" fmla="*/ 0 60000 65536"/>
                <a:gd name="T7" fmla="*/ 0 60000 65536"/>
                <a:gd name="T8" fmla="*/ 0 60000 65536"/>
                <a:gd name="T9" fmla="*/ 0 w 18700"/>
                <a:gd name="T10" fmla="*/ 0 h 21600"/>
                <a:gd name="T11" fmla="*/ 18700 w 18700"/>
                <a:gd name="T12" fmla="*/ 21600 h 21600"/>
              </a:gdLst>
              <a:ahLst/>
              <a:cxnLst>
                <a:cxn ang="T6">
                  <a:pos x="T0" y="T1"/>
                </a:cxn>
                <a:cxn ang="T7">
                  <a:pos x="T2" y="T3"/>
                </a:cxn>
                <a:cxn ang="T8">
                  <a:pos x="T4" y="T5"/>
                </a:cxn>
              </a:cxnLst>
              <a:rect l="T9" t="T10" r="T11" b="T12"/>
              <a:pathLst>
                <a:path w="18700" h="21600" fill="none" extrusionOk="0">
                  <a:moveTo>
                    <a:pt x="0" y="0"/>
                  </a:moveTo>
                  <a:cubicBezTo>
                    <a:pt x="16" y="0"/>
                    <a:pt x="33" y="-1"/>
                    <a:pt x="50" y="0"/>
                  </a:cubicBezTo>
                  <a:cubicBezTo>
                    <a:pt x="7726" y="0"/>
                    <a:pt x="14826" y="4074"/>
                    <a:pt x="18699" y="10703"/>
                  </a:cubicBezTo>
                </a:path>
                <a:path w="18700" h="21600" stroke="0" extrusionOk="0">
                  <a:moveTo>
                    <a:pt x="0" y="0"/>
                  </a:moveTo>
                  <a:cubicBezTo>
                    <a:pt x="16" y="0"/>
                    <a:pt x="33" y="-1"/>
                    <a:pt x="50" y="0"/>
                  </a:cubicBezTo>
                  <a:cubicBezTo>
                    <a:pt x="7726" y="0"/>
                    <a:pt x="14826" y="4074"/>
                    <a:pt x="18699" y="10703"/>
                  </a:cubicBezTo>
                  <a:lnTo>
                    <a:pt x="50" y="21600"/>
                  </a:lnTo>
                  <a:close/>
                </a:path>
              </a:pathLst>
            </a:custGeom>
            <a:gradFill rotWithShape="0">
              <a:gsLst>
                <a:gs pos="0">
                  <a:srgbClr val="9E1C25"/>
                </a:gs>
                <a:gs pos="100000">
                  <a:srgbClr val="E5C2C5"/>
                </a:gs>
              </a:gsLst>
              <a:lin ang="18900000" scaled="1"/>
            </a:gradFill>
            <a:ln w="9525">
              <a:noFill/>
              <a:round/>
              <a:headEnd/>
              <a:tailEnd/>
            </a:ln>
          </p:spPr>
          <p:txBody>
            <a:bodyPr/>
            <a:lstStyle/>
            <a:p>
              <a:endParaRPr lang="en-US"/>
            </a:p>
          </p:txBody>
        </p:sp>
        <p:sp>
          <p:nvSpPr>
            <p:cNvPr id="22534" name="Arc 5"/>
            <p:cNvSpPr>
              <a:spLocks noChangeAspect="1"/>
            </p:cNvSpPr>
            <p:nvPr/>
          </p:nvSpPr>
          <p:spPr bwMode="auto">
            <a:xfrm rot="-5400000">
              <a:off x="2129" y="879"/>
              <a:ext cx="1502" cy="1512"/>
            </a:xfrm>
            <a:custGeom>
              <a:avLst/>
              <a:gdLst>
                <a:gd name="T0" fmla="*/ 0 w 21600"/>
                <a:gd name="T1" fmla="*/ 0 h 21720"/>
                <a:gd name="T2" fmla="*/ 0 w 21600"/>
                <a:gd name="T3" fmla="*/ 0 h 21720"/>
                <a:gd name="T4" fmla="*/ 0 w 21600"/>
                <a:gd name="T5" fmla="*/ 0 h 21720"/>
                <a:gd name="T6" fmla="*/ 0 60000 65536"/>
                <a:gd name="T7" fmla="*/ 0 60000 65536"/>
                <a:gd name="T8" fmla="*/ 0 60000 65536"/>
                <a:gd name="T9" fmla="*/ 0 w 21600"/>
                <a:gd name="T10" fmla="*/ 0 h 21720"/>
                <a:gd name="T11" fmla="*/ 21600 w 21600"/>
                <a:gd name="T12" fmla="*/ 21720 h 21720"/>
              </a:gdLst>
              <a:ahLst/>
              <a:cxnLst>
                <a:cxn ang="T6">
                  <a:pos x="T0" y="T1"/>
                </a:cxn>
                <a:cxn ang="T7">
                  <a:pos x="T2" y="T3"/>
                </a:cxn>
                <a:cxn ang="T8">
                  <a:pos x="T4" y="T5"/>
                </a:cxn>
              </a:cxnLst>
              <a:rect l="T9" t="T10" r="T11" b="T12"/>
              <a:pathLst>
                <a:path w="21600" h="21720" fill="none" extrusionOk="0">
                  <a:moveTo>
                    <a:pt x="18649" y="0"/>
                  </a:moveTo>
                  <a:cubicBezTo>
                    <a:pt x="20581" y="3306"/>
                    <a:pt x="21600" y="7067"/>
                    <a:pt x="21600" y="10897"/>
                  </a:cubicBezTo>
                  <a:cubicBezTo>
                    <a:pt x="21600" y="14697"/>
                    <a:pt x="20597" y="18430"/>
                    <a:pt x="18692" y="21719"/>
                  </a:cubicBezTo>
                </a:path>
                <a:path w="21600" h="21720" stroke="0" extrusionOk="0">
                  <a:moveTo>
                    <a:pt x="18649" y="0"/>
                  </a:moveTo>
                  <a:cubicBezTo>
                    <a:pt x="20581" y="3306"/>
                    <a:pt x="21600" y="7067"/>
                    <a:pt x="21600" y="10897"/>
                  </a:cubicBezTo>
                  <a:cubicBezTo>
                    <a:pt x="21600" y="14697"/>
                    <a:pt x="20597" y="18430"/>
                    <a:pt x="18692" y="21719"/>
                  </a:cubicBezTo>
                  <a:lnTo>
                    <a:pt x="0" y="10897"/>
                  </a:lnTo>
                  <a:close/>
                </a:path>
              </a:pathLst>
            </a:custGeom>
            <a:gradFill rotWithShape="0">
              <a:gsLst>
                <a:gs pos="0">
                  <a:srgbClr val="ECDEA0"/>
                </a:gs>
                <a:gs pos="100000">
                  <a:srgbClr val="FAF7E8"/>
                </a:gs>
              </a:gsLst>
              <a:lin ang="0" scaled="1"/>
            </a:gradFill>
            <a:ln w="9525">
              <a:noFill/>
              <a:round/>
              <a:headEnd/>
              <a:tailEnd/>
            </a:ln>
          </p:spPr>
          <p:txBody>
            <a:bodyPr/>
            <a:lstStyle/>
            <a:p>
              <a:endParaRPr lang="en-US"/>
            </a:p>
          </p:txBody>
        </p:sp>
        <p:sp>
          <p:nvSpPr>
            <p:cNvPr id="22535" name="Arc 6"/>
            <p:cNvSpPr>
              <a:spLocks noChangeAspect="1"/>
            </p:cNvSpPr>
            <p:nvPr/>
          </p:nvSpPr>
          <p:spPr bwMode="auto">
            <a:xfrm rot="-5400000">
              <a:off x="2983" y="987"/>
              <a:ext cx="1304" cy="1503"/>
            </a:xfrm>
            <a:custGeom>
              <a:avLst/>
              <a:gdLst>
                <a:gd name="T0" fmla="*/ 0 w 18743"/>
                <a:gd name="T1" fmla="*/ 0 h 21600"/>
                <a:gd name="T2" fmla="*/ 0 w 18743"/>
                <a:gd name="T3" fmla="*/ 0 h 21600"/>
                <a:gd name="T4" fmla="*/ 0 w 18743"/>
                <a:gd name="T5" fmla="*/ 0 h 21600"/>
                <a:gd name="T6" fmla="*/ 0 60000 65536"/>
                <a:gd name="T7" fmla="*/ 0 60000 65536"/>
                <a:gd name="T8" fmla="*/ 0 60000 65536"/>
                <a:gd name="T9" fmla="*/ 0 w 18743"/>
                <a:gd name="T10" fmla="*/ 0 h 21600"/>
                <a:gd name="T11" fmla="*/ 18743 w 18743"/>
                <a:gd name="T12" fmla="*/ 21600 h 21600"/>
              </a:gdLst>
              <a:ahLst/>
              <a:cxnLst>
                <a:cxn ang="T6">
                  <a:pos x="T0" y="T1"/>
                </a:cxn>
                <a:cxn ang="T7">
                  <a:pos x="T2" y="T3"/>
                </a:cxn>
                <a:cxn ang="T8">
                  <a:pos x="T4" y="T5"/>
                </a:cxn>
              </a:cxnLst>
              <a:rect l="T9" t="T10" r="T11" b="T12"/>
              <a:pathLst>
                <a:path w="18743" h="21600" fill="none" extrusionOk="0">
                  <a:moveTo>
                    <a:pt x="18742" y="10822"/>
                  </a:moveTo>
                  <a:cubicBezTo>
                    <a:pt x="14880" y="17493"/>
                    <a:pt x="7757" y="21599"/>
                    <a:pt x="50" y="21600"/>
                  </a:cubicBezTo>
                  <a:cubicBezTo>
                    <a:pt x="33" y="21600"/>
                    <a:pt x="16" y="21599"/>
                    <a:pt x="0" y="21599"/>
                  </a:cubicBezTo>
                </a:path>
                <a:path w="18743" h="21600" stroke="0" extrusionOk="0">
                  <a:moveTo>
                    <a:pt x="18742" y="10822"/>
                  </a:moveTo>
                  <a:cubicBezTo>
                    <a:pt x="14880" y="17493"/>
                    <a:pt x="7757" y="21599"/>
                    <a:pt x="50" y="21600"/>
                  </a:cubicBezTo>
                  <a:cubicBezTo>
                    <a:pt x="33" y="21600"/>
                    <a:pt x="16" y="21599"/>
                    <a:pt x="0" y="21599"/>
                  </a:cubicBezTo>
                  <a:lnTo>
                    <a:pt x="50" y="0"/>
                  </a:lnTo>
                  <a:close/>
                </a:path>
              </a:pathLst>
            </a:custGeom>
            <a:gradFill rotWithShape="0">
              <a:gsLst>
                <a:gs pos="0">
                  <a:srgbClr val="202E6F"/>
                </a:gs>
                <a:gs pos="100000">
                  <a:srgbClr val="E7E9F0"/>
                </a:gs>
              </a:gsLst>
              <a:lin ang="2700000" scaled="1"/>
            </a:gradFill>
            <a:ln w="9525">
              <a:noFill/>
              <a:round/>
              <a:headEnd/>
              <a:tailEnd/>
            </a:ln>
          </p:spPr>
          <p:txBody>
            <a:bodyPr/>
            <a:lstStyle/>
            <a:p>
              <a:endParaRPr lang="en-US"/>
            </a:p>
          </p:txBody>
        </p:sp>
        <p:sp>
          <p:nvSpPr>
            <p:cNvPr id="22536" name="Arc 7"/>
            <p:cNvSpPr>
              <a:spLocks noChangeAspect="1"/>
            </p:cNvSpPr>
            <p:nvPr/>
          </p:nvSpPr>
          <p:spPr bwMode="auto">
            <a:xfrm rot="-5400000">
              <a:off x="2984" y="2285"/>
              <a:ext cx="1302" cy="1503"/>
            </a:xfrm>
            <a:custGeom>
              <a:avLst/>
              <a:gdLst>
                <a:gd name="T0" fmla="*/ 0 w 18718"/>
                <a:gd name="T1" fmla="*/ 0 h 21600"/>
                <a:gd name="T2" fmla="*/ 0 w 18718"/>
                <a:gd name="T3" fmla="*/ 0 h 21600"/>
                <a:gd name="T4" fmla="*/ 0 w 18718"/>
                <a:gd name="T5" fmla="*/ 0 h 21600"/>
                <a:gd name="T6" fmla="*/ 0 60000 65536"/>
                <a:gd name="T7" fmla="*/ 0 60000 65536"/>
                <a:gd name="T8" fmla="*/ 0 60000 65536"/>
                <a:gd name="T9" fmla="*/ 0 w 18718"/>
                <a:gd name="T10" fmla="*/ 0 h 21600"/>
                <a:gd name="T11" fmla="*/ 18718 w 18718"/>
                <a:gd name="T12" fmla="*/ 21600 h 21600"/>
              </a:gdLst>
              <a:ahLst/>
              <a:cxnLst>
                <a:cxn ang="T6">
                  <a:pos x="T0" y="T1"/>
                </a:cxn>
                <a:cxn ang="T7">
                  <a:pos x="T2" y="T3"/>
                </a:cxn>
                <a:cxn ang="T8">
                  <a:pos x="T4" y="T5"/>
                </a:cxn>
              </a:cxnLst>
              <a:rect l="T9" t="T10" r="T11" b="T12"/>
              <a:pathLst>
                <a:path w="18718" h="21600" fill="none" extrusionOk="0">
                  <a:moveTo>
                    <a:pt x="18668" y="21599"/>
                  </a:moveTo>
                  <a:cubicBezTo>
                    <a:pt x="10960" y="21582"/>
                    <a:pt x="3846" y="17458"/>
                    <a:pt x="0" y="10779"/>
                  </a:cubicBezTo>
                </a:path>
                <a:path w="18718" h="21600" stroke="0" extrusionOk="0">
                  <a:moveTo>
                    <a:pt x="18668" y="21599"/>
                  </a:moveTo>
                  <a:cubicBezTo>
                    <a:pt x="10960" y="21582"/>
                    <a:pt x="3846" y="17458"/>
                    <a:pt x="0" y="10779"/>
                  </a:cubicBezTo>
                  <a:lnTo>
                    <a:pt x="18718" y="0"/>
                  </a:lnTo>
                  <a:close/>
                </a:path>
              </a:pathLst>
            </a:custGeom>
            <a:gradFill rotWithShape="0">
              <a:gsLst>
                <a:gs pos="0">
                  <a:srgbClr val="F4E7CF"/>
                </a:gs>
                <a:gs pos="100000">
                  <a:srgbClr val="C47F02"/>
                </a:gs>
              </a:gsLst>
              <a:lin ang="18900000" scaled="1"/>
            </a:gradFill>
            <a:ln w="9525">
              <a:noFill/>
              <a:round/>
              <a:headEnd/>
              <a:tailEnd/>
            </a:ln>
          </p:spPr>
          <p:txBody>
            <a:bodyPr/>
            <a:lstStyle/>
            <a:p>
              <a:endParaRPr lang="en-US"/>
            </a:p>
          </p:txBody>
        </p:sp>
        <p:sp>
          <p:nvSpPr>
            <p:cNvPr id="22537" name="Arc 8"/>
            <p:cNvSpPr>
              <a:spLocks noChangeAspect="1"/>
            </p:cNvSpPr>
            <p:nvPr/>
          </p:nvSpPr>
          <p:spPr bwMode="auto">
            <a:xfrm rot="-5400000">
              <a:off x="2130" y="2384"/>
              <a:ext cx="1502" cy="1505"/>
            </a:xfrm>
            <a:custGeom>
              <a:avLst/>
              <a:gdLst>
                <a:gd name="T0" fmla="*/ 0 w 21600"/>
                <a:gd name="T1" fmla="*/ 0 h 21634"/>
                <a:gd name="T2" fmla="*/ 0 w 21600"/>
                <a:gd name="T3" fmla="*/ 0 h 21634"/>
                <a:gd name="T4" fmla="*/ 0 w 21600"/>
                <a:gd name="T5" fmla="*/ 0 h 21634"/>
                <a:gd name="T6" fmla="*/ 0 60000 65536"/>
                <a:gd name="T7" fmla="*/ 0 60000 65536"/>
                <a:gd name="T8" fmla="*/ 0 60000 65536"/>
                <a:gd name="T9" fmla="*/ 0 w 21600"/>
                <a:gd name="T10" fmla="*/ 0 h 21634"/>
                <a:gd name="T11" fmla="*/ 21600 w 21600"/>
                <a:gd name="T12" fmla="*/ 21634 h 21634"/>
              </a:gdLst>
              <a:ahLst/>
              <a:cxnLst>
                <a:cxn ang="T6">
                  <a:pos x="T0" y="T1"/>
                </a:cxn>
                <a:cxn ang="T7">
                  <a:pos x="T2" y="T3"/>
                </a:cxn>
                <a:cxn ang="T8">
                  <a:pos x="T4" y="T5"/>
                </a:cxn>
              </a:cxnLst>
              <a:rect l="T9" t="T10" r="T11" b="T12"/>
              <a:pathLst>
                <a:path w="21600" h="21634" fill="none" extrusionOk="0">
                  <a:moveTo>
                    <a:pt x="2882" y="21633"/>
                  </a:moveTo>
                  <a:cubicBezTo>
                    <a:pt x="993" y="18355"/>
                    <a:pt x="0" y="14637"/>
                    <a:pt x="0" y="10854"/>
                  </a:cubicBezTo>
                  <a:cubicBezTo>
                    <a:pt x="-1" y="7041"/>
                    <a:pt x="1009" y="3296"/>
                    <a:pt x="2925" y="0"/>
                  </a:cubicBezTo>
                </a:path>
                <a:path w="21600" h="21634" stroke="0" extrusionOk="0">
                  <a:moveTo>
                    <a:pt x="2882" y="21633"/>
                  </a:moveTo>
                  <a:cubicBezTo>
                    <a:pt x="993" y="18355"/>
                    <a:pt x="0" y="14637"/>
                    <a:pt x="0" y="10854"/>
                  </a:cubicBezTo>
                  <a:cubicBezTo>
                    <a:pt x="-1" y="7041"/>
                    <a:pt x="1009" y="3296"/>
                    <a:pt x="2925" y="0"/>
                  </a:cubicBezTo>
                  <a:lnTo>
                    <a:pt x="21600" y="10854"/>
                  </a:lnTo>
                  <a:close/>
                </a:path>
              </a:pathLst>
            </a:custGeom>
            <a:gradFill rotWithShape="0">
              <a:gsLst>
                <a:gs pos="0">
                  <a:srgbClr val="E0E0B4"/>
                </a:gs>
                <a:gs pos="100000">
                  <a:srgbClr val="979701"/>
                </a:gs>
              </a:gsLst>
              <a:lin ang="0" scaled="1"/>
            </a:gradFill>
            <a:ln w="9525">
              <a:noFill/>
              <a:round/>
              <a:headEnd/>
              <a:tailEnd/>
            </a:ln>
          </p:spPr>
          <p:txBody>
            <a:bodyPr/>
            <a:lstStyle/>
            <a:p>
              <a:endParaRPr lang="en-US"/>
            </a:p>
          </p:txBody>
        </p:sp>
        <p:sp>
          <p:nvSpPr>
            <p:cNvPr id="22538" name="Arc 9"/>
            <p:cNvSpPr>
              <a:spLocks noChangeAspect="1"/>
            </p:cNvSpPr>
            <p:nvPr/>
          </p:nvSpPr>
          <p:spPr bwMode="auto">
            <a:xfrm rot="-5400000">
              <a:off x="1482" y="2285"/>
              <a:ext cx="1299" cy="1503"/>
            </a:xfrm>
            <a:custGeom>
              <a:avLst/>
              <a:gdLst>
                <a:gd name="T0" fmla="*/ 0 w 18675"/>
                <a:gd name="T1" fmla="*/ 0 h 21600"/>
                <a:gd name="T2" fmla="*/ 0 w 18675"/>
                <a:gd name="T3" fmla="*/ 0 h 21600"/>
                <a:gd name="T4" fmla="*/ 0 w 18675"/>
                <a:gd name="T5" fmla="*/ 0 h 21600"/>
                <a:gd name="T6" fmla="*/ 0 60000 65536"/>
                <a:gd name="T7" fmla="*/ 0 60000 65536"/>
                <a:gd name="T8" fmla="*/ 0 60000 65536"/>
                <a:gd name="T9" fmla="*/ 0 w 18675"/>
                <a:gd name="T10" fmla="*/ 0 h 21600"/>
                <a:gd name="T11" fmla="*/ 18675 w 18675"/>
                <a:gd name="T12" fmla="*/ 21600 h 21600"/>
              </a:gdLst>
              <a:ahLst/>
              <a:cxnLst>
                <a:cxn ang="T6">
                  <a:pos x="T0" y="T1"/>
                </a:cxn>
                <a:cxn ang="T7">
                  <a:pos x="T2" y="T3"/>
                </a:cxn>
                <a:cxn ang="T8">
                  <a:pos x="T4" y="T5"/>
                </a:cxn>
              </a:cxnLst>
              <a:rect l="T9" t="T10" r="T11" b="T12"/>
              <a:pathLst>
                <a:path w="18675" h="21600" fill="none" extrusionOk="0">
                  <a:moveTo>
                    <a:pt x="0" y="10746"/>
                  </a:moveTo>
                  <a:cubicBezTo>
                    <a:pt x="3857" y="4108"/>
                    <a:pt x="10948" y="17"/>
                    <a:pt x="18625" y="0"/>
                  </a:cubicBezTo>
                </a:path>
                <a:path w="18675" h="21600" stroke="0" extrusionOk="0">
                  <a:moveTo>
                    <a:pt x="0" y="10746"/>
                  </a:moveTo>
                  <a:cubicBezTo>
                    <a:pt x="3857" y="4108"/>
                    <a:pt x="10948" y="17"/>
                    <a:pt x="18625" y="0"/>
                  </a:cubicBezTo>
                  <a:lnTo>
                    <a:pt x="18675" y="21600"/>
                  </a:lnTo>
                  <a:close/>
                </a:path>
              </a:pathLst>
            </a:custGeom>
            <a:gradFill rotWithShape="0">
              <a:gsLst>
                <a:gs pos="0">
                  <a:srgbClr val="FAE29F"/>
                </a:gs>
                <a:gs pos="100000">
                  <a:srgbClr val="F2B60E"/>
                </a:gs>
              </a:gsLst>
              <a:lin ang="2700000" scaled="1"/>
            </a:gradFill>
            <a:ln w="9525">
              <a:noFill/>
              <a:round/>
              <a:headEnd/>
              <a:tailEnd/>
            </a:ln>
          </p:spPr>
          <p:txBody>
            <a:bodyPr/>
            <a:lstStyle/>
            <a:p>
              <a:endParaRPr lang="en-US"/>
            </a:p>
          </p:txBody>
        </p:sp>
        <p:sp>
          <p:nvSpPr>
            <p:cNvPr id="22539" name="Oval 10"/>
            <p:cNvSpPr>
              <a:spLocks noChangeAspect="1" noChangeArrowheads="1"/>
            </p:cNvSpPr>
            <p:nvPr/>
          </p:nvSpPr>
          <p:spPr bwMode="auto">
            <a:xfrm>
              <a:off x="2388" y="1885"/>
              <a:ext cx="993" cy="1002"/>
            </a:xfrm>
            <a:prstGeom prst="ellipse">
              <a:avLst/>
            </a:prstGeom>
            <a:noFill/>
            <a:ln w="38100">
              <a:solidFill>
                <a:schemeClr val="bg1"/>
              </a:solidFill>
              <a:round/>
              <a:headEnd/>
              <a:tailEnd/>
            </a:ln>
          </p:spPr>
          <p:txBody>
            <a:bodyPr wrap="none" anchor="ctr"/>
            <a:lstStyle/>
            <a:p>
              <a:pPr algn="ctr"/>
              <a:r>
                <a:rPr lang="en-US" sz="1800" b="1">
                  <a:latin typeface="Arial" charset="0"/>
                </a:rPr>
                <a:t>Committed</a:t>
              </a:r>
            </a:p>
            <a:p>
              <a:pPr algn="ctr"/>
              <a:r>
                <a:rPr lang="en-US" sz="1800" b="1">
                  <a:latin typeface="Arial" charset="0"/>
                </a:rPr>
                <a:t>Leadership</a:t>
              </a:r>
            </a:p>
          </p:txBody>
        </p:sp>
        <p:sp>
          <p:nvSpPr>
            <p:cNvPr id="22540" name="Text Box 11"/>
            <p:cNvSpPr txBox="1">
              <a:spLocks noChangeAspect="1" noChangeArrowheads="1"/>
            </p:cNvSpPr>
            <p:nvPr/>
          </p:nvSpPr>
          <p:spPr bwMode="auto">
            <a:xfrm>
              <a:off x="2281" y="1190"/>
              <a:ext cx="1213" cy="296"/>
            </a:xfrm>
            <a:prstGeom prst="rect">
              <a:avLst/>
            </a:prstGeom>
            <a:noFill/>
            <a:ln w="9525">
              <a:noFill/>
              <a:miter lim="800000"/>
              <a:headEnd/>
              <a:tailEnd/>
            </a:ln>
          </p:spPr>
          <p:txBody>
            <a:bodyPr>
              <a:spAutoFit/>
            </a:bodyPr>
            <a:lstStyle/>
            <a:p>
              <a:pPr algn="ctr">
                <a:lnSpc>
                  <a:spcPct val="95000"/>
                </a:lnSpc>
              </a:pPr>
              <a:r>
                <a:rPr lang="en-GB" sz="1300" b="1">
                  <a:latin typeface="Arial" charset="0"/>
                </a:rPr>
                <a:t>Business Process Framework</a:t>
              </a:r>
            </a:p>
          </p:txBody>
        </p:sp>
        <p:sp>
          <p:nvSpPr>
            <p:cNvPr id="22541" name="Text Box 12"/>
            <p:cNvSpPr txBox="1">
              <a:spLocks noChangeAspect="1" noChangeArrowheads="1"/>
            </p:cNvSpPr>
            <p:nvPr/>
          </p:nvSpPr>
          <p:spPr bwMode="auto">
            <a:xfrm>
              <a:off x="3147" y="1808"/>
              <a:ext cx="1214" cy="296"/>
            </a:xfrm>
            <a:prstGeom prst="rect">
              <a:avLst/>
            </a:prstGeom>
            <a:noFill/>
            <a:ln w="9525">
              <a:noFill/>
              <a:miter lim="800000"/>
              <a:headEnd/>
              <a:tailEnd/>
            </a:ln>
          </p:spPr>
          <p:txBody>
            <a:bodyPr>
              <a:spAutoFit/>
            </a:bodyPr>
            <a:lstStyle/>
            <a:p>
              <a:pPr algn="ctr">
                <a:lnSpc>
                  <a:spcPct val="95000"/>
                </a:lnSpc>
              </a:pPr>
              <a:r>
                <a:rPr lang="en-GB" sz="1300" b="1">
                  <a:latin typeface="Arial" charset="0"/>
                </a:rPr>
                <a:t>Customer &amp; Market Network</a:t>
              </a:r>
            </a:p>
          </p:txBody>
        </p:sp>
        <p:sp>
          <p:nvSpPr>
            <p:cNvPr id="22542" name="Text Box 13"/>
            <p:cNvSpPr txBox="1">
              <a:spLocks noChangeAspect="1" noChangeArrowheads="1"/>
            </p:cNvSpPr>
            <p:nvPr/>
          </p:nvSpPr>
          <p:spPr bwMode="auto">
            <a:xfrm>
              <a:off x="3147" y="2735"/>
              <a:ext cx="1214" cy="296"/>
            </a:xfrm>
            <a:prstGeom prst="rect">
              <a:avLst/>
            </a:prstGeom>
            <a:noFill/>
            <a:ln w="9525">
              <a:noFill/>
              <a:miter lim="800000"/>
              <a:headEnd/>
              <a:tailEnd/>
            </a:ln>
          </p:spPr>
          <p:txBody>
            <a:bodyPr>
              <a:spAutoFit/>
            </a:bodyPr>
            <a:lstStyle/>
            <a:p>
              <a:pPr algn="ctr">
                <a:lnSpc>
                  <a:spcPct val="95000"/>
                </a:lnSpc>
              </a:pPr>
              <a:r>
                <a:rPr lang="en-GB" sz="1300" b="1">
                  <a:latin typeface="Arial" charset="0"/>
                </a:rPr>
                <a:t>Strategy</a:t>
              </a:r>
              <a:br>
                <a:rPr lang="en-GB" sz="1300" b="1">
                  <a:latin typeface="Arial" charset="0"/>
                </a:rPr>
              </a:br>
              <a:r>
                <a:rPr lang="en-GB" sz="1300" b="1">
                  <a:latin typeface="Arial" charset="0"/>
                </a:rPr>
                <a:t>Integration</a:t>
              </a:r>
            </a:p>
          </p:txBody>
        </p:sp>
        <p:sp>
          <p:nvSpPr>
            <p:cNvPr id="22543" name="Text Box 14"/>
            <p:cNvSpPr txBox="1">
              <a:spLocks noChangeAspect="1" noChangeArrowheads="1"/>
            </p:cNvSpPr>
            <p:nvPr/>
          </p:nvSpPr>
          <p:spPr bwMode="auto">
            <a:xfrm>
              <a:off x="2072" y="3355"/>
              <a:ext cx="1604" cy="296"/>
            </a:xfrm>
            <a:prstGeom prst="rect">
              <a:avLst/>
            </a:prstGeom>
            <a:noFill/>
            <a:ln w="9525">
              <a:noFill/>
              <a:miter lim="800000"/>
              <a:headEnd/>
              <a:tailEnd/>
            </a:ln>
          </p:spPr>
          <p:txBody>
            <a:bodyPr>
              <a:spAutoFit/>
            </a:bodyPr>
            <a:lstStyle/>
            <a:p>
              <a:pPr algn="ctr">
                <a:lnSpc>
                  <a:spcPct val="95000"/>
                </a:lnSpc>
              </a:pPr>
              <a:r>
                <a:rPr lang="en-GB" sz="1300" b="1">
                  <a:latin typeface="Arial" charset="0"/>
                </a:rPr>
                <a:t>Full Time 6 Sigma</a:t>
              </a:r>
              <a:br>
                <a:rPr lang="en-GB" sz="1300" b="1">
                  <a:latin typeface="Arial" charset="0"/>
                </a:rPr>
              </a:br>
              <a:r>
                <a:rPr lang="en-GB" sz="1300" b="1">
                  <a:latin typeface="Arial" charset="0"/>
                </a:rPr>
                <a:t>Team Leaders</a:t>
              </a:r>
            </a:p>
          </p:txBody>
        </p:sp>
        <p:sp>
          <p:nvSpPr>
            <p:cNvPr id="22544" name="Text Box 15"/>
            <p:cNvSpPr txBox="1">
              <a:spLocks noChangeAspect="1" noChangeArrowheads="1"/>
            </p:cNvSpPr>
            <p:nvPr/>
          </p:nvSpPr>
          <p:spPr bwMode="auto">
            <a:xfrm>
              <a:off x="1404" y="2735"/>
              <a:ext cx="1213" cy="296"/>
            </a:xfrm>
            <a:prstGeom prst="rect">
              <a:avLst/>
            </a:prstGeom>
            <a:noFill/>
            <a:ln w="9525">
              <a:noFill/>
              <a:miter lim="800000"/>
              <a:headEnd/>
              <a:tailEnd/>
            </a:ln>
          </p:spPr>
          <p:txBody>
            <a:bodyPr>
              <a:spAutoFit/>
            </a:bodyPr>
            <a:lstStyle/>
            <a:p>
              <a:pPr algn="ctr">
                <a:lnSpc>
                  <a:spcPct val="95000"/>
                </a:lnSpc>
              </a:pPr>
              <a:r>
                <a:rPr lang="en-GB" sz="1300" b="1">
                  <a:latin typeface="Arial" charset="0"/>
                </a:rPr>
                <a:t>Incentives &amp;</a:t>
              </a:r>
              <a:br>
                <a:rPr lang="en-GB" sz="1300" b="1">
                  <a:latin typeface="Arial" charset="0"/>
                </a:rPr>
              </a:br>
              <a:r>
                <a:rPr lang="en-GB" sz="1300" b="1">
                  <a:latin typeface="Arial" charset="0"/>
                </a:rPr>
                <a:t>Accountability</a:t>
              </a:r>
            </a:p>
          </p:txBody>
        </p:sp>
        <p:sp>
          <p:nvSpPr>
            <p:cNvPr id="22545" name="Text Box 16"/>
            <p:cNvSpPr txBox="1">
              <a:spLocks noChangeAspect="1" noChangeArrowheads="1"/>
            </p:cNvSpPr>
            <p:nvPr/>
          </p:nvSpPr>
          <p:spPr bwMode="auto">
            <a:xfrm>
              <a:off x="1374" y="1808"/>
              <a:ext cx="1214" cy="296"/>
            </a:xfrm>
            <a:prstGeom prst="rect">
              <a:avLst/>
            </a:prstGeom>
            <a:noFill/>
            <a:ln w="9525">
              <a:noFill/>
              <a:miter lim="800000"/>
              <a:headEnd/>
              <a:tailEnd/>
            </a:ln>
          </p:spPr>
          <p:txBody>
            <a:bodyPr>
              <a:spAutoFit/>
            </a:bodyPr>
            <a:lstStyle/>
            <a:p>
              <a:pPr algn="ctr">
                <a:lnSpc>
                  <a:spcPct val="95000"/>
                </a:lnSpc>
              </a:pPr>
              <a:r>
                <a:rPr lang="en-GB" sz="1300" b="1">
                  <a:latin typeface="Arial" charset="0"/>
                </a:rPr>
                <a:t>Quantifiable</a:t>
              </a:r>
              <a:br>
                <a:rPr lang="en-GB" sz="1300" b="1">
                  <a:latin typeface="Arial" charset="0"/>
                </a:rPr>
              </a:br>
              <a:r>
                <a:rPr lang="en-GB" sz="1300" b="1">
                  <a:latin typeface="Arial" charset="0"/>
                </a:rPr>
                <a:t>Measures &amp; Results</a:t>
              </a:r>
            </a:p>
          </p:txBody>
        </p:sp>
      </p:grpSp>
      <p:sp>
        <p:nvSpPr>
          <p:cNvPr id="327697" name="Rectangle 17"/>
          <p:cNvSpPr>
            <a:spLocks noGrp="1" noChangeArrowheads="1"/>
          </p:cNvSpPr>
          <p:nvPr>
            <p:ph type="title"/>
          </p:nvPr>
        </p:nvSpPr>
        <p:spPr>
          <a:xfrm>
            <a:off x="457200" y="381000"/>
            <a:ext cx="8229600" cy="1143000"/>
          </a:xfrm>
        </p:spPr>
        <p:txBody>
          <a:bodyPr rtlCol="0">
            <a:normAutofit/>
          </a:bodyPr>
          <a:lstStyle/>
          <a:p>
            <a:pPr eaLnBrk="1" fontAlgn="auto" hangingPunct="1">
              <a:spcAft>
                <a:spcPts val="0"/>
              </a:spcAft>
              <a:defRPr/>
            </a:pPr>
            <a:r>
              <a:rPr lang="en-US" sz="4000" dirty="0" smtClean="0"/>
              <a:t>General </a:t>
            </a:r>
            <a:r>
              <a:rPr lang="en-US" sz="4000" dirty="0"/>
              <a:t>6 Sigma Critical Success Factors</a:t>
            </a:r>
          </a:p>
        </p:txBody>
      </p:sp>
      <p:sp>
        <p:nvSpPr>
          <p:cNvPr id="2" name="Slide Number Placeholder 1"/>
          <p:cNvSpPr>
            <a:spLocks noGrp="1"/>
          </p:cNvSpPr>
          <p:nvPr>
            <p:ph type="sldNum" sz="quarter" idx="12"/>
          </p:nvPr>
        </p:nvSpPr>
        <p:spPr/>
        <p:txBody>
          <a:bodyPr/>
          <a:lstStyle/>
          <a:p>
            <a:pPr>
              <a:defRPr/>
            </a:pPr>
            <a:fld id="{FBD32B7A-9E90-4216-BE4B-B34F5D8AF6DB}" type="slidenum">
              <a:rPr lang="en-US" smtClean="0"/>
              <a:pPr>
                <a:defRPr/>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533400" y="1524000"/>
            <a:ext cx="6781800" cy="333375"/>
          </a:xfrm>
          <a:prstGeom prst="rect">
            <a:avLst/>
          </a:prstGeom>
          <a:noFill/>
          <a:ln w="12700">
            <a:noFill/>
            <a:miter lim="800000"/>
            <a:headEnd/>
            <a:tailEnd/>
          </a:ln>
        </p:spPr>
        <p:txBody>
          <a:bodyPr lIns="90488" tIns="44450" rIns="90488" bIns="44450">
            <a:spAutoFit/>
          </a:bodyPr>
          <a:lstStyle/>
          <a:p>
            <a:endParaRPr lang="ko-KR" altLang="en-US" sz="1600">
              <a:latin typeface="Arial" charset="0"/>
            </a:endParaRPr>
          </a:p>
        </p:txBody>
      </p:sp>
      <p:sp>
        <p:nvSpPr>
          <p:cNvPr id="24579" name="Rectangle 6"/>
          <p:cNvSpPr>
            <a:spLocks noGrp="1" noChangeArrowheads="1"/>
          </p:cNvSpPr>
          <p:nvPr>
            <p:ph type="title"/>
          </p:nvPr>
        </p:nvSpPr>
        <p:spPr/>
        <p:txBody>
          <a:bodyPr>
            <a:normAutofit fontScale="90000"/>
          </a:bodyPr>
          <a:lstStyle/>
          <a:p>
            <a:r>
              <a:rPr lang="en-US" altLang="ko-KR" dirty="0" smtClean="0">
                <a:solidFill>
                  <a:schemeClr val="tx2"/>
                </a:solidFill>
              </a:rPr>
              <a:t>Strategy Defined</a:t>
            </a:r>
            <a:br>
              <a:rPr lang="en-US" altLang="ko-KR" dirty="0" smtClean="0">
                <a:solidFill>
                  <a:schemeClr val="tx2"/>
                </a:solidFill>
              </a:rPr>
            </a:br>
            <a:endParaRPr lang="en-US" dirty="0" smtClean="0">
              <a:solidFill>
                <a:schemeClr val="tx2"/>
              </a:solidFill>
            </a:endParaRPr>
          </a:p>
        </p:txBody>
      </p:sp>
      <p:sp>
        <p:nvSpPr>
          <p:cNvPr id="24580" name="Rectangle 7"/>
          <p:cNvSpPr>
            <a:spLocks noGrp="1" noChangeArrowheads="1"/>
          </p:cNvSpPr>
          <p:nvPr>
            <p:ph idx="1"/>
          </p:nvPr>
        </p:nvSpPr>
        <p:spPr/>
        <p:txBody>
          <a:bodyPr/>
          <a:lstStyle/>
          <a:p>
            <a:r>
              <a:rPr lang="en-US" altLang="ko-KR" dirty="0" smtClean="0"/>
              <a:t>The fundamental decisions and actions that guide an organization is, what it does, why it does it, with a focus on the future</a:t>
            </a:r>
          </a:p>
          <a:p>
            <a:pPr lvl="1"/>
            <a:r>
              <a:rPr lang="en-US" altLang="ko-KR" dirty="0" smtClean="0"/>
              <a:t>Strategic Planning is a disciplined effort to accomplish all these things</a:t>
            </a:r>
          </a:p>
          <a:p>
            <a:endParaRPr lang="en-US" altLang="ko-KR" dirty="0" smtClean="0"/>
          </a:p>
          <a:p>
            <a:pPr lvl="1"/>
            <a:r>
              <a:rPr lang="en-US" altLang="ko-KR" dirty="0" smtClean="0"/>
              <a:t>Corporation: a collection of individuals that together, produce something that has less </a:t>
            </a:r>
            <a:r>
              <a:rPr lang="en-US" altLang="ko-KR" u="sng" dirty="0" smtClean="0"/>
              <a:t>transaction cost</a:t>
            </a:r>
            <a:r>
              <a:rPr lang="en-US" altLang="ko-KR" dirty="0" smtClean="0"/>
              <a:t> than individually</a:t>
            </a:r>
          </a:p>
        </p:txBody>
      </p:sp>
      <p:pic>
        <p:nvPicPr>
          <p:cNvPr id="24582" name="Picture 6" descr="C:\WINDOWS\Temporary Internet Files\Content.IE5\F5J5T3FQ\MC900245157[1].wmf"/>
          <p:cNvPicPr>
            <a:picLocks noChangeAspect="1" noChangeArrowheads="1"/>
          </p:cNvPicPr>
          <p:nvPr/>
        </p:nvPicPr>
        <p:blipFill>
          <a:blip r:embed="rId2" cstate="print"/>
          <a:srcRect/>
          <a:stretch>
            <a:fillRect/>
          </a:stretch>
        </p:blipFill>
        <p:spPr bwMode="auto">
          <a:xfrm>
            <a:off x="304800" y="5181600"/>
            <a:ext cx="903427" cy="843991"/>
          </a:xfrm>
          <a:prstGeom prst="rect">
            <a:avLst/>
          </a:prstGeom>
          <a:noFill/>
        </p:spPr>
      </p:pic>
      <p:sp>
        <p:nvSpPr>
          <p:cNvPr id="2" name="Slide Number Placeholder 1"/>
          <p:cNvSpPr>
            <a:spLocks noGrp="1"/>
          </p:cNvSpPr>
          <p:nvPr>
            <p:ph type="sldNum" sz="quarter" idx="12"/>
          </p:nvPr>
        </p:nvSpPr>
        <p:spPr/>
        <p:txBody>
          <a:bodyPr/>
          <a:lstStyle/>
          <a:p>
            <a:pPr>
              <a:defRPr/>
            </a:pPr>
            <a:fld id="{095A513F-A0B7-4F65-BEF5-BBD495223354}" type="slidenum">
              <a:rPr lang="en-US" smtClean="0"/>
              <a:pPr>
                <a:defRPr/>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52400" y="609600"/>
          <a:ext cx="8791575" cy="5822950"/>
        </p:xfrm>
        <a:graphic>
          <a:graphicData uri="http://schemas.openxmlformats.org/presentationml/2006/ole">
            <mc:AlternateContent xmlns:mc="http://schemas.openxmlformats.org/markup-compatibility/2006">
              <mc:Choice xmlns:v="urn:schemas-microsoft-com:vml" Requires="v">
                <p:oleObj spid="_x0000_s2055" name="Slide" r:id="rId4" imgW="1290790" imgH="967802" progId="PowerPoint.Slide.8">
                  <p:embed/>
                </p:oleObj>
              </mc:Choice>
              <mc:Fallback>
                <p:oleObj name="Slide" r:id="rId4" imgW="1290790" imgH="967802"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09600"/>
                        <a:ext cx="8791575" cy="58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13256AEC-3895-4AB4-8E65-40D20528E05D}" type="slidenum">
              <a:rPr lang="en-US" smtClean="0"/>
              <a:pPr>
                <a:defRPr/>
              </a:pPr>
              <a:t>36</a:t>
            </a:fld>
            <a:endParaRPr 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0"/>
            <a:ext cx="8153400" cy="990600"/>
          </a:xfrm>
        </p:spPr>
        <p:txBody>
          <a:bodyPr/>
          <a:lstStyle/>
          <a:p>
            <a:pPr eaLnBrk="1" hangingPunct="1"/>
            <a:r>
              <a:rPr lang="en-US" sz="3400" dirty="0" smtClean="0"/>
              <a:t>Implementing Six Sigma: 3 Basic On-Ramps</a:t>
            </a:r>
          </a:p>
        </p:txBody>
      </p:sp>
      <p:sp>
        <p:nvSpPr>
          <p:cNvPr id="22531" name="Rectangle 3"/>
          <p:cNvSpPr>
            <a:spLocks noGrp="1" noChangeArrowheads="1"/>
          </p:cNvSpPr>
          <p:nvPr>
            <p:ph idx="1"/>
          </p:nvPr>
        </p:nvSpPr>
        <p:spPr>
          <a:xfrm>
            <a:off x="228600" y="990600"/>
            <a:ext cx="8686800" cy="5638800"/>
          </a:xfrm>
        </p:spPr>
        <p:txBody>
          <a:bodyPr rtlCol="0">
            <a:normAutofit lnSpcReduction="10000"/>
          </a:bodyPr>
          <a:lstStyle/>
          <a:p>
            <a:pPr lvl="1" eaLnBrk="1" fontAlgn="auto" hangingPunct="1">
              <a:lnSpc>
                <a:spcPct val="90000"/>
              </a:lnSpc>
              <a:spcAft>
                <a:spcPts val="0"/>
              </a:spcAft>
              <a:buFont typeface="Arial" pitchFamily="34" charset="0"/>
              <a:buChar char="–"/>
              <a:defRPr/>
            </a:pPr>
            <a:r>
              <a:rPr lang="en-US" dirty="0" smtClean="0"/>
              <a:t>Business Transformation</a:t>
            </a:r>
          </a:p>
          <a:p>
            <a:pPr lvl="2" eaLnBrk="1" fontAlgn="auto" hangingPunct="1">
              <a:lnSpc>
                <a:spcPct val="90000"/>
              </a:lnSpc>
              <a:spcAft>
                <a:spcPts val="0"/>
              </a:spcAft>
              <a:buFont typeface="Arial" pitchFamily="34" charset="0"/>
              <a:buChar char="•"/>
              <a:defRPr/>
            </a:pPr>
            <a:r>
              <a:rPr lang="en-US" dirty="0" smtClean="0"/>
              <a:t>Pros: rapid change, significant improvements in a few months</a:t>
            </a:r>
          </a:p>
          <a:p>
            <a:pPr lvl="2" eaLnBrk="1" fontAlgn="auto" hangingPunct="1">
              <a:lnSpc>
                <a:spcPct val="90000"/>
              </a:lnSpc>
              <a:spcAft>
                <a:spcPts val="0"/>
              </a:spcAft>
              <a:buFont typeface="Arial" pitchFamily="34" charset="0"/>
              <a:buChar char="•"/>
              <a:defRPr/>
            </a:pPr>
            <a:r>
              <a:rPr lang="en-US" dirty="0" smtClean="0"/>
              <a:t>Cons: chaotic, challenging to muster the time and people needed to meet the demands</a:t>
            </a:r>
          </a:p>
          <a:p>
            <a:pPr lvl="2" eaLnBrk="1" fontAlgn="auto" hangingPunct="1">
              <a:lnSpc>
                <a:spcPct val="90000"/>
              </a:lnSpc>
              <a:spcAft>
                <a:spcPts val="0"/>
              </a:spcAft>
              <a:buFont typeface="Arial" pitchFamily="34" charset="0"/>
              <a:buChar char="•"/>
              <a:defRPr/>
            </a:pPr>
            <a:endParaRPr lang="en-US" dirty="0" smtClean="0"/>
          </a:p>
          <a:p>
            <a:pPr lvl="1" eaLnBrk="1" fontAlgn="auto" hangingPunct="1">
              <a:lnSpc>
                <a:spcPct val="90000"/>
              </a:lnSpc>
              <a:spcAft>
                <a:spcPts val="0"/>
              </a:spcAft>
              <a:buFont typeface="Arial" pitchFamily="34" charset="0"/>
              <a:buChar char="–"/>
              <a:defRPr/>
            </a:pPr>
            <a:r>
              <a:rPr lang="en-US" dirty="0" smtClean="0"/>
              <a:t>Strategic Improvement</a:t>
            </a:r>
          </a:p>
          <a:p>
            <a:pPr lvl="2" eaLnBrk="1" fontAlgn="auto" hangingPunct="1">
              <a:lnSpc>
                <a:spcPct val="90000"/>
              </a:lnSpc>
              <a:spcAft>
                <a:spcPts val="0"/>
              </a:spcAft>
              <a:buFont typeface="Arial" pitchFamily="34" charset="0"/>
              <a:buChar char="•"/>
              <a:defRPr/>
            </a:pPr>
            <a:r>
              <a:rPr lang="en-US" dirty="0" smtClean="0"/>
              <a:t>Pros: helps to focus on higher-priority opportunities, limits the challenges</a:t>
            </a:r>
          </a:p>
          <a:p>
            <a:pPr lvl="2" eaLnBrk="1" fontAlgn="auto" hangingPunct="1">
              <a:lnSpc>
                <a:spcPct val="90000"/>
              </a:lnSpc>
              <a:spcAft>
                <a:spcPts val="0"/>
              </a:spcAft>
              <a:buFont typeface="Arial" pitchFamily="34" charset="0"/>
              <a:buChar char="•"/>
              <a:defRPr/>
            </a:pPr>
            <a:r>
              <a:rPr lang="en-US" dirty="0" smtClean="0"/>
              <a:t>Cons: people feel left out in the process, uncertainty on how to align parts of the company that are doing Six Sigma with those that aren’t</a:t>
            </a:r>
          </a:p>
          <a:p>
            <a:pPr lvl="2" eaLnBrk="1" fontAlgn="auto" hangingPunct="1">
              <a:lnSpc>
                <a:spcPct val="90000"/>
              </a:lnSpc>
              <a:spcAft>
                <a:spcPts val="0"/>
              </a:spcAft>
              <a:buFont typeface="Arial" pitchFamily="34" charset="0"/>
              <a:buChar char="•"/>
              <a:defRPr/>
            </a:pPr>
            <a:endParaRPr lang="en-US" dirty="0" smtClean="0"/>
          </a:p>
          <a:p>
            <a:pPr marL="393192" lvl="1" indent="0" eaLnBrk="1" hangingPunct="1">
              <a:buNone/>
            </a:pPr>
            <a:r>
              <a:rPr lang="en-US" dirty="0" smtClean="0"/>
              <a:t>- </a:t>
            </a:r>
            <a:r>
              <a:rPr lang="en-US" dirty="0" smtClean="0"/>
              <a:t>Problem </a:t>
            </a:r>
            <a:r>
              <a:rPr lang="en-US" dirty="0" smtClean="0"/>
              <a:t>Solving</a:t>
            </a:r>
          </a:p>
          <a:p>
            <a:pPr lvl="2" eaLnBrk="1" hangingPunct="1"/>
            <a:r>
              <a:rPr lang="en-US" dirty="0" smtClean="0"/>
              <a:t>Pros: less disruptive, gives the company a chance to get a feel for how it works</a:t>
            </a:r>
          </a:p>
          <a:p>
            <a:pPr lvl="2" eaLnBrk="1" hangingPunct="1"/>
            <a:r>
              <a:rPr lang="en-US" dirty="0" smtClean="0"/>
              <a:t>Cons: doesn’t fix underlying problems or take a broad view of making change successful</a:t>
            </a:r>
          </a:p>
          <a:p>
            <a:pPr lvl="2" eaLnBrk="1" fontAlgn="auto" hangingPunct="1">
              <a:lnSpc>
                <a:spcPct val="90000"/>
              </a:lnSpc>
              <a:spcAft>
                <a:spcPts val="0"/>
              </a:spcAft>
              <a:buFont typeface="Arial" pitchFamily="34" charset="0"/>
              <a:buChar char="•"/>
              <a:defRPr/>
            </a:pPr>
            <a:endParaRPr lang="en-US" dirty="0" smtClean="0"/>
          </a:p>
        </p:txBody>
      </p:sp>
      <p:sp>
        <p:nvSpPr>
          <p:cNvPr id="2" name="Slide Number Placeholder 1"/>
          <p:cNvSpPr>
            <a:spLocks noGrp="1"/>
          </p:cNvSpPr>
          <p:nvPr>
            <p:ph type="sldNum" sz="quarter" idx="12"/>
          </p:nvPr>
        </p:nvSpPr>
        <p:spPr/>
        <p:txBody>
          <a:bodyPr/>
          <a:lstStyle/>
          <a:p>
            <a:pPr>
              <a:defRPr/>
            </a:pPr>
            <a:fld id="{095A513F-A0B7-4F65-BEF5-BBD495223354}"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257800"/>
            <a:ext cx="9144000" cy="16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756" name="Picture 4" descr="C:\WINDOWS\Temporary Internet Files\Content.IE5\98QRMRXZ\MP910221032[1].jpg"/>
          <p:cNvPicPr>
            <a:picLocks noChangeAspect="1" noChangeArrowheads="1"/>
          </p:cNvPicPr>
          <p:nvPr/>
        </p:nvPicPr>
        <p:blipFill>
          <a:blip r:embed="rId2" cstate="print"/>
          <a:srcRect/>
          <a:stretch>
            <a:fillRect/>
          </a:stretch>
        </p:blipFill>
        <p:spPr bwMode="auto">
          <a:xfrm>
            <a:off x="1" y="0"/>
            <a:ext cx="9143999" cy="5289668"/>
          </a:xfrm>
          <a:prstGeom prst="rect">
            <a:avLst/>
          </a:prstGeom>
          <a:noFill/>
        </p:spPr>
      </p:pic>
      <p:sp>
        <p:nvSpPr>
          <p:cNvPr id="2" name="Title 1"/>
          <p:cNvSpPr>
            <a:spLocks noGrp="1"/>
          </p:cNvSpPr>
          <p:nvPr>
            <p:ph type="title"/>
          </p:nvPr>
        </p:nvSpPr>
        <p:spPr>
          <a:xfrm>
            <a:off x="457200" y="0"/>
            <a:ext cx="8229600" cy="1143000"/>
          </a:xfrm>
        </p:spPr>
        <p:txBody>
          <a:bodyPr/>
          <a:lstStyle/>
          <a:p>
            <a:r>
              <a:rPr lang="en-US" dirty="0" smtClean="0">
                <a:solidFill>
                  <a:schemeClr val="bg1"/>
                </a:solidFill>
              </a:rPr>
              <a:t>Leadership</a:t>
            </a:r>
            <a:endParaRPr lang="en-US" dirty="0">
              <a:solidFill>
                <a:schemeClr val="bg1"/>
              </a:solidFill>
            </a:endParaRPr>
          </a:p>
        </p:txBody>
      </p:sp>
      <p:sp>
        <p:nvSpPr>
          <p:cNvPr id="3" name="Content Placeholder 2"/>
          <p:cNvSpPr>
            <a:spLocks noGrp="1"/>
          </p:cNvSpPr>
          <p:nvPr>
            <p:ph idx="1"/>
          </p:nvPr>
        </p:nvSpPr>
        <p:spPr>
          <a:xfrm>
            <a:off x="0" y="4495800"/>
            <a:ext cx="9144000" cy="2362200"/>
          </a:xfrm>
        </p:spPr>
        <p:txBody>
          <a:bodyPr>
            <a:normAutofit lnSpcReduction="10000"/>
          </a:bodyPr>
          <a:lstStyle/>
          <a:p>
            <a:r>
              <a:rPr lang="en-US" sz="2800" dirty="0" smtClean="0">
                <a:solidFill>
                  <a:schemeClr val="bg1"/>
                </a:solidFill>
              </a:rPr>
              <a:t>Champion the process by understanding 6 Sigma and committed to success</a:t>
            </a:r>
          </a:p>
          <a:p>
            <a:r>
              <a:rPr lang="en-US" sz="2800" dirty="0" smtClean="0">
                <a:solidFill>
                  <a:schemeClr val="bg1"/>
                </a:solidFill>
              </a:rPr>
              <a:t>Guidance through creating “vision” by drawing mental images of future</a:t>
            </a:r>
          </a:p>
          <a:p>
            <a:r>
              <a:rPr lang="en-US" sz="2800" dirty="0" smtClean="0">
                <a:solidFill>
                  <a:schemeClr val="bg1"/>
                </a:solidFill>
              </a:rPr>
              <a:t>Visions embody abstract values; convert the abstractions</a:t>
            </a:r>
            <a:endParaRPr lang="en-US" sz="2800" dirty="0">
              <a:solidFill>
                <a:schemeClr val="bg1"/>
              </a:solidFill>
            </a:endParaRPr>
          </a:p>
        </p:txBody>
      </p:sp>
      <p:sp>
        <p:nvSpPr>
          <p:cNvPr id="4" name="Slide Number Placeholder 3"/>
          <p:cNvSpPr>
            <a:spLocks noGrp="1"/>
          </p:cNvSpPr>
          <p:nvPr>
            <p:ph type="sldNum" sz="quarter" idx="12"/>
          </p:nvPr>
        </p:nvSpPr>
        <p:spPr/>
        <p:txBody>
          <a:bodyPr/>
          <a:lstStyle/>
          <a:p>
            <a:pPr>
              <a:defRPr/>
            </a:pPr>
            <a:fld id="{095A513F-A0B7-4F65-BEF5-BBD495223354}"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257800"/>
            <a:ext cx="9144000" cy="16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756" name="Picture 4" descr="C:\WINDOWS\Temporary Internet Files\Content.IE5\98QRMRXZ\MP910221032[1].jpg"/>
          <p:cNvPicPr>
            <a:picLocks noChangeAspect="1" noChangeArrowheads="1"/>
          </p:cNvPicPr>
          <p:nvPr/>
        </p:nvPicPr>
        <p:blipFill>
          <a:blip r:embed="rId2" cstate="print"/>
          <a:srcRect/>
          <a:stretch>
            <a:fillRect/>
          </a:stretch>
        </p:blipFill>
        <p:spPr bwMode="auto">
          <a:xfrm>
            <a:off x="1" y="0"/>
            <a:ext cx="9143999" cy="5289668"/>
          </a:xfrm>
          <a:prstGeom prst="rect">
            <a:avLst/>
          </a:prstGeom>
          <a:noFill/>
        </p:spPr>
      </p:pic>
      <p:sp>
        <p:nvSpPr>
          <p:cNvPr id="2" name="Title 1"/>
          <p:cNvSpPr>
            <a:spLocks noGrp="1"/>
          </p:cNvSpPr>
          <p:nvPr>
            <p:ph type="title"/>
          </p:nvPr>
        </p:nvSpPr>
        <p:spPr>
          <a:xfrm>
            <a:off x="457200" y="0"/>
            <a:ext cx="8229600" cy="1143000"/>
          </a:xfrm>
        </p:spPr>
        <p:txBody>
          <a:bodyPr/>
          <a:lstStyle/>
          <a:p>
            <a:r>
              <a:rPr lang="en-US" dirty="0" smtClean="0">
                <a:solidFill>
                  <a:schemeClr val="bg1"/>
                </a:solidFill>
              </a:rPr>
              <a:t>Visioning</a:t>
            </a:r>
            <a:endParaRPr lang="en-US" dirty="0">
              <a:solidFill>
                <a:schemeClr val="bg1"/>
              </a:solidFill>
            </a:endParaRPr>
          </a:p>
        </p:txBody>
      </p:sp>
      <p:sp>
        <p:nvSpPr>
          <p:cNvPr id="3" name="Content Placeholder 2"/>
          <p:cNvSpPr>
            <a:spLocks noGrp="1"/>
          </p:cNvSpPr>
          <p:nvPr>
            <p:ph idx="1"/>
          </p:nvPr>
        </p:nvSpPr>
        <p:spPr>
          <a:xfrm>
            <a:off x="0" y="4495800"/>
            <a:ext cx="9144000" cy="2362200"/>
          </a:xfrm>
        </p:spPr>
        <p:txBody>
          <a:bodyPr>
            <a:normAutofit lnSpcReduction="10000"/>
          </a:bodyPr>
          <a:lstStyle/>
          <a:p>
            <a:r>
              <a:rPr lang="en-US" sz="2800" dirty="0" smtClean="0">
                <a:solidFill>
                  <a:schemeClr val="bg1"/>
                </a:solidFill>
              </a:rPr>
              <a:t>Stories are another way to communicate abstract ideas</a:t>
            </a:r>
          </a:p>
          <a:p>
            <a:r>
              <a:rPr lang="en-US" sz="2800" dirty="0" smtClean="0">
                <a:solidFill>
                  <a:schemeClr val="bg1"/>
                </a:solidFill>
              </a:rPr>
              <a:t>Event(s) occur that capture the essence of leader’s vision</a:t>
            </a:r>
          </a:p>
          <a:p>
            <a:r>
              <a:rPr lang="en-US" sz="2800" dirty="0" smtClean="0">
                <a:solidFill>
                  <a:schemeClr val="bg1"/>
                </a:solidFill>
              </a:rPr>
              <a:t>May create situation with powerful symbolic meaning and use to communicate vision – serves purpose for clarity</a:t>
            </a:r>
            <a:endParaRPr lang="en-US" sz="2800" dirty="0">
              <a:solidFill>
                <a:schemeClr val="bg1"/>
              </a:solidFill>
            </a:endParaRPr>
          </a:p>
        </p:txBody>
      </p:sp>
      <p:sp>
        <p:nvSpPr>
          <p:cNvPr id="4" name="Slide Number Placeholder 3"/>
          <p:cNvSpPr>
            <a:spLocks noGrp="1"/>
          </p:cNvSpPr>
          <p:nvPr>
            <p:ph type="sldNum" sz="quarter" idx="12"/>
          </p:nvPr>
        </p:nvSpPr>
        <p:spPr/>
        <p:txBody>
          <a:bodyPr/>
          <a:lstStyle/>
          <a:p>
            <a:pPr>
              <a:defRPr/>
            </a:pPr>
            <a:fld id="{095A513F-A0B7-4F65-BEF5-BBD495223354}"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612775" y="1600200"/>
            <a:ext cx="8153400" cy="4495800"/>
          </a:xfrm>
        </p:spPr>
        <p:txBody>
          <a:bodyPr/>
          <a:lstStyle/>
          <a:p>
            <a:r>
              <a:rPr lang="en-US" smtClean="0"/>
              <a:t>”Eight-five percent of the reasons for failure to meet customer expectations are related to deficiencies in systems and process…rather than the employee.  The role of management is </a:t>
            </a:r>
            <a:r>
              <a:rPr lang="en-US" u="sng" smtClean="0"/>
              <a:t>To Change The Process</a:t>
            </a:r>
            <a:r>
              <a:rPr lang="en-US" smtClean="0"/>
              <a:t> rather than badgering individuals to do better”		</a:t>
            </a:r>
          </a:p>
          <a:p>
            <a:pPr lvl="4"/>
            <a:r>
              <a:rPr lang="en-US" sz="3200" smtClean="0"/>
              <a:t>W. Edwards Deming</a:t>
            </a:r>
          </a:p>
        </p:txBody>
      </p:sp>
      <p:sp>
        <p:nvSpPr>
          <p:cNvPr id="2" name="Slide Number Placeholder 1"/>
          <p:cNvSpPr>
            <a:spLocks noGrp="1"/>
          </p:cNvSpPr>
          <p:nvPr>
            <p:ph type="sldNum" sz="quarter" idx="12"/>
          </p:nvPr>
        </p:nvSpPr>
        <p:spPr/>
        <p:txBody>
          <a:bodyPr/>
          <a:lstStyle/>
          <a:p>
            <a:pPr>
              <a:defRPr/>
            </a:pPr>
            <a:fld id="{095A513F-A0B7-4F65-BEF5-BBD495223354}"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2775" y="228600"/>
            <a:ext cx="8153400" cy="990600"/>
          </a:xfrm>
        </p:spPr>
        <p:txBody>
          <a:bodyPr/>
          <a:lstStyle/>
          <a:p>
            <a:r>
              <a:rPr lang="en-US" smtClean="0"/>
              <a:t>Summary</a:t>
            </a:r>
          </a:p>
        </p:txBody>
      </p:sp>
      <p:sp>
        <p:nvSpPr>
          <p:cNvPr id="14339" name="Rectangle 3"/>
          <p:cNvSpPr>
            <a:spLocks noGrp="1" noChangeArrowheads="1"/>
          </p:cNvSpPr>
          <p:nvPr>
            <p:ph idx="1"/>
          </p:nvPr>
        </p:nvSpPr>
        <p:spPr>
          <a:xfrm>
            <a:off x="457200" y="1800225"/>
            <a:ext cx="8382000" cy="4332288"/>
          </a:xfrm>
        </p:spPr>
        <p:txBody>
          <a:bodyPr/>
          <a:lstStyle/>
          <a:p>
            <a:pPr>
              <a:buFont typeface="Wingdings" pitchFamily="2" charset="2"/>
              <a:buNone/>
            </a:pPr>
            <a:r>
              <a:rPr lang="en-US" smtClean="0"/>
              <a:t>“This is not about sloganeering or bureaucracy or filling out forms.  It finally gives us a route to get to the control function, the hardest thing to do in a corporation.”</a:t>
            </a:r>
          </a:p>
          <a:p>
            <a:pPr>
              <a:buFont typeface="Wingdings" pitchFamily="2" charset="2"/>
              <a:buNone/>
            </a:pPr>
            <a:r>
              <a:rPr lang="en-US" smtClean="0"/>
              <a:t>					-Jack Welch</a:t>
            </a:r>
          </a:p>
          <a:p>
            <a:pPr>
              <a:buFont typeface="Wingdings" pitchFamily="2" charset="2"/>
              <a:buNone/>
            </a:pPr>
            <a:r>
              <a:rPr lang="en-US" smtClean="0"/>
              <a:t>					 Former CEO of 					 	General Electric</a:t>
            </a:r>
          </a:p>
        </p:txBody>
      </p:sp>
      <p:sp>
        <p:nvSpPr>
          <p:cNvPr id="2" name="Slide Number Placeholder 1"/>
          <p:cNvSpPr>
            <a:spLocks noGrp="1"/>
          </p:cNvSpPr>
          <p:nvPr>
            <p:ph type="sldNum" sz="quarter" idx="12"/>
          </p:nvPr>
        </p:nvSpPr>
        <p:spPr/>
        <p:txBody>
          <a:bodyPr/>
          <a:lstStyle/>
          <a:p>
            <a:pPr>
              <a:defRPr/>
            </a:pPr>
            <a:fld id="{095A513F-A0B7-4F65-BEF5-BBD495223354}"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2362200" y="2057400"/>
            <a:ext cx="6477000" cy="3810000"/>
          </a:xfrm>
        </p:spPr>
        <p:txBody>
          <a:bodyPr>
            <a:normAutofit fontScale="90000"/>
          </a:bodyPr>
          <a:lstStyle/>
          <a:p>
            <a:pPr eaLnBrk="1" fontAlgn="auto" hangingPunct="1">
              <a:spcAft>
                <a:spcPts val="0"/>
              </a:spcAft>
              <a:defRPr/>
            </a:pPr>
            <a:r>
              <a:rPr lang="en-US" dirty="0" smtClean="0"/>
              <a:t>“Learning is not compulsory... neither is survival.“</a:t>
            </a:r>
            <a:br>
              <a:rPr lang="en-US" dirty="0" smtClean="0"/>
            </a:br>
            <a:r>
              <a:rPr lang="en-US" dirty="0" smtClean="0"/>
              <a:t>-W. Edwards Deming</a:t>
            </a:r>
            <a:br>
              <a:rPr lang="en-US" dirty="0" smtClean="0"/>
            </a:br>
            <a:endParaRPr lang="en-US" dirty="0"/>
          </a:p>
        </p:txBody>
      </p:sp>
      <p:sp>
        <p:nvSpPr>
          <p:cNvPr id="15363" name="Subtitle 16"/>
          <p:cNvSpPr>
            <a:spLocks noGrp="1"/>
          </p:cNvSpPr>
          <p:nvPr>
            <p:ph type="subTitle" idx="1"/>
          </p:nvPr>
        </p:nvSpPr>
        <p:spPr>
          <a:xfrm>
            <a:off x="2362200" y="6049963"/>
            <a:ext cx="6705600" cy="685800"/>
          </a:xfrm>
        </p:spPr>
        <p:txBody>
          <a:bodyPr/>
          <a:lstStyle/>
          <a:p>
            <a:pPr eaLnBrk="1" hangingPunct="1"/>
            <a:r>
              <a:rPr lang="en-US" smtClean="0"/>
              <a:t>Questions?</a:t>
            </a:r>
          </a:p>
        </p:txBody>
      </p:sp>
      <p:sp>
        <p:nvSpPr>
          <p:cNvPr id="2" name="Slide Number Placeholder 1"/>
          <p:cNvSpPr>
            <a:spLocks noGrp="1"/>
          </p:cNvSpPr>
          <p:nvPr>
            <p:ph type="sldNum" sz="quarter" idx="12"/>
          </p:nvPr>
        </p:nvSpPr>
        <p:spPr/>
        <p:txBody>
          <a:bodyPr/>
          <a:lstStyle/>
          <a:p>
            <a:pPr>
              <a:defRPr/>
            </a:pPr>
            <a:fld id="{15B3C311-ACF1-4837-8244-1AF801B12C82}"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p:txBody>
          <a:bodyPr/>
          <a:lstStyle/>
          <a:p>
            <a:r>
              <a:rPr lang="en-US" dirty="0" smtClean="0"/>
              <a:t>What is Six Sigma</a:t>
            </a:r>
          </a:p>
          <a:p>
            <a:r>
              <a:rPr lang="en-US" dirty="0" smtClean="0"/>
              <a:t>The Six Sigma Organization</a:t>
            </a:r>
          </a:p>
          <a:p>
            <a:r>
              <a:rPr lang="en-US" dirty="0" smtClean="0"/>
              <a:t>Leadership and Six Sigma</a:t>
            </a:r>
          </a:p>
          <a:p>
            <a:endParaRPr lang="en-US" dirty="0"/>
          </a:p>
        </p:txBody>
      </p:sp>
      <p:sp>
        <p:nvSpPr>
          <p:cNvPr id="4" name="Slide Number Placeholder 3"/>
          <p:cNvSpPr>
            <a:spLocks noGrp="1"/>
          </p:cNvSpPr>
          <p:nvPr>
            <p:ph type="sldNum" sz="quarter" idx="12"/>
          </p:nvPr>
        </p:nvSpPr>
        <p:spPr/>
        <p:txBody>
          <a:bodyPr/>
          <a:lstStyle/>
          <a:p>
            <a:pPr>
              <a:defRPr/>
            </a:pPr>
            <a:fld id="{095A513F-A0B7-4F65-BEF5-BBD495223354}"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is new about 6 Sigma?</a:t>
            </a:r>
            <a:br>
              <a:rPr lang="en-US" sz="4000" dirty="0" smtClean="0"/>
            </a:br>
            <a:endParaRPr lang="en-US" sz="4000" dirty="0"/>
          </a:p>
        </p:txBody>
      </p:sp>
      <p:sp>
        <p:nvSpPr>
          <p:cNvPr id="3" name="Content Placeholder 2"/>
          <p:cNvSpPr>
            <a:spLocks noGrp="1"/>
          </p:cNvSpPr>
          <p:nvPr>
            <p:ph idx="1"/>
          </p:nvPr>
        </p:nvSpPr>
        <p:spPr>
          <a:xfrm>
            <a:off x="457200" y="1600200"/>
            <a:ext cx="8229600" cy="4953000"/>
          </a:xfrm>
        </p:spPr>
        <p:txBody>
          <a:bodyPr/>
          <a:lstStyle/>
          <a:p>
            <a:r>
              <a:rPr lang="en-US" dirty="0" smtClean="0"/>
              <a:t>Reliance on tried and true methods with decades use:</a:t>
            </a:r>
          </a:p>
          <a:p>
            <a:pPr lvl="1"/>
            <a:r>
              <a:rPr lang="en-US" sz="1800" dirty="0" smtClean="0"/>
              <a:t>SPC</a:t>
            </a:r>
          </a:p>
          <a:p>
            <a:pPr lvl="1"/>
            <a:r>
              <a:rPr lang="en-US" sz="1800" dirty="0" smtClean="0"/>
              <a:t>Project management</a:t>
            </a:r>
          </a:p>
          <a:p>
            <a:pPr lvl="1"/>
            <a:r>
              <a:rPr lang="en-US" sz="1800" dirty="0" smtClean="0"/>
              <a:t>DOE</a:t>
            </a:r>
          </a:p>
          <a:p>
            <a:pPr lvl="1"/>
            <a:r>
              <a:rPr lang="en-US" sz="1800" dirty="0" smtClean="0"/>
              <a:t>__________</a:t>
            </a:r>
          </a:p>
          <a:p>
            <a:r>
              <a:rPr lang="en-US" dirty="0" smtClean="0"/>
              <a:t>Is Six Sigma more or less complex than other quality systems? (i.e. TQM, etc.)</a:t>
            </a:r>
          </a:p>
          <a:p>
            <a:r>
              <a:rPr lang="en-US" dirty="0" smtClean="0"/>
              <a:t>Has little to do with traditional quality:</a:t>
            </a:r>
          </a:p>
          <a:p>
            <a:pPr lvl="1"/>
            <a:r>
              <a:rPr lang="en-US" u="sng" dirty="0" smtClean="0"/>
              <a:t>Quality</a:t>
            </a:r>
            <a:r>
              <a:rPr lang="en-US" dirty="0" smtClean="0"/>
              <a:t>: conformance to internal requirements</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95A513F-A0B7-4F65-BEF5-BBD495223354}"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762000"/>
            <a:ext cx="8229600" cy="1143000"/>
          </a:xfrm>
        </p:spPr>
        <p:txBody>
          <a:bodyPr>
            <a:normAutofit fontScale="90000"/>
          </a:bodyPr>
          <a:lstStyle/>
          <a:p>
            <a:pPr eaLnBrk="1" hangingPunct="1"/>
            <a:r>
              <a:rPr lang="en-US" sz="4000" dirty="0" smtClean="0"/>
              <a:t>TQM vs. Six Sigma</a:t>
            </a:r>
            <a:br>
              <a:rPr lang="en-US" sz="4000" dirty="0" smtClean="0"/>
            </a:br>
            <a:endParaRPr lang="en-US" sz="4000" dirty="0" smtClean="0"/>
          </a:p>
        </p:txBody>
      </p:sp>
      <p:sp>
        <p:nvSpPr>
          <p:cNvPr id="25603" name="Rectangle 3"/>
          <p:cNvSpPr>
            <a:spLocks noGrp="1" noChangeArrowheads="1"/>
          </p:cNvSpPr>
          <p:nvPr>
            <p:ph sz="half" idx="1"/>
          </p:nvPr>
        </p:nvSpPr>
        <p:spPr>
          <a:xfrm>
            <a:off x="74613" y="2017713"/>
            <a:ext cx="4459287" cy="4114800"/>
          </a:xfrm>
        </p:spPr>
        <p:txBody>
          <a:bodyPr/>
          <a:lstStyle/>
          <a:p>
            <a:pPr algn="ctr" eaLnBrk="1" hangingPunct="1">
              <a:buFont typeface="Wingdings" pitchFamily="2" charset="2"/>
              <a:buNone/>
            </a:pPr>
            <a:r>
              <a:rPr lang="en-US" sz="2400" b="1" smtClean="0"/>
              <a:t>TQM Defined</a:t>
            </a:r>
          </a:p>
          <a:p>
            <a:pPr eaLnBrk="1" hangingPunct="1"/>
            <a:r>
              <a:rPr lang="en-US" sz="2400" smtClean="0"/>
              <a:t>A management approach to doing business that attempts to maximize an organization’s competitiveness through continual improvement of the quality of it’s products, services, people, processes, and environments</a:t>
            </a:r>
          </a:p>
        </p:txBody>
      </p:sp>
      <p:sp>
        <p:nvSpPr>
          <p:cNvPr id="25604" name="Rectangle 4"/>
          <p:cNvSpPr>
            <a:spLocks noGrp="1" noChangeArrowheads="1"/>
          </p:cNvSpPr>
          <p:nvPr>
            <p:ph sz="half" idx="2"/>
          </p:nvPr>
        </p:nvSpPr>
        <p:spPr>
          <a:xfrm>
            <a:off x="4610100" y="2017713"/>
            <a:ext cx="4459288" cy="4114800"/>
          </a:xfrm>
        </p:spPr>
        <p:txBody>
          <a:bodyPr/>
          <a:lstStyle/>
          <a:p>
            <a:pPr algn="ctr" eaLnBrk="1" hangingPunct="1">
              <a:buFont typeface="Wingdings" pitchFamily="2" charset="2"/>
              <a:buNone/>
            </a:pPr>
            <a:r>
              <a:rPr lang="en-US" sz="2400" b="1" smtClean="0"/>
              <a:t>Six Sigma Defined</a:t>
            </a:r>
          </a:p>
          <a:p>
            <a:pPr eaLnBrk="1" hangingPunct="1"/>
            <a:r>
              <a:rPr lang="en-US" sz="2400" smtClean="0"/>
              <a:t>A methodology that provides businesses with the tools to improve the capability to their business processes.</a:t>
            </a:r>
          </a:p>
        </p:txBody>
      </p:sp>
      <p:sp>
        <p:nvSpPr>
          <p:cNvPr id="354310" name="AutoShape 6"/>
          <p:cNvSpPr>
            <a:spLocks noChangeArrowheads="1"/>
          </p:cNvSpPr>
          <p:nvPr/>
        </p:nvSpPr>
        <p:spPr bwMode="auto">
          <a:xfrm>
            <a:off x="2971800" y="5638800"/>
            <a:ext cx="2895600" cy="762000"/>
          </a:xfrm>
          <a:prstGeom prst="leftRightArrow">
            <a:avLst>
              <a:gd name="adj1" fmla="val 50000"/>
              <a:gd name="adj2" fmla="val 76000"/>
            </a:avLst>
          </a:prstGeom>
          <a:solidFill>
            <a:schemeClr val="bg2">
              <a:lumMod val="90000"/>
            </a:schemeClr>
          </a:solidFill>
          <a:ln w="9525">
            <a:solidFill>
              <a:schemeClr val="tx1"/>
            </a:solidFill>
            <a:miter lim="800000"/>
            <a:headEnd/>
            <a:tailEnd/>
          </a:ln>
        </p:spPr>
        <p:txBody>
          <a:bodyPr wrap="none" anchor="ctr"/>
          <a:lstStyle/>
          <a:p>
            <a:pPr algn="ctr"/>
            <a:r>
              <a:rPr lang="en-US" dirty="0" smtClean="0">
                <a:latin typeface="+mn-lt"/>
              </a:rPr>
              <a:t>Compare</a:t>
            </a:r>
            <a:endParaRPr lang="en-US" dirty="0">
              <a:latin typeface="+mn-lt"/>
            </a:endParaRPr>
          </a:p>
        </p:txBody>
      </p:sp>
      <p:sp>
        <p:nvSpPr>
          <p:cNvPr id="2" name="Slide Number Placeholder 1"/>
          <p:cNvSpPr>
            <a:spLocks noGrp="1"/>
          </p:cNvSpPr>
          <p:nvPr>
            <p:ph type="sldNum" sz="quarter" idx="12"/>
          </p:nvPr>
        </p:nvSpPr>
        <p:spPr/>
        <p:txBody>
          <a:bodyPr/>
          <a:lstStyle/>
          <a:p>
            <a:pPr>
              <a:defRPr/>
            </a:pPr>
            <a:fld id="{AD4B0251-6464-4DF1-B7B7-95B0CFC9A3D8}"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4310"/>
                                        </p:tgtEl>
                                        <p:attrNameLst>
                                          <p:attrName>style.visibility</p:attrName>
                                        </p:attrNameLst>
                                      </p:cBhvr>
                                      <p:to>
                                        <p:strVal val="visible"/>
                                      </p:to>
                                    </p:set>
                                    <p:anim calcmode="lin" valueType="num">
                                      <p:cBhvr additive="base">
                                        <p:cTn id="7" dur="500" fill="hold"/>
                                        <p:tgtEl>
                                          <p:spTgt spid="354310"/>
                                        </p:tgtEl>
                                        <p:attrNameLst>
                                          <p:attrName>ppt_x</p:attrName>
                                        </p:attrNameLst>
                                      </p:cBhvr>
                                      <p:tavLst>
                                        <p:tav tm="0">
                                          <p:val>
                                            <p:strVal val="#ppt_x"/>
                                          </p:val>
                                        </p:tav>
                                        <p:tav tm="100000">
                                          <p:val>
                                            <p:strVal val="#ppt_x"/>
                                          </p:val>
                                        </p:tav>
                                      </p:tavLst>
                                    </p:anim>
                                    <p:anim calcmode="lin" valueType="num">
                                      <p:cBhvr additive="base">
                                        <p:cTn id="8" dur="500" fill="hold"/>
                                        <p:tgtEl>
                                          <p:spTgt spid="354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T 581: Six Sigma&amp;quot;&quot;/&gt;&lt;property id=&quot;20307&quot; value=&quot;267&quot;/&gt;&lt;/object&gt;&lt;object type=&quot;3&quot; unique_id=&quot;10005&quot;&gt;&lt;property id=&quot;20148&quot; value=&quot;5&quot;/&gt;&lt;property id=&quot;20300&quot; value=&quot;Slide 6 - &amp;quot;What is 6 Sigma?&amp;#x0D;&amp;#x0A;&amp;quot;&quot;/&gt;&lt;property id=&quot;20307&quot; value=&quot;269&quot;/&gt;&lt;/object&gt;&lt;object type=&quot;3&quot; unique_id=&quot;10006&quot;&gt;&lt;property id=&quot;20148&quot; value=&quot;5&quot;/&gt;&lt;property id=&quot;20300&quot; value=&quot;Slide 7 - &amp;quot;6 Sigma characteristics:&amp;quot;&quot;/&gt;&lt;property id=&quot;20307&quot; value=&quot;464&quot;/&gt;&lt;/object&gt;&lt;object type=&quot;3&quot; unique_id=&quot;10007&quot;&gt;&lt;property id=&quot;20148&quot; value=&quot;5&quot;/&gt;&lt;property id=&quot;20300&quot; value=&quot;Slide 9 - &amp;quot;What is sigma?&amp;quot;&quot;/&gt;&lt;property id=&quot;20307&quot; value=&quot;270&quot;/&gt;&lt;/object&gt;&lt;object type=&quot;3&quot; unique_id=&quot;10008&quot;&gt;&lt;property id=&quot;20148&quot; value=&quot;5&quot;/&gt;&lt;property id=&quot;20300&quot; value=&quot;Slide 10&quot;/&gt;&lt;property id=&quot;20307&quot; value=&quot;271&quot;/&gt;&lt;/object&gt;&lt;object type=&quot;3&quot; unique_id=&quot;10009&quot;&gt;&lt;property id=&quot;20148&quot; value=&quot;5&quot;/&gt;&lt;property id=&quot;20300&quot; value=&quot;Slide 12 - &amp;quot;Potential Value&amp;quot;&quot;/&gt;&lt;property id=&quot;20307&quot; value=&quot;272&quot;/&gt;&lt;/object&gt;&lt;object type=&quot;3&quot; unique_id=&quot;10010&quot;&gt;&lt;property id=&quot;20148&quot; value=&quot;5&quot;/&gt;&lt;property id=&quot;20300&quot; value=&quot;Slide 19 - &amp;quot;Potential* Value Extraction&amp;quot;&quot;/&gt;&lt;property id=&quot;20307&quot; value=&quot;273&quot;/&gt;&lt;/object&gt;&lt;object type=&quot;3&quot; unique_id=&quot;10011&quot;&gt;&lt;property id=&quot;20148&quot; value=&quot;5&quot;/&gt;&lt;property id=&quot;20300&quot; value=&quot;Slide 20 - &amp;quot;Six Sigma Philosophy&amp;quot;&quot;/&gt;&lt;property id=&quot;20307&quot; value=&quot;274&quot;/&gt;&lt;/object&gt;&lt;object type=&quot;3&quot; unique_id=&quot;10017&quot;&gt;&lt;property id=&quot;20148&quot; value=&quot;5&quot;/&gt;&lt;property id=&quot;20300&quot; value=&quot;Slide 27&quot;/&gt;&lt;property id=&quot;20307&quot; value=&quot;483&quot;/&gt;&lt;/object&gt;&lt;object type=&quot;3&quot; unique_id=&quot;10028&quot;&gt;&lt;property id=&quot;20148&quot; value=&quot;5&quot;/&gt;&lt;property id=&quot;20300&quot; value=&quot;Slide 28 - &amp;quot;Implementing Six Sigma&amp;#x0D;&amp;#x0A;&amp;quot;&quot;/&gt;&lt;property id=&quot;20307&quot; value=&quot;489&quot;/&gt;&lt;/object&gt;&lt;object type=&quot;3&quot; unique_id=&quot;10029&quot;&gt;&lt;property id=&quot;20148&quot; value=&quot;5&quot;/&gt;&lt;property id=&quot;20300&quot; value=&quot;Slide 31&quot;/&gt;&lt;property id=&quot;20307&quot; value=&quot;484&quot;/&gt;&lt;/object&gt;&lt;object type=&quot;3&quot; unique_id=&quot;10724&quot;&gt;&lt;property id=&quot;20148&quot; value=&quot;5&quot;/&gt;&lt;property id=&quot;20300&quot; value=&quot;Slide 30 - &amp;quot;Strategy Defined&amp;quot;&quot;/&gt;&lt;property id=&quot;20307&quot; value=&quot;493&quot;/&gt;&lt;/object&gt;&lt;object type=&quot;3&quot; unique_id=&quot;10726&quot;&gt;&lt;property id=&quot;20148&quot; value=&quot;5&quot;/&gt;&lt;property id=&quot;20300&quot; value=&quot;Slide 5 - &amp;quot;What differentiates Six Sigma from TQM?&amp;quot;&quot;/&gt;&lt;property id=&quot;20307&quot; value=&quot;495&quot;/&gt;&lt;/object&gt;&lt;object type=&quot;3&quot; unique_id=&quot;10728&quot;&gt;&lt;property id=&quot;20148&quot; value=&quot;5&quot;/&gt;&lt;property id=&quot;20300&quot; value=&quot;Slide 29 - &amp;quot;General 6 Sigma Critical Success Factors&amp;quot;&quot;/&gt;&lt;property id=&quot;20307&quot; value=&quot;497&quot;/&gt;&lt;/object&gt;&lt;object type=&quot;3&quot; unique_id=&quot;12265&quot;&gt;&lt;property id=&quot;20148&quot; value=&quot;5&quot;/&gt;&lt;property id=&quot;20300&quot; value=&quot;Slide 21 - &amp;quot;6 Sigma Focuses on the Reduction of Variation that Generates Defects for Customers&amp;quot;&quot;/&gt;&lt;property id=&quot;20307&quot; value=&quot;510&quot;/&gt;&lt;/object&gt;&lt;object type=&quot;3&quot; unique_id=&quot;12266&quot;&gt;&lt;property id=&quot;20148&quot; value=&quot;5&quot;/&gt;&lt;property id=&quot;20300&quot; value=&quot;Slide 11 - &amp;quot;93% v 99.9% levels&amp;quot;&quot;/&gt;&lt;property id=&quot;20307&quot; value=&quot;512&quot;/&gt;&lt;/object&gt;&lt;object type=&quot;3&quot; unique_id=&quot;12268&quot;&gt;&lt;property id=&quot;20148&quot; value=&quot;5&quot;/&gt;&lt;property id=&quot;20300&quot; value=&quot;Slide 22&quot;/&gt;&lt;property id=&quot;20307&quot; value=&quot;507&quot;/&gt;&lt;/object&gt;&lt;object type=&quot;3&quot; unique_id=&quot;12269&quot;&gt;&lt;property id=&quot;20148&quot; value=&quot;5&quot;/&gt;&lt;property id=&quot;20300&quot; value=&quot;Slide 23 - &amp;quot;Reducing the Process Output Variation &amp;quot;&quot;/&gt;&lt;property id=&quot;20307&quot; value=&quot;508&quot;/&gt;&lt;/object&gt;&lt;object type=&quot;3&quot; unique_id=&quot;12270&quot;&gt;&lt;property id=&quot;20148&quot; value=&quot;5&quot;/&gt;&lt;property id=&quot;20300&quot; value=&quot;Slide 24 - &amp;quot;Moving the Mean&amp;quot;&quot;/&gt;&lt;property id=&quot;20307&quot; value=&quot;509&quot;/&gt;&lt;/object&gt;&lt;object type=&quot;3&quot; unique_id=&quot;12331&quot;&gt;&lt;property id=&quot;20148&quot; value=&quot;5&quot;/&gt;&lt;property id=&quot;20300&quot; value=&quot;Slide 3 - &amp;quot;What is new about 6 Sigma?&amp;quot;&quot;/&gt;&lt;property id=&quot;20307&quot; value=&quot;522&quot;/&gt;&lt;/object&gt;&lt;object type=&quot;3&quot; unique_id=&quot;12332&quot;&gt;&lt;property id=&quot;20148&quot; value=&quot;5&quot;/&gt;&lt;property id=&quot;20300&quot; value=&quot;Slide 8 - &amp;quot;Mikel Harry’s 6 Sigma Observations&amp;quot;&quot;/&gt;&lt;property id=&quot;20307&quot; value=&quot;523&quot;/&gt;&lt;/object&gt;&lt;object type=&quot;3&quot; unique_id=&quot;12333&quot;&gt;&lt;property id=&quot;20148&quot; value=&quot;5&quot;/&gt;&lt;property id=&quot;20300&quot; value=&quot;Slide 25&quot;/&gt;&lt;property id=&quot;20307&quot; value=&quot;521&quot;/&gt;&lt;/object&gt;&lt;object type=&quot;3&quot; unique_id=&quot;12334&quot;&gt;&lt;property id=&quot;20148&quot; value=&quot;5&quot;/&gt;&lt;property id=&quot;20300&quot; value=&quot;Slide 32 - &amp;quot;Implementing Six Sigma: 3 Basic On-Ramps&amp;quot;&quot;/&gt;&lt;property id=&quot;20307&quot; value=&quot;514&quot;/&gt;&lt;/object&gt;&lt;object type=&quot;3&quot; unique_id=&quot;13219&quot;&gt;&lt;property id=&quot;20148&quot; value=&quot;5&quot;/&gt;&lt;property id=&quot;20300&quot; value=&quot;Slide 4 - &amp;quot;TQM vs. Six Sigma&amp;quot;&quot;/&gt;&lt;property id=&quot;20307&quot; value=&quot;526&quot;/&gt;&lt;/object&gt;&lt;object type=&quot;3&quot; unique_id=&quot;13220&quot;&gt;&lt;property id=&quot;20148&quot; value=&quot;5&quot;/&gt;&lt;property id=&quot;20300&quot; value=&quot;Slide 13 - &amp;quot;Three Levels of Benefits&amp;quot;&quot;/&gt;&lt;property id=&quot;20307&quot; value=&quot;528&quot;/&gt;&lt;/object&gt;&lt;object type=&quot;3&quot; unique_id=&quot;13221&quot;&gt;&lt;property id=&quot;20148&quot; value=&quot;5&quot;/&gt;&lt;property id=&quot;20300&quot; value=&quot;Slide 14&quot;/&gt;&lt;property id=&quot;20307&quot; value=&quot;529&quot;/&gt;&lt;/object&gt;&lt;object type=&quot;3&quot; unique_id=&quot;13222&quot;&gt;&lt;property id=&quot;20148&quot; value=&quot;5&quot;/&gt;&lt;property id=&quot;20300&quot; value=&quot;Slide 15&quot;/&gt;&lt;property id=&quot;20307&quot; value=&quot;530&quot;/&gt;&lt;/object&gt;&lt;object type=&quot;3&quot; unique_id=&quot;13223&quot;&gt;&lt;property id=&quot;20148&quot; value=&quot;5&quot;/&gt;&lt;property id=&quot;20300&quot; value=&quot;Slide 16&quot;/&gt;&lt;property id=&quot;20307&quot; value=&quot;531&quot;/&gt;&lt;/object&gt;&lt;object type=&quot;3&quot; unique_id=&quot;13224&quot;&gt;&lt;property id=&quot;20148&quot; value=&quot;5&quot;/&gt;&lt;property id=&quot;20300&quot; value=&quot;Slide 17 - &amp;quot;Why Measure the Financial Impact?&amp;quot;&quot;/&gt;&lt;property id=&quot;20307&quot; value=&quot;532&quot;/&gt;&lt;/object&gt;&lt;object type=&quot;3&quot; unique_id=&quot;13225&quot;&gt;&lt;property id=&quot;20148&quot; value=&quot;5&quot;/&gt;&lt;property id=&quot;20300&quot; value=&quot;Slide 18 - &amp;quot;Fiscal Benefits - Summary&amp;quot;&quot;/&gt;&lt;property id=&quot;20307&quot; value=&quot;533&quot;/&gt;&lt;/object&gt;&lt;object type=&quot;3&quot; unique_id=&quot;13226&quot;&gt;&lt;property id=&quot;20148&quot; value=&quot;5&quot;/&gt;&lt;property id=&quot;20300&quot; value=&quot;Slide 26 - &amp;quot;Application&amp;quot;&quot;/&gt;&lt;property id=&quot;20307&quot; value=&quot;525&quot;/&gt;&lt;/object&gt;&lt;object type=&quot;3&quot; unique_id=&quot;13227&quot;&gt;&lt;property id=&quot;20148&quot; value=&quot;5&quot;/&gt;&lt;property id=&quot;20300&quot; value=&quot;Slide 33 - &amp;quot;Leadership&amp;quot;&quot;/&gt;&lt;property id=&quot;20307&quot; value=&quot;534&quot;/&gt;&lt;/object&gt;&lt;object type=&quot;3&quot; unique_id=&quot;13228&quot;&gt;&lt;property id=&quot;20148&quot; value=&quot;5&quot;/&gt;&lt;property id=&quot;20300&quot; value=&quot;Slide 36 - &amp;quot;Change&amp;quot;&quot;/&gt;&lt;property id=&quot;20307&quot; value=&quot;527&quot;/&gt;&lt;/object&gt;&lt;object type=&quot;3&quot; unique_id=&quot;13505&quot;&gt;&lt;property id=&quot;20148&quot; value=&quot;5&quot;/&gt;&lt;property id=&quot;20300&quot; value=&quot;Slide 2 - &amp;quot;Outline&amp;quot;&quot;/&gt;&lt;property id=&quot;20307&quot; value=&quot;538&quot;/&gt;&lt;/object&gt;&lt;object type=&quot;3&quot; unique_id=&quot;13506&quot;&gt;&lt;property id=&quot;20148&quot; value=&quot;5&quot;/&gt;&lt;property id=&quot;20300&quot; value=&quot;Slide 34 - &amp;quot;Visioning&amp;quot;&quot;/&gt;&lt;property id=&quot;20307&quot; value=&quot;536&quot;/&gt;&lt;/object&gt;&lt;object type=&quot;3&quot; unique_id=&quot;13507&quot;&gt;&lt;property id=&quot;20148&quot; value=&quot;5&quot;/&gt;&lt;property id=&quot;20300&quot; value=&quot;Slide 35 - &amp;quot;Class Activity: Defining a Case Study&amp;quot;&quot;/&gt;&lt;property id=&quot;20307&quot; value=&quot;537&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2023</TotalTime>
  <Words>2090</Words>
  <Application>Microsoft Office PowerPoint</Application>
  <PresentationFormat>On-screen Show (4:3)</PresentationFormat>
  <Paragraphs>416</Paragraphs>
  <Slides>39</Slides>
  <Notes>20</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39</vt:i4>
      </vt:variant>
    </vt:vector>
  </HeadingPairs>
  <TitlesOfParts>
    <vt:vector size="57" baseType="lpstr">
      <vt:lpstr>Arial Unicode MS</vt:lpstr>
      <vt:lpstr>Gulim</vt:lpstr>
      <vt:lpstr>HY중고딕</vt:lpstr>
      <vt:lpstr>HY신명조</vt:lpstr>
      <vt:lpstr>Arial</vt:lpstr>
      <vt:lpstr>Arial Black</vt:lpstr>
      <vt:lpstr>Arial Narrow</vt:lpstr>
      <vt:lpstr>Calibri</vt:lpstr>
      <vt:lpstr>Constantia</vt:lpstr>
      <vt:lpstr>Symbol</vt:lpstr>
      <vt:lpstr>Times</vt:lpstr>
      <vt:lpstr>Times New Roman</vt:lpstr>
      <vt:lpstr>Wingdings</vt:lpstr>
      <vt:lpstr>Wingdings 2</vt:lpstr>
      <vt:lpstr>Custom Design</vt:lpstr>
      <vt:lpstr>Flow</vt:lpstr>
      <vt:lpstr>Document</vt:lpstr>
      <vt:lpstr>Slide</vt:lpstr>
      <vt:lpstr>Six Sigma Chad Laux </vt:lpstr>
      <vt:lpstr>Strategic Model</vt:lpstr>
      <vt:lpstr>Data and Facts</vt:lpstr>
      <vt:lpstr>PowerPoint Presentation</vt:lpstr>
      <vt:lpstr>Summary</vt:lpstr>
      <vt:lpstr>“Learning is not compulsory... neither is survival.“ -W. Edwards Deming </vt:lpstr>
      <vt:lpstr>Outline</vt:lpstr>
      <vt:lpstr>What is new about 6 Sigma? </vt:lpstr>
      <vt:lpstr>TQM vs. Six Sigma </vt:lpstr>
      <vt:lpstr>What differentiates Six Sigma from TQM? </vt:lpstr>
      <vt:lpstr>What is 6 Sigma? </vt:lpstr>
      <vt:lpstr>6 Sigma characteristics:</vt:lpstr>
      <vt:lpstr>Mikel Harry’s 6 Sigma Observations </vt:lpstr>
      <vt:lpstr>What is sigma? </vt:lpstr>
      <vt:lpstr>PowerPoint Presentation</vt:lpstr>
      <vt:lpstr>93% v 99.9% levels </vt:lpstr>
      <vt:lpstr>Potential Value</vt:lpstr>
      <vt:lpstr>Three Levels of Benefits</vt:lpstr>
      <vt:lpstr>PowerPoint Presentation</vt:lpstr>
      <vt:lpstr>PowerPoint Presentation</vt:lpstr>
      <vt:lpstr>PowerPoint Presentation</vt:lpstr>
      <vt:lpstr>Why Measure the Financial Impact?</vt:lpstr>
      <vt:lpstr>Fiscal Benefits - Summary</vt:lpstr>
      <vt:lpstr>Potential* Value Extraction</vt:lpstr>
      <vt:lpstr>Six Sigma Philosophy </vt:lpstr>
      <vt:lpstr>6 Sigma Focuses on the Reduction of Variation that Generates Defects for Customers</vt:lpstr>
      <vt:lpstr>PowerPoint Presentation</vt:lpstr>
      <vt:lpstr>Reducing the Process Output Variation </vt:lpstr>
      <vt:lpstr>Moving the Mean </vt:lpstr>
      <vt:lpstr>PowerPoint Presentation</vt:lpstr>
      <vt:lpstr>Application</vt:lpstr>
      <vt:lpstr>PowerPoint Presentation</vt:lpstr>
      <vt:lpstr>Implementing Six Sigma </vt:lpstr>
      <vt:lpstr>General 6 Sigma Critical Success Factors</vt:lpstr>
      <vt:lpstr>Strategy Defined </vt:lpstr>
      <vt:lpstr>PowerPoint Presentation</vt:lpstr>
      <vt:lpstr>Implementing Six Sigma: 3 Basic On-Ramps</vt:lpstr>
      <vt:lpstr>Leadership</vt:lpstr>
      <vt:lpstr>Visioning</vt:lpstr>
    </vt:vector>
  </TitlesOfParts>
  <Company>PricewaterhouseCoopers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Define and Measure</dc:title>
  <dc:creator>Barbara Reusser</dc:creator>
  <cp:lastModifiedBy>Thomas Kuczek</cp:lastModifiedBy>
  <cp:revision>88</cp:revision>
  <cp:lastPrinted>2001-02-22T12:11:25Z</cp:lastPrinted>
  <dcterms:created xsi:type="dcterms:W3CDTF">2001-02-16T21:08:10Z</dcterms:created>
  <dcterms:modified xsi:type="dcterms:W3CDTF">2016-04-22T12:52:58Z</dcterms:modified>
</cp:coreProperties>
</file>