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6" r:id="rId2"/>
    <p:sldId id="257" r:id="rId3"/>
    <p:sldId id="258" r:id="rId4"/>
    <p:sldId id="259" r:id="rId5"/>
    <p:sldId id="260" r:id="rId6"/>
    <p:sldId id="261" r:id="rId7"/>
    <p:sldId id="262" r:id="rId8"/>
    <p:sldId id="264" r:id="rId9"/>
    <p:sldId id="265" r:id="rId10"/>
    <p:sldId id="266" r:id="rId11"/>
    <p:sldId id="267" r:id="rId12"/>
    <p:sldId id="268" r:id="rId13"/>
    <p:sldId id="269" r:id="rId14"/>
    <p:sldId id="272"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14" y="12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8.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0E02CED-BE41-424F-915D-3169B6C16AF7}" type="datetimeFigureOut">
              <a:rPr lang="en-US" smtClean="0"/>
              <a:pPr/>
              <a:t>1/24/2014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1D6BCA9-83ED-4AAF-A5FC-1486C0438987}" type="slidenum">
              <a:rPr lang="en-US" smtClean="0"/>
              <a:pPr/>
              <a:t>‹#›</a:t>
            </a:fld>
            <a:endParaRPr lang="en-US"/>
          </a:p>
        </p:txBody>
      </p:sp>
    </p:spTree>
    <p:extLst>
      <p:ext uri="{BB962C8B-B14F-4D97-AF65-F5344CB8AC3E}">
        <p14:creationId xmlns:p14="http://schemas.microsoft.com/office/powerpoint/2010/main" val="2541923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3C1561B1-B870-4C98-B28F-AE979094FDE9}" type="datetime1">
              <a:rPr lang="en-US" smtClean="0"/>
              <a:pPr/>
              <a:t>1/24/2014</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9A0F9E1A-F39E-42FE-A5EB-A4C71186A87D}"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9D7D422-6FE1-44C6-82D7-57CF275D390E}" type="datetime1">
              <a:rPr lang="en-US" smtClean="0"/>
              <a:pPr/>
              <a:t>1/24/2014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0F9E1A-F39E-42FE-A5EB-A4C71186A87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2C04FFF-9544-4FF6-96AD-149FC0EDFB48}" type="datetime1">
              <a:rPr lang="en-US" smtClean="0"/>
              <a:pPr/>
              <a:t>1/24/2014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0F9E1A-F39E-42FE-A5EB-A4C71186A87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2043ED7-7F1D-4350-80E5-DDB60FAB93F1}" type="datetime1">
              <a:rPr lang="en-US" smtClean="0"/>
              <a:pPr/>
              <a:t>1/24/2014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0F9E1A-F39E-42FE-A5EB-A4C71186A87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56C7E8B-FC29-49DB-9BEA-AAFC21CEC8C2}" type="datetime1">
              <a:rPr lang="en-US" smtClean="0"/>
              <a:pPr/>
              <a:t>1/24/2014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0F9E1A-F39E-42FE-A5EB-A4C71186A87D}"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5147F23-51E5-4D44-9797-ECC70C32AE7B}" type="datetime1">
              <a:rPr lang="en-US" smtClean="0"/>
              <a:pPr/>
              <a:t>1/24/2014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0F9E1A-F39E-42FE-A5EB-A4C71186A87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047B1F7-0031-4F3E-BEFA-8F0B82B0FCC3}" type="datetime1">
              <a:rPr lang="en-US" smtClean="0"/>
              <a:pPr/>
              <a:t>1/24/2014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A0F9E1A-F39E-42FE-A5EB-A4C71186A87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190C1C2-3712-4140-871A-99CD925DF914}" type="datetime1">
              <a:rPr lang="en-US" smtClean="0"/>
              <a:pPr/>
              <a:t>1/24/2014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A0F9E1A-F39E-42FE-A5EB-A4C71186A87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E4132C-4E0D-483E-80FC-60542F6945F3}" type="datetime1">
              <a:rPr lang="en-US" smtClean="0"/>
              <a:pPr/>
              <a:t>1/24/2014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A0F9E1A-F39E-42FE-A5EB-A4C71186A87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F798B62-FC9E-46B9-9EAA-0799962D3A5B}" type="datetime1">
              <a:rPr lang="en-US" smtClean="0"/>
              <a:pPr/>
              <a:t>1/24/2014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0F9E1A-F39E-42FE-A5EB-A4C71186A87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46E3AA8-316F-4ECE-BC04-71E5392E7B31}" type="datetime1">
              <a:rPr lang="en-US" smtClean="0"/>
              <a:pPr/>
              <a:t>1/24/2014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9A0F9E1A-F39E-42FE-A5EB-A4C71186A87D}"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91AB721-C5DD-4B72-A729-2CB9623C714B}" type="datetime1">
              <a:rPr lang="en-US" smtClean="0"/>
              <a:pPr/>
              <a:t>1/24/2014</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A0F9E1A-F39E-42FE-A5EB-A4C71186A87D}"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7.wmf"/><Relationship Id="rId5" Type="http://schemas.openxmlformats.org/officeDocument/2006/relationships/oleObject" Target="../embeddings/oleObject6.bin"/><Relationship Id="rId4" Type="http://schemas.openxmlformats.org/officeDocument/2006/relationships/image" Target="../media/image6.w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8.wmf"/></Relationships>
</file>

<file path=ppt/slides/_rels/slide1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3.w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4.w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5.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Basic sampling distributions</a:t>
            </a:r>
            <a:endParaRPr lang="en-US" dirty="0"/>
          </a:p>
        </p:txBody>
      </p:sp>
      <p:sp>
        <p:nvSpPr>
          <p:cNvPr id="3" name="Subtitle 2"/>
          <p:cNvSpPr>
            <a:spLocks noGrp="1"/>
          </p:cNvSpPr>
          <p:nvPr>
            <p:ph type="subTitle" idx="1"/>
          </p:nvPr>
        </p:nvSpPr>
        <p:spPr/>
        <p:txBody>
          <a:bodyPr/>
          <a:lstStyle/>
          <a:p>
            <a:r>
              <a:rPr lang="en-US" dirty="0" smtClean="0"/>
              <a:t>Distributions and properties</a:t>
            </a:r>
            <a:endParaRPr lang="en-US" dirty="0"/>
          </a:p>
        </p:txBody>
      </p:sp>
      <p:sp>
        <p:nvSpPr>
          <p:cNvPr id="4" name="Slide Number Placeholder 3"/>
          <p:cNvSpPr>
            <a:spLocks noGrp="1"/>
          </p:cNvSpPr>
          <p:nvPr>
            <p:ph type="sldNum" sz="quarter" idx="12"/>
          </p:nvPr>
        </p:nvSpPr>
        <p:spPr/>
        <p:txBody>
          <a:bodyPr/>
          <a:lstStyle/>
          <a:p>
            <a:fld id="{9A0F9E1A-F39E-42FE-A5EB-A4C71186A87D}"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Facts about </a:t>
            </a:r>
            <a:r>
              <a:rPr lang="en-US" sz="3200" dirty="0" err="1" smtClean="0"/>
              <a:t>Hypergeometric</a:t>
            </a:r>
            <a:r>
              <a:rPr lang="en-US" sz="3200" dirty="0" smtClean="0"/>
              <a:t> distribution</a:t>
            </a:r>
            <a:br>
              <a:rPr lang="en-US" sz="3200" dirty="0" smtClean="0"/>
            </a:br>
            <a:endParaRPr lang="en-US" sz="3200" dirty="0"/>
          </a:p>
        </p:txBody>
      </p:sp>
      <p:sp>
        <p:nvSpPr>
          <p:cNvPr id="3" name="Content Placeholder 2"/>
          <p:cNvSpPr>
            <a:spLocks noGrp="1"/>
          </p:cNvSpPr>
          <p:nvPr>
            <p:ph idx="1"/>
          </p:nvPr>
        </p:nvSpPr>
        <p:spPr/>
        <p:txBody>
          <a:bodyPr/>
          <a:lstStyle/>
          <a:p>
            <a:r>
              <a:rPr lang="en-US" dirty="0" smtClean="0"/>
              <a:t>The mean, </a:t>
            </a:r>
            <a:r>
              <a:rPr lang="en-US" i="1" dirty="0" smtClean="0"/>
              <a:t>E(X)=n(D/N</a:t>
            </a:r>
            <a:r>
              <a:rPr lang="en-US" i="1" dirty="0" smtClean="0"/>
              <a:t>).</a:t>
            </a:r>
          </a:p>
          <a:p>
            <a:r>
              <a:rPr lang="en-US" i="1" dirty="0" err="1" smtClean="0"/>
              <a:t>Var</a:t>
            </a:r>
            <a:r>
              <a:rPr lang="en-US" i="1" dirty="0" smtClean="0"/>
              <a:t>(X)=n(D/N)((N-D)/N)((N-n)/(N-1))</a:t>
            </a:r>
            <a:endParaRPr lang="en-US" i="1" dirty="0" smtClean="0"/>
          </a:p>
          <a:p>
            <a:r>
              <a:rPr lang="en-US" dirty="0" smtClean="0"/>
              <a:t>If </a:t>
            </a:r>
            <a:r>
              <a:rPr lang="en-US" dirty="0" smtClean="0"/>
              <a:t>n/N </a:t>
            </a:r>
            <a:r>
              <a:rPr lang="en-US" dirty="0" smtClean="0"/>
              <a:t>is “small”, say </a:t>
            </a:r>
            <a:r>
              <a:rPr lang="en-US" dirty="0" smtClean="0"/>
              <a:t>n/N&lt;0.05</a:t>
            </a:r>
            <a:r>
              <a:rPr lang="en-US" dirty="0" smtClean="0"/>
              <a:t>, then the </a:t>
            </a:r>
            <a:r>
              <a:rPr lang="en-US" dirty="0" err="1" smtClean="0"/>
              <a:t>Hypergeometric</a:t>
            </a:r>
            <a:r>
              <a:rPr lang="en-US" dirty="0" smtClean="0"/>
              <a:t> distribution is very close to the Binomial distribution.</a:t>
            </a:r>
          </a:p>
          <a:p>
            <a:endParaRPr lang="en-US" dirty="0"/>
          </a:p>
        </p:txBody>
      </p:sp>
      <p:sp>
        <p:nvSpPr>
          <p:cNvPr id="4" name="Slide Number Placeholder 3"/>
          <p:cNvSpPr>
            <a:spLocks noGrp="1"/>
          </p:cNvSpPr>
          <p:nvPr>
            <p:ph type="sldNum" sz="quarter" idx="12"/>
          </p:nvPr>
        </p:nvSpPr>
        <p:spPr/>
        <p:txBody>
          <a:bodyPr/>
          <a:lstStyle/>
          <a:p>
            <a:fld id="{9A0F9E1A-F39E-42FE-A5EB-A4C71186A87D}"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Poisson distribution</a:t>
            </a:r>
            <a:br>
              <a:rPr lang="en-US" sz="3200" dirty="0" smtClean="0"/>
            </a:br>
            <a:endParaRPr lang="en-US" sz="3200" dirty="0"/>
          </a:p>
        </p:txBody>
      </p:sp>
      <p:sp>
        <p:nvSpPr>
          <p:cNvPr id="3" name="Content Placeholder 2"/>
          <p:cNvSpPr>
            <a:spLocks noGrp="1"/>
          </p:cNvSpPr>
          <p:nvPr>
            <p:ph idx="1"/>
          </p:nvPr>
        </p:nvSpPr>
        <p:spPr/>
        <p:txBody>
          <a:bodyPr/>
          <a:lstStyle/>
          <a:p>
            <a:r>
              <a:rPr lang="en-US" dirty="0" smtClean="0"/>
              <a:t>Suppose that we examine a sheet of material and count </a:t>
            </a:r>
            <a:r>
              <a:rPr lang="en-US" i="1" dirty="0" smtClean="0"/>
              <a:t>X</a:t>
            </a:r>
            <a:r>
              <a:rPr lang="en-US" dirty="0" smtClean="0"/>
              <a:t>=the number of blemishes. Then if X has the  Poisson distribution with parameter lambda=λ,</a:t>
            </a:r>
          </a:p>
          <a:p>
            <a:endParaRPr lang="en-US" dirty="0" smtClean="0"/>
          </a:p>
          <a:p>
            <a:endParaRPr lang="en-US" dirty="0" smtClean="0"/>
          </a:p>
          <a:p>
            <a:endParaRPr lang="en-US" dirty="0" smtClean="0"/>
          </a:p>
          <a:p>
            <a:pPr>
              <a:buNone/>
            </a:pPr>
            <a:r>
              <a:rPr lang="en-US" dirty="0" smtClean="0"/>
              <a:t>and</a:t>
            </a:r>
          </a:p>
          <a:p>
            <a:pPr>
              <a:buNone/>
            </a:pPr>
            <a:endParaRPr lang="en-US" dirty="0" smtClean="0"/>
          </a:p>
          <a:p>
            <a:pPr>
              <a:buNone/>
            </a:pPr>
            <a:endParaRPr lang="en-US" dirty="0"/>
          </a:p>
        </p:txBody>
      </p:sp>
      <p:sp>
        <p:nvSpPr>
          <p:cNvPr id="4" name="Slide Number Placeholder 3"/>
          <p:cNvSpPr>
            <a:spLocks noGrp="1"/>
          </p:cNvSpPr>
          <p:nvPr>
            <p:ph type="sldNum" sz="quarter" idx="12"/>
          </p:nvPr>
        </p:nvSpPr>
        <p:spPr/>
        <p:txBody>
          <a:bodyPr/>
          <a:lstStyle/>
          <a:p>
            <a:fld id="{9A0F9E1A-F39E-42FE-A5EB-A4C71186A87D}" type="slidenum">
              <a:rPr lang="en-US" smtClean="0"/>
              <a:pPr/>
              <a:t>11</a:t>
            </a:fld>
            <a:endParaRPr lang="en-US"/>
          </a:p>
        </p:txBody>
      </p:sp>
      <p:graphicFrame>
        <p:nvGraphicFramePr>
          <p:cNvPr id="22530" name="Object 2"/>
          <p:cNvGraphicFramePr>
            <a:graphicFrameLocks noChangeAspect="1"/>
          </p:cNvGraphicFramePr>
          <p:nvPr/>
        </p:nvGraphicFramePr>
        <p:xfrm>
          <a:off x="3072247" y="3352800"/>
          <a:ext cx="3006436" cy="1066800"/>
        </p:xfrm>
        <a:graphic>
          <a:graphicData uri="http://schemas.openxmlformats.org/presentationml/2006/ole">
            <mc:AlternateContent xmlns:mc="http://schemas.openxmlformats.org/markup-compatibility/2006">
              <mc:Choice xmlns:v="urn:schemas-microsoft-com:vml" Requires="v">
                <p:oleObj spid="_x0000_s22544" name="Equation" r:id="rId3" imgW="1180800" imgH="419040" progId="Equation.DSMT4">
                  <p:embed/>
                </p:oleObj>
              </mc:Choice>
              <mc:Fallback>
                <p:oleObj name="Equation" r:id="rId3" imgW="1180800" imgH="41904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72247" y="3352800"/>
                        <a:ext cx="3006436"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2531" name="Object 3"/>
          <p:cNvGraphicFramePr>
            <a:graphicFrameLocks noChangeAspect="1"/>
          </p:cNvGraphicFramePr>
          <p:nvPr/>
        </p:nvGraphicFramePr>
        <p:xfrm>
          <a:off x="2971800" y="5181600"/>
          <a:ext cx="3300413" cy="533400"/>
        </p:xfrm>
        <a:graphic>
          <a:graphicData uri="http://schemas.openxmlformats.org/presentationml/2006/ole">
            <mc:AlternateContent xmlns:mc="http://schemas.openxmlformats.org/markup-compatibility/2006">
              <mc:Choice xmlns:v="urn:schemas-microsoft-com:vml" Requires="v">
                <p:oleObj spid="_x0000_s22545" name="Equation" r:id="rId5" imgW="1257120" imgH="203040" progId="Equation.DSMT4">
                  <p:embed/>
                </p:oleObj>
              </mc:Choice>
              <mc:Fallback>
                <p:oleObj name="Equation" r:id="rId5" imgW="1257120" imgH="203040" progId="Equation.DSMT4">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71800" y="5181600"/>
                        <a:ext cx="3300413"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Discrete vs. continuous distributions</a:t>
            </a:r>
            <a:br>
              <a:rPr lang="en-US" sz="3200" dirty="0" smtClean="0"/>
            </a:br>
            <a:endParaRPr lang="en-US" sz="3200" dirty="0"/>
          </a:p>
        </p:txBody>
      </p:sp>
      <p:sp>
        <p:nvSpPr>
          <p:cNvPr id="3" name="Content Placeholder 2"/>
          <p:cNvSpPr>
            <a:spLocks noGrp="1"/>
          </p:cNvSpPr>
          <p:nvPr>
            <p:ph idx="1"/>
          </p:nvPr>
        </p:nvSpPr>
        <p:spPr/>
        <p:txBody>
          <a:bodyPr/>
          <a:lstStyle/>
          <a:p>
            <a:r>
              <a:rPr lang="en-US" dirty="0" smtClean="0"/>
              <a:t>In the previous examples the sampling distributions arose in situations where we observed a process, sampled it, then recorded some property of the </a:t>
            </a:r>
            <a:r>
              <a:rPr lang="en-US" dirty="0" smtClean="0"/>
              <a:t>members of the sample </a:t>
            </a:r>
            <a:r>
              <a:rPr lang="en-US" dirty="0" smtClean="0"/>
              <a:t>related to attributes, that is to say qualitative characteristics.</a:t>
            </a:r>
          </a:p>
          <a:p>
            <a:r>
              <a:rPr lang="en-US" dirty="0" smtClean="0"/>
              <a:t>In many, if not most samples, we measure a characteristic </a:t>
            </a:r>
            <a:r>
              <a:rPr lang="en-US" dirty="0" smtClean="0"/>
              <a:t>of elements of the sample which </a:t>
            </a:r>
            <a:r>
              <a:rPr lang="en-US" dirty="0" smtClean="0"/>
              <a:t>is on a continuous scale.</a:t>
            </a:r>
            <a:endParaRPr lang="en-US" dirty="0"/>
          </a:p>
        </p:txBody>
      </p:sp>
      <p:sp>
        <p:nvSpPr>
          <p:cNvPr id="4" name="Slide Number Placeholder 3"/>
          <p:cNvSpPr>
            <a:spLocks noGrp="1"/>
          </p:cNvSpPr>
          <p:nvPr>
            <p:ph type="sldNum" sz="quarter" idx="12"/>
          </p:nvPr>
        </p:nvSpPr>
        <p:spPr/>
        <p:txBody>
          <a:bodyPr/>
          <a:lstStyle/>
          <a:p>
            <a:fld id="{9A0F9E1A-F39E-42FE-A5EB-A4C71186A87D}"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Normal distribution (you should all know this)</a:t>
            </a:r>
            <a:br>
              <a:rPr lang="en-US" sz="3200" dirty="0" smtClean="0"/>
            </a:br>
            <a:endParaRPr lang="en-US" sz="3200" dirty="0"/>
          </a:p>
        </p:txBody>
      </p:sp>
      <p:sp>
        <p:nvSpPr>
          <p:cNvPr id="3" name="Content Placeholder 2"/>
          <p:cNvSpPr>
            <a:spLocks noGrp="1"/>
          </p:cNvSpPr>
          <p:nvPr>
            <p:ph idx="1"/>
          </p:nvPr>
        </p:nvSpPr>
        <p:spPr/>
        <p:txBody>
          <a:bodyPr/>
          <a:lstStyle/>
          <a:p>
            <a:r>
              <a:rPr lang="en-US" dirty="0" smtClean="0"/>
              <a:t>If we randomly sample an item </a:t>
            </a:r>
            <a:r>
              <a:rPr lang="en-US" i="1" dirty="0" smtClean="0"/>
              <a:t>X</a:t>
            </a:r>
            <a:r>
              <a:rPr lang="en-US" dirty="0" smtClean="0"/>
              <a:t> from a population whose elements have a normal distribution with mean=</a:t>
            </a:r>
            <a:r>
              <a:rPr lang="en-US" i="1" dirty="0" smtClean="0"/>
              <a:t>µ </a:t>
            </a:r>
            <a:r>
              <a:rPr lang="en-US" dirty="0" smtClean="0"/>
              <a:t>and variance=</a:t>
            </a:r>
            <a:r>
              <a:rPr lang="en-US" i="1" dirty="0" smtClean="0"/>
              <a:t>σ</a:t>
            </a:r>
            <a:r>
              <a:rPr lang="en-US" i="1" baseline="30000" dirty="0" smtClean="0"/>
              <a:t>2</a:t>
            </a:r>
            <a:r>
              <a:rPr lang="en-US" dirty="0" smtClean="0"/>
              <a:t>, then the density function of </a:t>
            </a:r>
            <a:r>
              <a:rPr lang="en-US" i="1" dirty="0" smtClean="0"/>
              <a:t>X</a:t>
            </a:r>
            <a:r>
              <a:rPr lang="en-US" dirty="0" smtClean="0"/>
              <a:t> is of the form</a:t>
            </a:r>
          </a:p>
          <a:p>
            <a:pPr>
              <a:buNone/>
            </a:pPr>
            <a:endParaRPr lang="en-US" dirty="0" smtClean="0"/>
          </a:p>
          <a:p>
            <a:pPr>
              <a:buNone/>
            </a:pPr>
            <a:endParaRPr lang="en-US" dirty="0" smtClean="0"/>
          </a:p>
          <a:p>
            <a:pPr>
              <a:buNone/>
            </a:pPr>
            <a:endParaRPr lang="en-US" i="1" dirty="0" smtClean="0"/>
          </a:p>
          <a:p>
            <a:pPr>
              <a:buNone/>
            </a:pPr>
            <a:endParaRPr lang="en-US" dirty="0"/>
          </a:p>
        </p:txBody>
      </p:sp>
      <p:sp>
        <p:nvSpPr>
          <p:cNvPr id="4" name="Slide Number Placeholder 3"/>
          <p:cNvSpPr>
            <a:spLocks noGrp="1"/>
          </p:cNvSpPr>
          <p:nvPr>
            <p:ph type="sldNum" sz="quarter" idx="12"/>
          </p:nvPr>
        </p:nvSpPr>
        <p:spPr/>
        <p:txBody>
          <a:bodyPr/>
          <a:lstStyle/>
          <a:p>
            <a:fld id="{9A0F9E1A-F39E-42FE-A5EB-A4C71186A87D}" type="slidenum">
              <a:rPr lang="en-US" smtClean="0"/>
              <a:pPr/>
              <a:t>13</a:t>
            </a:fld>
            <a:endParaRPr lang="en-US"/>
          </a:p>
        </p:txBody>
      </p:sp>
      <p:graphicFrame>
        <p:nvGraphicFramePr>
          <p:cNvPr id="23558" name="Object 6"/>
          <p:cNvGraphicFramePr>
            <a:graphicFrameLocks noChangeAspect="1"/>
          </p:cNvGraphicFramePr>
          <p:nvPr/>
        </p:nvGraphicFramePr>
        <p:xfrm>
          <a:off x="3200400" y="3797300"/>
          <a:ext cx="2209800" cy="1166283"/>
        </p:xfrm>
        <a:graphic>
          <a:graphicData uri="http://schemas.openxmlformats.org/presentationml/2006/ole">
            <mc:AlternateContent xmlns:mc="http://schemas.openxmlformats.org/markup-compatibility/2006">
              <mc:Choice xmlns:v="urn:schemas-microsoft-com:vml" Requires="v">
                <p:oleObj spid="_x0000_s23565" name="Equation" r:id="rId3" imgW="914400" imgH="482400" progId="Equation.DSMT4">
                  <p:embed/>
                </p:oleObj>
              </mc:Choice>
              <mc:Fallback>
                <p:oleObj name="Equation" r:id="rId3" imgW="914400" imgH="482400" progId="Equation.DSMT4">
                  <p:embed/>
                  <p:pic>
                    <p:nvPicPr>
                      <p:cNvPr id="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00400" y="3797300"/>
                        <a:ext cx="2209800" cy="11662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Empirical rule for normal distribution</a:t>
            </a:r>
            <a:br>
              <a:rPr lang="en-US" sz="3200" dirty="0" smtClean="0"/>
            </a:br>
            <a:endParaRPr lang="en-US" sz="3200" dirty="0"/>
          </a:p>
        </p:txBody>
      </p:sp>
      <p:sp>
        <p:nvSpPr>
          <p:cNvPr id="3" name="Content Placeholder 2"/>
          <p:cNvSpPr>
            <a:spLocks noGrp="1"/>
          </p:cNvSpPr>
          <p:nvPr>
            <p:ph idx="1"/>
          </p:nvPr>
        </p:nvSpPr>
        <p:spPr>
          <a:xfrm>
            <a:off x="2511425" y="5797868"/>
            <a:ext cx="8229600" cy="4389120"/>
          </a:xfrm>
        </p:spPr>
        <p:txBody>
          <a:bodyPr/>
          <a:lstStyle/>
          <a:p>
            <a:pPr marL="0" indent="0">
              <a:buNone/>
            </a:pPr>
            <a:r>
              <a:rPr lang="en-US" dirty="0" smtClean="0"/>
              <a:t> </a:t>
            </a:r>
            <a:endParaRPr lang="en-US" dirty="0"/>
          </a:p>
        </p:txBody>
      </p:sp>
      <p:sp>
        <p:nvSpPr>
          <p:cNvPr id="4" name="Slide Number Placeholder 3"/>
          <p:cNvSpPr>
            <a:spLocks noGrp="1"/>
          </p:cNvSpPr>
          <p:nvPr>
            <p:ph type="sldNum" sz="quarter" idx="12"/>
          </p:nvPr>
        </p:nvSpPr>
        <p:spPr/>
        <p:txBody>
          <a:bodyPr/>
          <a:lstStyle/>
          <a:p>
            <a:fld id="{9A0F9E1A-F39E-42FE-A5EB-A4C71186A87D}" type="slidenum">
              <a:rPr lang="en-US" smtClean="0"/>
              <a:pPr/>
              <a:t>14</a:t>
            </a:fld>
            <a:endParaRPr lang="en-US"/>
          </a:p>
        </p:txBody>
      </p:sp>
      <p:sp>
        <p:nvSpPr>
          <p:cNvPr id="5" name="AutoShape 2" descr="https://encrypted-tbn2.gstatic.com/images?q=tbn:ANd9GcTxg8nz-yIriTgiYhN-VJR1ANVsj5Kuwea3zHvPxPHUNi2u_6kdbQ"/>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24580" name="Picture 4" descr="https://encrypted-tbn2.gstatic.com/images?q=tbn:ANd9GcTxg8nz-yIriTgiYhN-VJR1ANVsj5Kuwea3zHvPxPHUNi2u_6kdbQ"/>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87465" y="3200400"/>
            <a:ext cx="5959254" cy="2514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107811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Where do these distributions arise in SPC?</a:t>
            </a:r>
            <a:br>
              <a:rPr lang="en-US" sz="3200" dirty="0" smtClean="0"/>
            </a:br>
            <a:endParaRPr lang="en-US" sz="3200" dirty="0"/>
          </a:p>
        </p:txBody>
      </p:sp>
      <p:sp>
        <p:nvSpPr>
          <p:cNvPr id="3" name="Content Placeholder 2"/>
          <p:cNvSpPr>
            <a:spLocks noGrp="1"/>
          </p:cNvSpPr>
          <p:nvPr>
            <p:ph idx="1"/>
          </p:nvPr>
        </p:nvSpPr>
        <p:spPr/>
        <p:txBody>
          <a:bodyPr/>
          <a:lstStyle/>
          <a:p>
            <a:pPr>
              <a:buNone/>
            </a:pPr>
            <a:r>
              <a:rPr lang="en-US" dirty="0" smtClean="0"/>
              <a:t>   If we are monitoring a process by sampling from it over time and measuring items in the sample:</a:t>
            </a:r>
          </a:p>
          <a:p>
            <a:r>
              <a:rPr lang="en-US" dirty="0" smtClean="0"/>
              <a:t>If we count the number of defectives in a sample of size n, the distribution is likely Binomial.</a:t>
            </a:r>
          </a:p>
          <a:p>
            <a:r>
              <a:rPr lang="en-US" dirty="0" smtClean="0"/>
              <a:t>If we count the number of blemishes in a continuous area of a certain size, the distribution is likely to be Poisson.</a:t>
            </a:r>
          </a:p>
          <a:p>
            <a:r>
              <a:rPr lang="en-US" dirty="0" smtClean="0"/>
              <a:t>If we measure a continuous characteristic of each item in a sample and average the values, the distribution we use is likely to be Normal.</a:t>
            </a:r>
            <a:endParaRPr lang="en-US" dirty="0"/>
          </a:p>
        </p:txBody>
      </p:sp>
      <p:sp>
        <p:nvSpPr>
          <p:cNvPr id="4" name="Slide Number Placeholder 3"/>
          <p:cNvSpPr>
            <a:spLocks noGrp="1"/>
          </p:cNvSpPr>
          <p:nvPr>
            <p:ph type="sldNum" sz="quarter" idx="12"/>
          </p:nvPr>
        </p:nvSpPr>
        <p:spPr/>
        <p:txBody>
          <a:bodyPr/>
          <a:lstStyle/>
          <a:p>
            <a:fld id="{9A0F9E1A-F39E-42FE-A5EB-A4C71186A87D}"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Distributions continued</a:t>
            </a:r>
            <a:br>
              <a:rPr lang="en-US" sz="3200" dirty="0" smtClean="0"/>
            </a:br>
            <a:endParaRPr lang="en-US" sz="3200" dirty="0"/>
          </a:p>
        </p:txBody>
      </p:sp>
      <p:sp>
        <p:nvSpPr>
          <p:cNvPr id="3" name="Content Placeholder 2"/>
          <p:cNvSpPr>
            <a:spLocks noGrp="1"/>
          </p:cNvSpPr>
          <p:nvPr>
            <p:ph idx="1"/>
          </p:nvPr>
        </p:nvSpPr>
        <p:spPr/>
        <p:txBody>
          <a:bodyPr/>
          <a:lstStyle/>
          <a:p>
            <a:r>
              <a:rPr lang="en-US" dirty="0" smtClean="0"/>
              <a:t>If we are using sampling to decide whether or not to accept a lot based upon the number of defects in a sample, we use the </a:t>
            </a:r>
            <a:r>
              <a:rPr lang="en-US" dirty="0" err="1" smtClean="0"/>
              <a:t>Hypergeometric</a:t>
            </a:r>
            <a:r>
              <a:rPr lang="en-US" dirty="0" smtClean="0"/>
              <a:t> distribution. This occurs late in the course in Acceptance Sampling.</a:t>
            </a:r>
          </a:p>
          <a:p>
            <a:r>
              <a:rPr lang="en-US" dirty="0" smtClean="0"/>
              <a:t>We monitor processes for stability and wait for a signal the process is unstable by monitoring samples over time. The Geometric distribution is used here.</a:t>
            </a:r>
            <a:endParaRPr lang="en-US" dirty="0"/>
          </a:p>
        </p:txBody>
      </p:sp>
      <p:sp>
        <p:nvSpPr>
          <p:cNvPr id="4" name="Slide Number Placeholder 3"/>
          <p:cNvSpPr>
            <a:spLocks noGrp="1"/>
          </p:cNvSpPr>
          <p:nvPr>
            <p:ph type="sldNum" sz="quarter" idx="12"/>
          </p:nvPr>
        </p:nvSpPr>
        <p:spPr/>
        <p:txBody>
          <a:bodyPr/>
          <a:lstStyle/>
          <a:p>
            <a:fld id="{9A0F9E1A-F39E-42FE-A5EB-A4C71186A87D}" type="slidenum">
              <a:rPr lang="en-US" smtClean="0"/>
              <a:pPr/>
              <a:t>16</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Sampling Distributions</a:t>
            </a:r>
            <a:br>
              <a:rPr lang="en-US" sz="3200" dirty="0" smtClean="0"/>
            </a:br>
            <a:endParaRPr lang="en-US" sz="3200" dirty="0"/>
          </a:p>
        </p:txBody>
      </p:sp>
      <p:sp>
        <p:nvSpPr>
          <p:cNvPr id="3" name="Content Placeholder 2"/>
          <p:cNvSpPr>
            <a:spLocks noGrp="1"/>
          </p:cNvSpPr>
          <p:nvPr>
            <p:ph idx="1"/>
          </p:nvPr>
        </p:nvSpPr>
        <p:spPr/>
        <p:txBody>
          <a:bodyPr/>
          <a:lstStyle/>
          <a:p>
            <a:r>
              <a:rPr lang="en-US" dirty="0" smtClean="0"/>
              <a:t>In modern SPC, we concentrate on the process and use sampling to tell us about the current state of the process, i.e. what is the current state of quality related characteristics of the process.</a:t>
            </a:r>
          </a:p>
          <a:p>
            <a:r>
              <a:rPr lang="en-US" dirty="0" smtClean="0"/>
              <a:t>From our random sample, we measure a quality related characteristic(s) and summarize it in a Statistic which is a numerical summary of a sample.</a:t>
            </a:r>
          </a:p>
          <a:p>
            <a:r>
              <a:rPr lang="en-US" dirty="0" smtClean="0"/>
              <a:t>We then relate the Statistical value to a population parameter which is a numerical summary of the population.</a:t>
            </a:r>
            <a:endParaRPr lang="en-US" dirty="0"/>
          </a:p>
        </p:txBody>
      </p:sp>
      <p:sp>
        <p:nvSpPr>
          <p:cNvPr id="4" name="Slide Number Placeholder 3"/>
          <p:cNvSpPr>
            <a:spLocks noGrp="1"/>
          </p:cNvSpPr>
          <p:nvPr>
            <p:ph type="sldNum" sz="quarter" idx="12"/>
          </p:nvPr>
        </p:nvSpPr>
        <p:spPr/>
        <p:txBody>
          <a:bodyPr/>
          <a:lstStyle/>
          <a:p>
            <a:fld id="{9A0F9E1A-F39E-42FE-A5EB-A4C71186A87D}"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Distributions arising in SPC</a:t>
            </a:r>
            <a:br>
              <a:rPr lang="en-US" sz="3200" dirty="0" smtClean="0"/>
            </a:br>
            <a:endParaRPr lang="en-US" sz="3200" dirty="0"/>
          </a:p>
        </p:txBody>
      </p:sp>
      <p:sp>
        <p:nvSpPr>
          <p:cNvPr id="3" name="Content Placeholder 2"/>
          <p:cNvSpPr>
            <a:spLocks noGrp="1"/>
          </p:cNvSpPr>
          <p:nvPr>
            <p:ph idx="1"/>
          </p:nvPr>
        </p:nvSpPr>
        <p:spPr/>
        <p:txBody>
          <a:bodyPr>
            <a:normAutofit fontScale="92500"/>
          </a:bodyPr>
          <a:lstStyle/>
          <a:p>
            <a:r>
              <a:rPr lang="en-US" dirty="0" smtClean="0"/>
              <a:t>The distribution of a sample Statistic tells us what we can infer about the current state of the process.</a:t>
            </a:r>
          </a:p>
          <a:p>
            <a:r>
              <a:rPr lang="en-US" dirty="0" smtClean="0"/>
              <a:t>The types of distributions which arise depend on the type of data we collect, qualitative or quantitative.</a:t>
            </a:r>
          </a:p>
          <a:p>
            <a:r>
              <a:rPr lang="en-US" dirty="0" smtClean="0"/>
              <a:t>Qualitative data can only indirectly be given a numerical value since it depends on the presence or absence of an attribute. We can count the number in a sample with that attribute. Example, defective or not.</a:t>
            </a:r>
          </a:p>
          <a:p>
            <a:r>
              <a:rPr lang="en-US" dirty="0" smtClean="0"/>
              <a:t>Quantitative data occurs when the quality related characteristic occurs on a continuous measurement scale. We can take the average value of the characteristic.</a:t>
            </a:r>
            <a:endParaRPr lang="en-US" dirty="0"/>
          </a:p>
        </p:txBody>
      </p:sp>
      <p:sp>
        <p:nvSpPr>
          <p:cNvPr id="4" name="Slide Number Placeholder 3"/>
          <p:cNvSpPr>
            <a:spLocks noGrp="1"/>
          </p:cNvSpPr>
          <p:nvPr>
            <p:ph type="sldNum" sz="quarter" idx="12"/>
          </p:nvPr>
        </p:nvSpPr>
        <p:spPr/>
        <p:txBody>
          <a:bodyPr/>
          <a:lstStyle/>
          <a:p>
            <a:fld id="{9A0F9E1A-F39E-42FE-A5EB-A4C71186A87D}"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Binomial distribution.</a:t>
            </a:r>
            <a:br>
              <a:rPr lang="en-US" sz="3200" dirty="0" smtClean="0"/>
            </a:br>
            <a:endParaRPr lang="en-US" sz="3200" dirty="0"/>
          </a:p>
        </p:txBody>
      </p:sp>
      <p:sp>
        <p:nvSpPr>
          <p:cNvPr id="3" name="Content Placeholder 2"/>
          <p:cNvSpPr>
            <a:spLocks noGrp="1"/>
          </p:cNvSpPr>
          <p:nvPr>
            <p:ph idx="1"/>
          </p:nvPr>
        </p:nvSpPr>
        <p:spPr/>
        <p:txBody>
          <a:bodyPr/>
          <a:lstStyle/>
          <a:p>
            <a:r>
              <a:rPr lang="en-US" dirty="0" smtClean="0"/>
              <a:t>Suppose that a process produces items with a fixed proportion of defects, say </a:t>
            </a:r>
            <a:r>
              <a:rPr lang="en-US" i="1" dirty="0" smtClean="0"/>
              <a:t>p</a:t>
            </a:r>
            <a:r>
              <a:rPr lang="en-US" dirty="0" smtClean="0"/>
              <a:t>.</a:t>
            </a:r>
          </a:p>
          <a:p>
            <a:r>
              <a:rPr lang="en-US" dirty="0" smtClean="0"/>
              <a:t>Suppose items are defective or not independently of each other.</a:t>
            </a:r>
          </a:p>
          <a:p>
            <a:r>
              <a:rPr lang="en-US" dirty="0" smtClean="0"/>
              <a:t>If we take a random sample of size </a:t>
            </a:r>
            <a:r>
              <a:rPr lang="en-US" i="1" dirty="0" smtClean="0"/>
              <a:t>n</a:t>
            </a:r>
            <a:r>
              <a:rPr lang="en-US" dirty="0" smtClean="0"/>
              <a:t> from a day’s production and count </a:t>
            </a:r>
            <a:r>
              <a:rPr lang="en-US" i="1" dirty="0" smtClean="0"/>
              <a:t>X</a:t>
            </a:r>
            <a:r>
              <a:rPr lang="en-US" dirty="0" smtClean="0"/>
              <a:t>=number defective out of </a:t>
            </a:r>
            <a:r>
              <a:rPr lang="en-US" i="1" dirty="0" smtClean="0"/>
              <a:t>n</a:t>
            </a:r>
            <a:r>
              <a:rPr lang="en-US" dirty="0" smtClean="0"/>
              <a:t>, then:</a:t>
            </a:r>
          </a:p>
          <a:p>
            <a:pPr>
              <a:buNone/>
            </a:pPr>
            <a:endParaRPr lang="en-US" dirty="0"/>
          </a:p>
        </p:txBody>
      </p:sp>
      <p:graphicFrame>
        <p:nvGraphicFramePr>
          <p:cNvPr id="1026" name="Object 2"/>
          <p:cNvGraphicFramePr>
            <a:graphicFrameLocks noChangeAspect="1"/>
          </p:cNvGraphicFramePr>
          <p:nvPr/>
        </p:nvGraphicFramePr>
        <p:xfrm>
          <a:off x="2536371" y="5029200"/>
          <a:ext cx="3701143" cy="762000"/>
        </p:xfrm>
        <a:graphic>
          <a:graphicData uri="http://schemas.openxmlformats.org/presentationml/2006/ole">
            <mc:AlternateContent xmlns:mc="http://schemas.openxmlformats.org/markup-compatibility/2006">
              <mc:Choice xmlns:v="urn:schemas-microsoft-com:vml" Requires="v">
                <p:oleObj spid="_x0000_s1033" name="Equation" r:id="rId3" imgW="2158920" imgH="444240" progId="Equation.DSMT4">
                  <p:embed/>
                </p:oleObj>
              </mc:Choice>
              <mc:Fallback>
                <p:oleObj name="Equation" r:id="rId3" imgW="2158920" imgH="44424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36371" y="5029200"/>
                        <a:ext cx="3701143"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 name="Slide Number Placeholder 4"/>
          <p:cNvSpPr>
            <a:spLocks noGrp="1"/>
          </p:cNvSpPr>
          <p:nvPr>
            <p:ph type="sldNum" sz="quarter" idx="12"/>
          </p:nvPr>
        </p:nvSpPr>
        <p:spPr/>
        <p:txBody>
          <a:bodyPr/>
          <a:lstStyle/>
          <a:p>
            <a:fld id="{9A0F9E1A-F39E-42FE-A5EB-A4C71186A87D}"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Mean and variance of Binomial</a:t>
            </a:r>
            <a:br>
              <a:rPr lang="en-US" sz="3200" dirty="0" smtClean="0"/>
            </a:br>
            <a:endParaRPr lang="en-US" sz="3200" dirty="0"/>
          </a:p>
        </p:txBody>
      </p:sp>
      <p:sp>
        <p:nvSpPr>
          <p:cNvPr id="3" name="Content Placeholder 2"/>
          <p:cNvSpPr>
            <a:spLocks noGrp="1"/>
          </p:cNvSpPr>
          <p:nvPr>
            <p:ph idx="1"/>
          </p:nvPr>
        </p:nvSpPr>
        <p:spPr/>
        <p:txBody>
          <a:bodyPr/>
          <a:lstStyle/>
          <a:p>
            <a:r>
              <a:rPr lang="en-US" dirty="0" smtClean="0"/>
              <a:t>The mean of </a:t>
            </a:r>
            <a:r>
              <a:rPr lang="en-US" i="1" dirty="0" smtClean="0"/>
              <a:t>X, </a:t>
            </a:r>
            <a:r>
              <a:rPr lang="en-US" dirty="0" smtClean="0"/>
              <a:t>denoted </a:t>
            </a:r>
            <a:r>
              <a:rPr lang="en-US" i="1" dirty="0" smtClean="0"/>
              <a:t>E(X), </a:t>
            </a:r>
            <a:r>
              <a:rPr lang="en-US" dirty="0" smtClean="0"/>
              <a:t>is given by </a:t>
            </a:r>
            <a:r>
              <a:rPr lang="en-US" i="1" dirty="0" smtClean="0"/>
              <a:t>E(X)=</a:t>
            </a:r>
            <a:r>
              <a:rPr lang="en-US" i="1" dirty="0" err="1" smtClean="0"/>
              <a:t>np</a:t>
            </a:r>
            <a:r>
              <a:rPr lang="en-US" i="1" dirty="0" smtClean="0"/>
              <a:t> and </a:t>
            </a:r>
            <a:r>
              <a:rPr lang="en-US" dirty="0" smtClean="0"/>
              <a:t>the variance of  </a:t>
            </a:r>
            <a:r>
              <a:rPr lang="en-US" i="1" dirty="0" smtClean="0"/>
              <a:t>X, </a:t>
            </a:r>
            <a:r>
              <a:rPr lang="en-US" dirty="0" smtClean="0"/>
              <a:t>denoted </a:t>
            </a:r>
            <a:r>
              <a:rPr lang="en-US" i="1" dirty="0" err="1" smtClean="0"/>
              <a:t>Var</a:t>
            </a:r>
            <a:r>
              <a:rPr lang="en-US" i="1" dirty="0" smtClean="0"/>
              <a:t>(X), </a:t>
            </a:r>
            <a:r>
              <a:rPr lang="en-US" dirty="0" smtClean="0"/>
              <a:t>is given by </a:t>
            </a:r>
            <a:r>
              <a:rPr lang="en-US" i="1" dirty="0" err="1" smtClean="0"/>
              <a:t>Var</a:t>
            </a:r>
            <a:r>
              <a:rPr lang="en-US" i="1" dirty="0" smtClean="0"/>
              <a:t>(X)=</a:t>
            </a:r>
            <a:r>
              <a:rPr lang="en-US" i="1" dirty="0" err="1" smtClean="0"/>
              <a:t>np</a:t>
            </a:r>
            <a:r>
              <a:rPr lang="en-US" i="1" dirty="0" smtClean="0"/>
              <a:t>(1-p).</a:t>
            </a:r>
          </a:p>
          <a:p>
            <a:r>
              <a:rPr lang="en-US" dirty="0" smtClean="0"/>
              <a:t>One can think of </a:t>
            </a:r>
            <a:r>
              <a:rPr lang="en-US" i="1" dirty="0" smtClean="0"/>
              <a:t>E(X) </a:t>
            </a:r>
            <a:r>
              <a:rPr lang="en-US" dirty="0" smtClean="0"/>
              <a:t>as the average number of defects in a sample. Note that while the number of defects in any particular sample is an integer, </a:t>
            </a:r>
            <a:r>
              <a:rPr lang="en-US" i="1" dirty="0" smtClean="0"/>
              <a:t>E(X) </a:t>
            </a:r>
            <a:r>
              <a:rPr lang="en-US" dirty="0" smtClean="0"/>
              <a:t>will not usually be.</a:t>
            </a:r>
          </a:p>
          <a:p>
            <a:r>
              <a:rPr lang="en-US" dirty="0" smtClean="0"/>
              <a:t>The standard deviation of </a:t>
            </a:r>
            <a:r>
              <a:rPr lang="en-US" i="1" dirty="0" smtClean="0"/>
              <a:t>X, </a:t>
            </a:r>
            <a:r>
              <a:rPr lang="en-US" dirty="0" smtClean="0"/>
              <a:t>denoted </a:t>
            </a:r>
            <a:r>
              <a:rPr lang="en-US" i="1" dirty="0" smtClean="0"/>
              <a:t>σ</a:t>
            </a:r>
            <a:r>
              <a:rPr lang="en-US" dirty="0" smtClean="0"/>
              <a:t>, is given by the square root of the variance.</a:t>
            </a:r>
            <a:endParaRPr lang="en-US" i="1" dirty="0" smtClean="0"/>
          </a:p>
          <a:p>
            <a:endParaRPr lang="en-US" dirty="0"/>
          </a:p>
        </p:txBody>
      </p:sp>
      <p:sp>
        <p:nvSpPr>
          <p:cNvPr id="4" name="Slide Number Placeholder 3"/>
          <p:cNvSpPr>
            <a:spLocks noGrp="1"/>
          </p:cNvSpPr>
          <p:nvPr>
            <p:ph type="sldNum" sz="quarter" idx="12"/>
          </p:nvPr>
        </p:nvSpPr>
        <p:spPr/>
        <p:txBody>
          <a:bodyPr/>
          <a:lstStyle/>
          <a:p>
            <a:fld id="{9A0F9E1A-F39E-42FE-A5EB-A4C71186A87D}"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Geometric distribution</a:t>
            </a:r>
            <a:br>
              <a:rPr lang="en-US" sz="3200" dirty="0" smtClean="0"/>
            </a:br>
            <a:endParaRPr lang="en-US" sz="3200" dirty="0"/>
          </a:p>
        </p:txBody>
      </p:sp>
      <p:sp>
        <p:nvSpPr>
          <p:cNvPr id="3" name="Content Placeholder 2"/>
          <p:cNvSpPr>
            <a:spLocks noGrp="1"/>
          </p:cNvSpPr>
          <p:nvPr>
            <p:ph idx="1"/>
          </p:nvPr>
        </p:nvSpPr>
        <p:spPr/>
        <p:txBody>
          <a:bodyPr/>
          <a:lstStyle/>
          <a:p>
            <a:r>
              <a:rPr lang="en-US" dirty="0" smtClean="0"/>
              <a:t>Often in SPC one waits until a certain event happens such as “how many parts are produced until one is defective” or “how long will we monitor a process until it shows signs that it is unstable”.</a:t>
            </a:r>
          </a:p>
          <a:p>
            <a:r>
              <a:rPr lang="en-US" dirty="0" smtClean="0"/>
              <a:t>If the probability that the event occurs is </a:t>
            </a:r>
            <a:r>
              <a:rPr lang="en-US" i="1" dirty="0" smtClean="0"/>
              <a:t>p,</a:t>
            </a:r>
            <a:r>
              <a:rPr lang="en-US" dirty="0" smtClean="0"/>
              <a:t> events are independent and </a:t>
            </a:r>
            <a:r>
              <a:rPr lang="en-US" i="1" dirty="0" smtClean="0"/>
              <a:t>X</a:t>
            </a:r>
            <a:r>
              <a:rPr lang="en-US" dirty="0" smtClean="0"/>
              <a:t>= time until event occurs then</a:t>
            </a:r>
          </a:p>
          <a:p>
            <a:pPr>
              <a:buNone/>
            </a:pPr>
            <a:endParaRPr lang="en-US" dirty="0"/>
          </a:p>
        </p:txBody>
      </p:sp>
      <p:sp>
        <p:nvSpPr>
          <p:cNvPr id="4" name="Slide Number Placeholder 3"/>
          <p:cNvSpPr>
            <a:spLocks noGrp="1"/>
          </p:cNvSpPr>
          <p:nvPr>
            <p:ph type="sldNum" sz="quarter" idx="12"/>
          </p:nvPr>
        </p:nvSpPr>
        <p:spPr/>
        <p:txBody>
          <a:bodyPr/>
          <a:lstStyle/>
          <a:p>
            <a:fld id="{9A0F9E1A-F39E-42FE-A5EB-A4C71186A87D}" type="slidenum">
              <a:rPr lang="en-US" smtClean="0"/>
              <a:pPr/>
              <a:t>6</a:t>
            </a:fld>
            <a:endParaRPr lang="en-US"/>
          </a:p>
        </p:txBody>
      </p:sp>
      <p:graphicFrame>
        <p:nvGraphicFramePr>
          <p:cNvPr id="2050" name="Object 2"/>
          <p:cNvGraphicFramePr>
            <a:graphicFrameLocks noChangeAspect="1"/>
          </p:cNvGraphicFramePr>
          <p:nvPr/>
        </p:nvGraphicFramePr>
        <p:xfrm>
          <a:off x="2311400" y="4876800"/>
          <a:ext cx="2895600" cy="457200"/>
        </p:xfrm>
        <a:graphic>
          <a:graphicData uri="http://schemas.openxmlformats.org/presentationml/2006/ole">
            <mc:AlternateContent xmlns:mc="http://schemas.openxmlformats.org/markup-compatibility/2006">
              <mc:Choice xmlns:v="urn:schemas-microsoft-com:vml" Requires="v">
                <p:oleObj spid="_x0000_s2057" name="Equation" r:id="rId3" imgW="1447560" imgH="228600" progId="Equation.DSMT4">
                  <p:embed/>
                </p:oleObj>
              </mc:Choice>
              <mc:Fallback>
                <p:oleObj name="Equation" r:id="rId3" imgW="1447560" imgH="22860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11400" y="48768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Mean and variance of Geometric distribution</a:t>
            </a:r>
            <a:br>
              <a:rPr lang="en-US" sz="3200" dirty="0" smtClean="0"/>
            </a:br>
            <a:endParaRPr lang="en-US" sz="3200" dirty="0"/>
          </a:p>
        </p:txBody>
      </p:sp>
      <p:sp>
        <p:nvSpPr>
          <p:cNvPr id="3" name="Content Placeholder 2"/>
          <p:cNvSpPr>
            <a:spLocks noGrp="1"/>
          </p:cNvSpPr>
          <p:nvPr>
            <p:ph idx="1"/>
          </p:nvPr>
        </p:nvSpPr>
        <p:spPr/>
        <p:txBody>
          <a:bodyPr>
            <a:normAutofit lnSpcReduction="10000"/>
          </a:bodyPr>
          <a:lstStyle/>
          <a:p>
            <a:r>
              <a:rPr lang="en-US" dirty="0" smtClean="0"/>
              <a:t>The mean and variance of the geometric distribution are given by </a:t>
            </a:r>
          </a:p>
          <a:p>
            <a:endParaRPr lang="en-US" dirty="0" smtClean="0"/>
          </a:p>
          <a:p>
            <a:endParaRPr lang="en-US" dirty="0" smtClean="0"/>
          </a:p>
          <a:p>
            <a:endParaRPr lang="en-US" dirty="0" smtClean="0"/>
          </a:p>
          <a:p>
            <a:endParaRPr lang="en-US" dirty="0" smtClean="0"/>
          </a:p>
          <a:p>
            <a:r>
              <a:rPr lang="en-US" dirty="0" smtClean="0"/>
              <a:t>So for example, if we get a </a:t>
            </a:r>
            <a:r>
              <a:rPr lang="en-US" dirty="0" smtClean="0"/>
              <a:t>signal </a:t>
            </a:r>
            <a:r>
              <a:rPr lang="en-US" dirty="0" smtClean="0"/>
              <a:t>the process is unstable .01 of the time, then we wait, on average about 100 samples until we get a </a:t>
            </a:r>
            <a:r>
              <a:rPr lang="en-US" dirty="0" smtClean="0"/>
              <a:t>signal </a:t>
            </a:r>
            <a:r>
              <a:rPr lang="en-US" dirty="0" smtClean="0"/>
              <a:t>the process is unstable.</a:t>
            </a:r>
          </a:p>
          <a:p>
            <a:pPr>
              <a:buNone/>
            </a:pPr>
            <a:endParaRPr lang="en-US" dirty="0"/>
          </a:p>
        </p:txBody>
      </p:sp>
      <p:sp>
        <p:nvSpPr>
          <p:cNvPr id="4" name="Slide Number Placeholder 3"/>
          <p:cNvSpPr>
            <a:spLocks noGrp="1"/>
          </p:cNvSpPr>
          <p:nvPr>
            <p:ph type="sldNum" sz="quarter" idx="12"/>
          </p:nvPr>
        </p:nvSpPr>
        <p:spPr/>
        <p:txBody>
          <a:bodyPr/>
          <a:lstStyle/>
          <a:p>
            <a:fld id="{9A0F9E1A-F39E-42FE-A5EB-A4C71186A87D}" type="slidenum">
              <a:rPr lang="en-US" smtClean="0"/>
              <a:pPr/>
              <a:t>7</a:t>
            </a:fld>
            <a:endParaRPr lang="en-US"/>
          </a:p>
        </p:txBody>
      </p:sp>
      <p:graphicFrame>
        <p:nvGraphicFramePr>
          <p:cNvPr id="3075" name="Object 3"/>
          <p:cNvGraphicFramePr>
            <a:graphicFrameLocks noChangeAspect="1"/>
          </p:cNvGraphicFramePr>
          <p:nvPr/>
        </p:nvGraphicFramePr>
        <p:xfrm>
          <a:off x="2861733" y="3200400"/>
          <a:ext cx="2351617" cy="838200"/>
        </p:xfrm>
        <a:graphic>
          <a:graphicData uri="http://schemas.openxmlformats.org/presentationml/2006/ole">
            <mc:AlternateContent xmlns:mc="http://schemas.openxmlformats.org/markup-compatibility/2006">
              <mc:Choice xmlns:v="urn:schemas-microsoft-com:vml" Requires="v">
                <p:oleObj spid="_x0000_s3082" name="Equation" r:id="rId3" imgW="1282680" imgH="457200" progId="Equation.DSMT4">
                  <p:embed/>
                </p:oleObj>
              </mc:Choice>
              <mc:Fallback>
                <p:oleObj name="Equation" r:id="rId3" imgW="1282680" imgH="457200" progId="Equation.DSMT4">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61733" y="3200400"/>
                        <a:ext cx="2351617"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err="1" smtClean="0"/>
              <a:t>Hypergeometric</a:t>
            </a:r>
            <a:r>
              <a:rPr lang="en-US" sz="3200" dirty="0" smtClean="0"/>
              <a:t> distribution</a:t>
            </a:r>
            <a:br>
              <a:rPr lang="en-US" sz="3200" dirty="0" smtClean="0"/>
            </a:br>
            <a:endParaRPr lang="en-US" sz="3200" dirty="0"/>
          </a:p>
        </p:txBody>
      </p:sp>
      <p:sp>
        <p:nvSpPr>
          <p:cNvPr id="3" name="Content Placeholder 2"/>
          <p:cNvSpPr>
            <a:spLocks noGrp="1"/>
          </p:cNvSpPr>
          <p:nvPr>
            <p:ph idx="1"/>
          </p:nvPr>
        </p:nvSpPr>
        <p:spPr/>
        <p:txBody>
          <a:bodyPr/>
          <a:lstStyle/>
          <a:p>
            <a:r>
              <a:rPr lang="en-US" dirty="0" smtClean="0"/>
              <a:t>Suppose items are shipped in </a:t>
            </a:r>
            <a:r>
              <a:rPr lang="en-US" i="1" dirty="0" smtClean="0"/>
              <a:t>lots.</a:t>
            </a:r>
            <a:r>
              <a:rPr lang="en-US" dirty="0" smtClean="0"/>
              <a:t> A lot has </a:t>
            </a:r>
            <a:r>
              <a:rPr lang="en-US" i="1" dirty="0" smtClean="0"/>
              <a:t>N</a:t>
            </a:r>
            <a:r>
              <a:rPr lang="en-US" dirty="0" smtClean="0"/>
              <a:t> items in it, of which </a:t>
            </a:r>
            <a:r>
              <a:rPr lang="en-US" i="1" dirty="0" smtClean="0"/>
              <a:t>D</a:t>
            </a:r>
            <a:r>
              <a:rPr lang="en-US" dirty="0" smtClean="0"/>
              <a:t> are defective.</a:t>
            </a:r>
          </a:p>
          <a:p>
            <a:r>
              <a:rPr lang="en-US" dirty="0" smtClean="0"/>
              <a:t>A sample of size </a:t>
            </a:r>
            <a:r>
              <a:rPr lang="en-US" i="1" dirty="0" smtClean="0"/>
              <a:t>n</a:t>
            </a:r>
            <a:r>
              <a:rPr lang="en-US" dirty="0" smtClean="0"/>
              <a:t> is taken and </a:t>
            </a:r>
            <a:r>
              <a:rPr lang="en-US" i="1" dirty="0" smtClean="0"/>
              <a:t>X </a:t>
            </a:r>
            <a:r>
              <a:rPr lang="en-US" dirty="0" smtClean="0"/>
              <a:t>is the number of defectives in the sample.</a:t>
            </a:r>
          </a:p>
          <a:p>
            <a:r>
              <a:rPr lang="en-US" dirty="0" smtClean="0"/>
              <a:t>We wish to evaluate the lot based upon the sample so we need the probability distribution of the number of defects in the sample.</a:t>
            </a:r>
          </a:p>
          <a:p>
            <a:endParaRPr lang="en-US" dirty="0"/>
          </a:p>
        </p:txBody>
      </p:sp>
      <p:sp>
        <p:nvSpPr>
          <p:cNvPr id="4" name="Slide Number Placeholder 3"/>
          <p:cNvSpPr>
            <a:spLocks noGrp="1"/>
          </p:cNvSpPr>
          <p:nvPr>
            <p:ph type="sldNum" sz="quarter" idx="12"/>
          </p:nvPr>
        </p:nvSpPr>
        <p:spPr/>
        <p:txBody>
          <a:bodyPr/>
          <a:lstStyle/>
          <a:p>
            <a:fld id="{9A0F9E1A-F39E-42FE-A5EB-A4C71186A87D}"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err="1" smtClean="0"/>
              <a:t>Hypergeometric</a:t>
            </a:r>
            <a:r>
              <a:rPr lang="en-US" sz="3200" dirty="0" smtClean="0"/>
              <a:t> distribution function</a:t>
            </a:r>
            <a:br>
              <a:rPr lang="en-US" sz="3200" dirty="0" smtClean="0"/>
            </a:br>
            <a:endParaRPr lang="en-US" sz="3200" dirty="0"/>
          </a:p>
        </p:txBody>
      </p:sp>
      <p:sp>
        <p:nvSpPr>
          <p:cNvPr id="3" name="Content Placeholder 2"/>
          <p:cNvSpPr>
            <a:spLocks noGrp="1"/>
          </p:cNvSpPr>
          <p:nvPr>
            <p:ph idx="1"/>
          </p:nvPr>
        </p:nvSpPr>
        <p:spPr/>
        <p:txBody>
          <a:bodyPr/>
          <a:lstStyle/>
          <a:p>
            <a:r>
              <a:rPr lang="en-US" dirty="0" smtClean="0"/>
              <a:t>If we sample </a:t>
            </a:r>
            <a:r>
              <a:rPr lang="en-US" i="1" dirty="0" smtClean="0"/>
              <a:t>n</a:t>
            </a:r>
            <a:r>
              <a:rPr lang="en-US" dirty="0" smtClean="0"/>
              <a:t> items from the lot and count </a:t>
            </a:r>
            <a:r>
              <a:rPr lang="en-US" i="1" dirty="0" smtClean="0"/>
              <a:t>X</a:t>
            </a:r>
            <a:r>
              <a:rPr lang="en-US" dirty="0" smtClean="0"/>
              <a:t>=number defectives in the sample, then for </a:t>
            </a:r>
            <a:r>
              <a:rPr lang="en-US" i="1" dirty="0" smtClean="0"/>
              <a:t>r=0, 1,…,n:</a:t>
            </a:r>
          </a:p>
          <a:p>
            <a:pPr>
              <a:buNone/>
            </a:pPr>
            <a:endParaRPr lang="en-US" dirty="0"/>
          </a:p>
        </p:txBody>
      </p:sp>
      <p:sp>
        <p:nvSpPr>
          <p:cNvPr id="4" name="Slide Number Placeholder 3"/>
          <p:cNvSpPr>
            <a:spLocks noGrp="1"/>
          </p:cNvSpPr>
          <p:nvPr>
            <p:ph type="sldNum" sz="quarter" idx="12"/>
          </p:nvPr>
        </p:nvSpPr>
        <p:spPr/>
        <p:txBody>
          <a:bodyPr/>
          <a:lstStyle/>
          <a:p>
            <a:fld id="{9A0F9E1A-F39E-42FE-A5EB-A4C71186A87D}" type="slidenum">
              <a:rPr lang="en-US" smtClean="0"/>
              <a:pPr/>
              <a:t>9</a:t>
            </a:fld>
            <a:endParaRPr lang="en-US"/>
          </a:p>
        </p:txBody>
      </p:sp>
      <p:graphicFrame>
        <p:nvGraphicFramePr>
          <p:cNvPr id="21506" name="Object 2"/>
          <p:cNvGraphicFramePr>
            <a:graphicFrameLocks noChangeAspect="1"/>
          </p:cNvGraphicFramePr>
          <p:nvPr/>
        </p:nvGraphicFramePr>
        <p:xfrm>
          <a:off x="2505075" y="3276600"/>
          <a:ext cx="3971925" cy="2216888"/>
        </p:xfrm>
        <a:graphic>
          <a:graphicData uri="http://schemas.openxmlformats.org/presentationml/2006/ole">
            <mc:AlternateContent xmlns:mc="http://schemas.openxmlformats.org/markup-compatibility/2006">
              <mc:Choice xmlns:v="urn:schemas-microsoft-com:vml" Requires="v">
                <p:oleObj spid="_x0000_s21513" name="Equation" r:id="rId3" imgW="1638000" imgH="914400" progId="Equation.DSMT4">
                  <p:embed/>
                </p:oleObj>
              </mc:Choice>
              <mc:Fallback>
                <p:oleObj name="Equation" r:id="rId3" imgW="1638000" imgH="91440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05075" y="3276600"/>
                        <a:ext cx="3971925" cy="221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177</TotalTime>
  <Words>929</Words>
  <Application>Microsoft Office PowerPoint</Application>
  <PresentationFormat>On-screen Show (4:3)</PresentationFormat>
  <Paragraphs>78</Paragraphs>
  <Slides>16</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2" baseType="lpstr">
      <vt:lpstr>Arial</vt:lpstr>
      <vt:lpstr>Calibri</vt:lpstr>
      <vt:lpstr>Constantia</vt:lpstr>
      <vt:lpstr>Wingdings 2</vt:lpstr>
      <vt:lpstr>Flow</vt:lpstr>
      <vt:lpstr>Equation</vt:lpstr>
      <vt:lpstr>Basic sampling distributions</vt:lpstr>
      <vt:lpstr>Sampling Distributions </vt:lpstr>
      <vt:lpstr>Distributions arising in SPC </vt:lpstr>
      <vt:lpstr>Binomial distribution. </vt:lpstr>
      <vt:lpstr>Mean and variance of Binomial </vt:lpstr>
      <vt:lpstr>Geometric distribution </vt:lpstr>
      <vt:lpstr>Mean and variance of Geometric distribution </vt:lpstr>
      <vt:lpstr>Hypergeometric distribution </vt:lpstr>
      <vt:lpstr>Hypergeometric distribution function </vt:lpstr>
      <vt:lpstr>Facts about Hypergeometric distribution </vt:lpstr>
      <vt:lpstr>Poisson distribution </vt:lpstr>
      <vt:lpstr>Discrete vs. continuous distributions </vt:lpstr>
      <vt:lpstr>Normal distribution (you should all know this) </vt:lpstr>
      <vt:lpstr>Empirical rule for normal distribution </vt:lpstr>
      <vt:lpstr>Where do these distributions arise in SPC? </vt:lpstr>
      <vt:lpstr>Distributions continued </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Basic sampling distributions</dc:title>
  <dc:creator>TheMan</dc:creator>
  <cp:lastModifiedBy>Thomas Kuczek</cp:lastModifiedBy>
  <cp:revision>27</cp:revision>
  <dcterms:created xsi:type="dcterms:W3CDTF">2014-01-10T14:54:15Z</dcterms:created>
  <dcterms:modified xsi:type="dcterms:W3CDTF">2014-01-24T18:12:34Z</dcterms:modified>
</cp:coreProperties>
</file>