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C857F-9158-4B07-B61D-CFCE6E08E622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FC1EE-850D-48C2-8DC7-0677B82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4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FC1EE-850D-48C2-8DC7-0677B82286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96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3B4-DC3B-4D7A-8C05-27F086B2394A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1E0CC-13AA-4A45-8BB7-C7385A35572D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2B561-28C4-4F16-A650-697DCF5B06D5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B87D-8B8D-42C1-A229-1133AD534FD9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6A1D-D003-43DD-B9E7-F39D2D1DD29B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FB8-F71E-4E50-9F18-2F0BE692ACD3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234DA-0615-4A4F-A8C4-88CB47AA7886}" type="datetime1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9DAE-7B75-419E-95C4-09CFFB56378C}" type="datetime1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FA4D-27D4-4479-9628-21013B7B3770}" type="datetime1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9E8D-5DDA-4758-8FE8-45E22C5483C7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E1C4-C86A-4AF0-866E-8D4643665292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916-9DCF-44AB-8F03-12A8C7A6E3F2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DAC1C-AA99-4896-8F16-09B5B9DE5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QMS, ISO and Six Sigma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all related….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 - Control Phase: </a:t>
            </a:r>
            <a:r>
              <a:rPr lang="en-US" sz="3200" dirty="0"/>
              <a:t>Control future process performance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Define and Validate Monitoring and Control System</a:t>
            </a:r>
          </a:p>
          <a:p>
            <a:pPr lvl="0"/>
            <a:r>
              <a:rPr lang="en-US" dirty="0"/>
              <a:t>Develop Standards and Procedures</a:t>
            </a:r>
          </a:p>
          <a:p>
            <a:pPr lvl="0"/>
            <a:r>
              <a:rPr lang="en-US" dirty="0"/>
              <a:t>Implement Statistical Process Control</a:t>
            </a:r>
          </a:p>
          <a:p>
            <a:pPr lvl="0"/>
            <a:r>
              <a:rPr lang="en-US" dirty="0"/>
              <a:t>Determine Process Capability</a:t>
            </a:r>
          </a:p>
          <a:p>
            <a:pPr lvl="0"/>
            <a:r>
              <a:rPr lang="en-US" dirty="0"/>
              <a:t>Develop Transfer Plan, Handoff to Process Owner</a:t>
            </a:r>
          </a:p>
          <a:p>
            <a:pPr lvl="0"/>
            <a:r>
              <a:rPr lang="en-US" dirty="0"/>
              <a:t>Verify Benefits, Cost Savings/Avoidance, Profit Growth</a:t>
            </a:r>
          </a:p>
          <a:p>
            <a:pPr lvl="0"/>
            <a:r>
              <a:rPr lang="en-US" dirty="0"/>
              <a:t>Close Project, Finalize Documentation</a:t>
            </a:r>
          </a:p>
          <a:p>
            <a:pPr lvl="0"/>
            <a:r>
              <a:rPr lang="en-US" dirty="0"/>
              <a:t>Communicate to Business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and probably most common mistake is that an organization will try to implement Six Sigma without having a mature QMS in place. Then they wonder why it didn’t work.</a:t>
            </a:r>
          </a:p>
          <a:p>
            <a:r>
              <a:rPr lang="en-US" dirty="0" smtClean="0"/>
              <a:t>The second main mistake is that once a major project has been completed, there is an inadequate effort on maintaining the changes, especially monitoring.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Lean Six Sigma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“Lean Six Sigma” is the latest buzz in cost cutting.</a:t>
            </a:r>
          </a:p>
          <a:p>
            <a:r>
              <a:rPr lang="en-US" sz="2800" dirty="0" smtClean="0"/>
              <a:t>The basic approach that has been observed is to create detailed Flow Maps of main processes, then to concentrate on non-value added steps in the process to cut costs.</a:t>
            </a:r>
          </a:p>
          <a:p>
            <a:r>
              <a:rPr lang="en-US" sz="2800" dirty="0" smtClean="0"/>
              <a:t>The main problem seen is that little, if anything, is done to insure that the final output is improved.</a:t>
            </a:r>
          </a:p>
          <a:p>
            <a:r>
              <a:rPr lang="en-US" sz="2800" dirty="0" smtClean="0"/>
              <a:t>It is currently quite popular in Health Care as a cost cutting strategy.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Any </a:t>
            </a:r>
            <a:r>
              <a:rPr lang="en-US" dirty="0"/>
              <a:t>Quality Management System must satisfy </a:t>
            </a:r>
            <a:r>
              <a:rPr lang="en-US" dirty="0" smtClean="0"/>
              <a:t>four requirements: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Processes must be defined and their procedures appropriately documented.</a:t>
            </a:r>
          </a:p>
          <a:p>
            <a:r>
              <a:rPr lang="en-US" dirty="0" smtClean="0"/>
              <a:t> </a:t>
            </a:r>
            <a:r>
              <a:rPr lang="en-US" dirty="0"/>
              <a:t>Processes are fully deployed and implemented as stated.</a:t>
            </a:r>
          </a:p>
          <a:p>
            <a:r>
              <a:rPr lang="en-US" dirty="0" smtClean="0"/>
              <a:t> </a:t>
            </a:r>
            <a:r>
              <a:rPr lang="en-US" dirty="0"/>
              <a:t>Processes are effective in providing the expected results.</a:t>
            </a:r>
          </a:p>
          <a:p>
            <a:r>
              <a:rPr lang="en-US" dirty="0" smtClean="0"/>
              <a:t> </a:t>
            </a:r>
            <a:r>
              <a:rPr lang="en-US" dirty="0"/>
              <a:t>An Improvement System must be in place to improve Processes.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 9001 Standard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ISO </a:t>
            </a:r>
            <a:r>
              <a:rPr lang="en-US" dirty="0"/>
              <a:t>9001 is based on eight Quality Management </a:t>
            </a:r>
            <a:r>
              <a:rPr lang="en-US" dirty="0" smtClean="0"/>
              <a:t>Principles: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Focus on your </a:t>
            </a:r>
            <a:r>
              <a:rPr lang="en-US" dirty="0" smtClean="0"/>
              <a:t>customers.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Provide </a:t>
            </a:r>
            <a:r>
              <a:rPr lang="en-US" dirty="0" smtClean="0"/>
              <a:t>leadership.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Involve your </a:t>
            </a:r>
            <a:r>
              <a:rPr lang="en-US" dirty="0" smtClean="0"/>
              <a:t>people. </a:t>
            </a:r>
            <a:r>
              <a:rPr lang="en-US" dirty="0"/>
              <a:t> </a:t>
            </a:r>
          </a:p>
          <a:p>
            <a:r>
              <a:rPr lang="en-US" dirty="0" smtClean="0"/>
              <a:t> </a:t>
            </a:r>
            <a:r>
              <a:rPr lang="en-US" dirty="0"/>
              <a:t>Use a process </a:t>
            </a:r>
            <a:r>
              <a:rPr lang="en-US" dirty="0" smtClean="0"/>
              <a:t>approach. </a:t>
            </a:r>
            <a:r>
              <a:rPr lang="en-US" dirty="0"/>
              <a:t> </a:t>
            </a:r>
          </a:p>
          <a:p>
            <a:r>
              <a:rPr lang="en-US" dirty="0" smtClean="0"/>
              <a:t> </a:t>
            </a:r>
            <a:r>
              <a:rPr lang="en-US" dirty="0"/>
              <a:t>Take a systems approach  </a:t>
            </a:r>
          </a:p>
          <a:p>
            <a:r>
              <a:rPr lang="en-US" dirty="0" smtClean="0"/>
              <a:t> </a:t>
            </a:r>
            <a:r>
              <a:rPr lang="en-US" dirty="0"/>
              <a:t>Encourage continual </a:t>
            </a:r>
            <a:r>
              <a:rPr lang="en-US" dirty="0" smtClean="0"/>
              <a:t>improvement. </a:t>
            </a:r>
            <a:r>
              <a:rPr lang="en-US" dirty="0"/>
              <a:t> </a:t>
            </a:r>
          </a:p>
          <a:p>
            <a:r>
              <a:rPr lang="en-US" dirty="0" smtClean="0"/>
              <a:t> </a:t>
            </a:r>
            <a:r>
              <a:rPr lang="en-US" dirty="0"/>
              <a:t>Get the facts before you </a:t>
            </a:r>
            <a:r>
              <a:rPr lang="en-US" dirty="0" smtClean="0"/>
              <a:t>decide. </a:t>
            </a:r>
            <a:r>
              <a:rPr lang="en-US" dirty="0"/>
              <a:t> </a:t>
            </a:r>
          </a:p>
          <a:p>
            <a:r>
              <a:rPr lang="en-US" dirty="0" smtClean="0"/>
              <a:t> </a:t>
            </a:r>
            <a:r>
              <a:rPr lang="en-US" dirty="0"/>
              <a:t>Work with your </a:t>
            </a:r>
            <a:r>
              <a:rPr lang="en-US" dirty="0" smtClean="0"/>
              <a:t>suppliers.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Six Sigma is a Project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5100" dirty="0" smtClean="0"/>
              <a:t> </a:t>
            </a:r>
            <a:r>
              <a:rPr lang="en-US" sz="5100" dirty="0">
                <a:ea typeface="SimSun"/>
                <a:cs typeface="Times New Roman"/>
              </a:rPr>
              <a:t>If a QMS system is in place, an organization may be confronted with a major challenge(s) which crosses Organizational Boundaries. Six Sigma is an effective Project Management tool for addressing such challenges. Six Sigma may be used in addressing a variety of such major challenges. There are two situations, in particular, where Six Sigma has been shown to be particularly effective: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100" dirty="0" smtClean="0">
                <a:ea typeface="SimSun"/>
                <a:cs typeface="Times New Roman"/>
              </a:rPr>
              <a:t> </a:t>
            </a:r>
            <a:r>
              <a:rPr lang="en-US" sz="5100" dirty="0">
                <a:ea typeface="SimSun"/>
                <a:cs typeface="Times New Roman"/>
              </a:rPr>
              <a:t>A major Quality Issue whose resolution requires an effort which crosses organizational boundaries.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100" dirty="0" smtClean="0">
                <a:ea typeface="SimSun"/>
                <a:cs typeface="Times New Roman"/>
              </a:rPr>
              <a:t> </a:t>
            </a:r>
            <a:r>
              <a:rPr lang="en-US" sz="5100" dirty="0">
                <a:ea typeface="SimSun"/>
                <a:cs typeface="Times New Roman"/>
              </a:rPr>
              <a:t>New Product Development for complex products in rapidly evolving Market conditions.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Sigma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/>
              <a:t>Sigma is a statistical term that measures how much a process varies from perfection, based on the number of defects per million units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</a:t>
            </a:r>
            <a:r>
              <a:rPr lang="en-US" dirty="0"/>
              <a:t>Sigma = 690,000 per million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Two </a:t>
            </a:r>
            <a:r>
              <a:rPr lang="en-US" dirty="0"/>
              <a:t>Sigma = 308,000 per million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Three </a:t>
            </a:r>
            <a:r>
              <a:rPr lang="en-US" dirty="0"/>
              <a:t>Sigma = 66,800 per million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Four </a:t>
            </a:r>
            <a:r>
              <a:rPr lang="en-US" dirty="0"/>
              <a:t>Sigma = 6,210 per million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Five </a:t>
            </a:r>
            <a:r>
              <a:rPr lang="en-US" dirty="0"/>
              <a:t>Sigma = 230 per million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Six </a:t>
            </a:r>
            <a:r>
              <a:rPr lang="en-US" dirty="0"/>
              <a:t>Sigma = 3.4 per million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 - Define Phase:</a:t>
            </a:r>
            <a:r>
              <a:rPr lang="en-US" sz="3200" dirty="0"/>
              <a:t> Define the project goals and customer (internal and external) deliverables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Define Customers and Requirements (CTQs)</a:t>
            </a:r>
          </a:p>
          <a:p>
            <a:pPr lvl="0"/>
            <a:r>
              <a:rPr lang="en-US" dirty="0"/>
              <a:t>Develop Problem Statement, Goals and Benefits</a:t>
            </a:r>
          </a:p>
          <a:p>
            <a:pPr lvl="0"/>
            <a:r>
              <a:rPr lang="en-US" dirty="0"/>
              <a:t>Identify Champion, Process Owner and Team</a:t>
            </a:r>
          </a:p>
          <a:p>
            <a:pPr lvl="0"/>
            <a:r>
              <a:rPr lang="en-US" dirty="0"/>
              <a:t>Define Resources</a:t>
            </a:r>
          </a:p>
          <a:p>
            <a:pPr lvl="0"/>
            <a:r>
              <a:rPr lang="en-US" dirty="0"/>
              <a:t>Develop Project Plan and Milestones</a:t>
            </a:r>
          </a:p>
          <a:p>
            <a:pPr lvl="0"/>
            <a:r>
              <a:rPr lang="en-US" dirty="0"/>
              <a:t>Develop High Level Process Map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/>
              <a:t>M - Measure Phase:</a:t>
            </a:r>
            <a:r>
              <a:rPr lang="en-US" sz="3200" dirty="0"/>
              <a:t> Measure the process to determine current performance; quantify </a:t>
            </a:r>
            <a:r>
              <a:rPr lang="en-US" sz="3200" dirty="0" smtClean="0"/>
              <a:t>the problem.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Define Defect, Opportunity, Unit and Metrics</a:t>
            </a:r>
          </a:p>
          <a:p>
            <a:pPr lvl="0"/>
            <a:r>
              <a:rPr lang="en-US" dirty="0"/>
              <a:t>Detailed Process Map of Appropriate Areas</a:t>
            </a:r>
          </a:p>
          <a:p>
            <a:pPr lvl="0"/>
            <a:r>
              <a:rPr lang="en-US" dirty="0"/>
              <a:t>Develop Data Collection Plan</a:t>
            </a:r>
          </a:p>
          <a:p>
            <a:pPr lvl="0"/>
            <a:r>
              <a:rPr lang="en-US" dirty="0"/>
              <a:t>Validate the Measurement System</a:t>
            </a:r>
          </a:p>
          <a:p>
            <a:pPr lvl="0"/>
            <a:r>
              <a:rPr lang="en-US" dirty="0"/>
              <a:t>Collect the Data</a:t>
            </a:r>
          </a:p>
          <a:p>
            <a:pPr lvl="0"/>
            <a:r>
              <a:rPr lang="en-US" dirty="0"/>
              <a:t>Determine Process Capability and Sigma Baseline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 - Analyze Phase:</a:t>
            </a:r>
            <a:r>
              <a:rPr lang="en-US" sz="3200" dirty="0"/>
              <a:t> Analyze and determine the root cause(s) of the defects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Define Performance Objectives</a:t>
            </a:r>
          </a:p>
          <a:p>
            <a:pPr lvl="0"/>
            <a:r>
              <a:rPr lang="en-US" dirty="0"/>
              <a:t>Identify Value/Non-Value Added Process Steps</a:t>
            </a:r>
          </a:p>
          <a:p>
            <a:pPr lvl="0"/>
            <a:r>
              <a:rPr lang="en-US" dirty="0"/>
              <a:t>Identify Sources of Variation</a:t>
            </a:r>
          </a:p>
          <a:p>
            <a:pPr lvl="0"/>
            <a:r>
              <a:rPr lang="en-US" dirty="0"/>
              <a:t>Determine Root Cause(s)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 - Improve Phase:</a:t>
            </a:r>
            <a:r>
              <a:rPr lang="en-US" sz="3200" dirty="0"/>
              <a:t> Improve the process by eliminating defects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Develop Potential Solutions</a:t>
            </a:r>
          </a:p>
          <a:p>
            <a:pPr lvl="0"/>
            <a:r>
              <a:rPr lang="en-US" dirty="0"/>
              <a:t>Define Operating Tolerances of Potential System</a:t>
            </a:r>
          </a:p>
          <a:p>
            <a:pPr lvl="0"/>
            <a:r>
              <a:rPr lang="en-US" dirty="0"/>
              <a:t>Assess Failure Modes of Potential Solutions</a:t>
            </a:r>
          </a:p>
          <a:p>
            <a:pPr lvl="0"/>
            <a:r>
              <a:rPr lang="en-US" dirty="0"/>
              <a:t>Validate Potential Improvement by Pilot Studies</a:t>
            </a:r>
          </a:p>
          <a:p>
            <a:pPr lvl="0"/>
            <a:r>
              <a:rPr lang="en-US" dirty="0"/>
              <a:t>Correct/Re-Evaluate Potential Solution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AC1C-AA99-4896-8F16-09B5B9DE516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650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SimSun</vt:lpstr>
      <vt:lpstr>Arial</vt:lpstr>
      <vt:lpstr>Calibri</vt:lpstr>
      <vt:lpstr>Times New Roman</vt:lpstr>
      <vt:lpstr>Office Theme</vt:lpstr>
      <vt:lpstr>QMS, ISO and Six Sigma </vt:lpstr>
      <vt:lpstr>QMS</vt:lpstr>
      <vt:lpstr>ISO 9001 Standard </vt:lpstr>
      <vt:lpstr>Six Sigma is a Project Management Process</vt:lpstr>
      <vt:lpstr>What is a Sigma?</vt:lpstr>
      <vt:lpstr>D - Define Phase: Define the project goals and customer (internal and external) deliverables.</vt:lpstr>
      <vt:lpstr>M - Measure Phase: Measure the process to determine current performance; quantify the problem.</vt:lpstr>
      <vt:lpstr>A - Analyze Phase: Analyze and determine the root cause(s) of the defects.</vt:lpstr>
      <vt:lpstr>I - Improve Phase: Improve the process by eliminating defects.</vt:lpstr>
      <vt:lpstr>C - Control Phase: Control future process performance.</vt:lpstr>
      <vt:lpstr>Most Common Mistakes</vt:lpstr>
      <vt:lpstr>Lean Six Sigma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QMS, ISO and Six Sigma</dc:title>
  <dc:creator>kuczek</dc:creator>
  <cp:lastModifiedBy>Thomas Kuczek</cp:lastModifiedBy>
  <cp:revision>11</cp:revision>
  <dcterms:created xsi:type="dcterms:W3CDTF">2012-04-24T16:41:21Z</dcterms:created>
  <dcterms:modified xsi:type="dcterms:W3CDTF">2016-04-18T14:16:49Z</dcterms:modified>
</cp:coreProperties>
</file>