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08349-83E6-40F3-8CB4-AA8D3B10C637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720B8-79EC-478E-A65E-D89D88ED08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7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Comparison-wise error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720B8-79EC-478E-A65E-D89D88ED086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4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06C8-811A-4412-8896-F65C2B85059E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82F2-6DE5-4B0A-9795-E3DC94B4A2C6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F4DB-1ADD-4580-8882-3B5CD55CEBD2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EAF-44A7-4F3D-8E2E-7C3A7DB2EB5C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6F5D-770D-433F-97B5-B9ACE77CF83E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7F60-9ACC-4548-9C6A-EF90CDDC44D1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DD54-F842-49BD-B2C3-DF262F91FFE7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221B-F2A5-4599-9418-21F77D55361F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18CE-2DDA-4194-A3D4-A3179CD60282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B222-05B9-469C-B3D5-CEF257C933C6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E94C-0065-404C-A3A4-CD1F84F390F5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DAD682-8C2B-454A-B143-F417DFB6CF05}" type="datetime1">
              <a:rPr lang="en-US" smtClean="0"/>
              <a:pPr/>
              <a:t>9/2/2015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015A4-6CC9-457D-A08E-AE2FDA6374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One-Way ANOVA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smtClean="0"/>
              <a:t>3.21</a:t>
            </a:r>
          </a:p>
          <a:p>
            <a:r>
              <a:rPr lang="en-US" dirty="0" smtClean="0"/>
              <a:t>(3.23 in </a:t>
            </a:r>
            <a:r>
              <a:rPr lang="en-US" smtClean="0"/>
              <a:t>8</a:t>
            </a:r>
            <a:r>
              <a:rPr lang="en-US" baseline="30000" smtClean="0"/>
              <a:t>th</a:t>
            </a:r>
            <a:r>
              <a:rPr lang="en-US" smtClean="0"/>
              <a:t> edition)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Suppose we used an Experiment-wise Procedure (</a:t>
            </a:r>
            <a:r>
              <a:rPr lang="en-US" sz="3200" dirty="0" err="1" smtClean="0"/>
              <a:t>Tukey</a:t>
            </a:r>
            <a:r>
              <a:rPr lang="en-US" sz="3200" dirty="0" smtClean="0"/>
              <a:t> is widely used). </a:t>
            </a:r>
            <a:endParaRPr lang="en-US" sz="32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86062" y="2696369"/>
            <a:ext cx="357187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 what happened?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enerally do a means comparison only if the F-test is significant, there is a question of logic here.</a:t>
            </a:r>
          </a:p>
          <a:p>
            <a:r>
              <a:rPr lang="en-US" dirty="0" smtClean="0"/>
              <a:t>Even if we ignored logic (I’ve seen it happen) and did the means comparisons, the two procedures do not agree.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Tukey</a:t>
            </a:r>
            <a:r>
              <a:rPr lang="en-US" dirty="0" smtClean="0"/>
              <a:t> procedure finds fewer differences.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Comparison-wise vs. Experiment-wise: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Comparison-wise sets alpha for each comparison.</a:t>
            </a:r>
          </a:p>
          <a:p>
            <a:r>
              <a:rPr lang="en-US" dirty="0"/>
              <a:t>E</a:t>
            </a:r>
            <a:r>
              <a:rPr lang="en-US" dirty="0" smtClean="0"/>
              <a:t>xperiment-wise sets alpha over all comparisons in the experiment.</a:t>
            </a:r>
          </a:p>
          <a:p>
            <a:r>
              <a:rPr lang="en-US" dirty="0" smtClean="0"/>
              <a:t>Remember the </a:t>
            </a:r>
            <a:r>
              <a:rPr lang="en-US" dirty="0" err="1" smtClean="0"/>
              <a:t>Bonferroni</a:t>
            </a:r>
            <a:r>
              <a:rPr lang="en-US" smtClean="0"/>
              <a:t> Inequality!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Diagnostics (yes we make assumptions)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In order for the tests of significance to be meaningful, it is necessary that our data satisfy certain assumptions regarding the distribution of experimental error. In particular: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We also assume that the experimental error terms are independently and identically distributed (</a:t>
            </a:r>
            <a:r>
              <a:rPr lang="en-US" dirty="0" err="1" smtClean="0"/>
              <a:t>i.i.d</a:t>
            </a:r>
            <a:r>
              <a:rPr lang="en-US" dirty="0" smtClean="0"/>
              <a:t>. in Statistic </a:t>
            </a:r>
            <a:r>
              <a:rPr lang="zh-CN" altLang="en-US" dirty="0" smtClean="0"/>
              <a:t>話</a:t>
            </a:r>
            <a:r>
              <a:rPr lang="en-US" altLang="zh-CN" dirty="0" smtClean="0"/>
              <a:t>).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90800" y="3276600"/>
                <a:ext cx="3428999" cy="588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≈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𝑁𝑜𝑟𝑚𝑎𝑙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(0,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76600"/>
                <a:ext cx="3428999" cy="5887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Two main diagnostic checks: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Equality of Variances- We check this visually by the appropriate plot(s) and Statistically by a test for equal variances within each Treatment group.</a:t>
            </a:r>
          </a:p>
          <a:p>
            <a:r>
              <a:rPr lang="en-US" dirty="0" smtClean="0"/>
              <a:t>Normality of experimental error terms- We check this visually by a Normality plot (q-q plot) and Statistically by a test for Normality.</a:t>
            </a:r>
          </a:p>
          <a:p>
            <a:r>
              <a:rPr lang="en-US" dirty="0" smtClean="0"/>
              <a:t>Since we don’t know experimental error, we use the residuals as a surrogate since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545064"/>
              </p:ext>
            </p:extLst>
          </p:nvPr>
        </p:nvGraphicFramePr>
        <p:xfrm>
          <a:off x="2892425" y="5486400"/>
          <a:ext cx="18938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3" imgW="736560" imgH="266400" progId="Equation.DSMT4">
                  <p:embed/>
                </p:oleObj>
              </mc:Choice>
              <mc:Fallback>
                <p:oleObj name="Equation" r:id="rId3" imgW="73656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5486400"/>
                        <a:ext cx="18938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13443"/>
              </p:ext>
            </p:extLst>
          </p:nvPr>
        </p:nvGraphicFramePr>
        <p:xfrm>
          <a:off x="3448050" y="23844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8050" y="23844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Equality of variances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known from experience that the usual problem with the equal variance assumption is that variances may not be constant over all </a:t>
            </a:r>
            <a:r>
              <a:rPr lang="en-US" dirty="0" err="1" smtClean="0"/>
              <a:t>Trt</a:t>
            </a:r>
            <a:r>
              <a:rPr lang="en-US" dirty="0" smtClean="0"/>
              <a:t>. groups.</a:t>
            </a:r>
          </a:p>
          <a:p>
            <a:r>
              <a:rPr lang="en-US" dirty="0" smtClean="0"/>
              <a:t>This is usually an artifact of the measurement system such as radio-labeling or PCR.</a:t>
            </a:r>
          </a:p>
          <a:p>
            <a:r>
              <a:rPr lang="en-US" dirty="0" smtClean="0"/>
              <a:t>If there is a problem the variance is usually a function of the </a:t>
            </a:r>
            <a:r>
              <a:rPr lang="en-US" dirty="0" err="1" smtClean="0"/>
              <a:t>Trt</a:t>
            </a:r>
            <a:r>
              <a:rPr lang="en-US" dirty="0" smtClean="0"/>
              <a:t>. group mean.</a:t>
            </a:r>
          </a:p>
          <a:p>
            <a:r>
              <a:rPr lang="en-US" dirty="0" smtClean="0"/>
              <a:t>Start by plotting Residuals vs. Predicted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Any ANOVA program will output the Predicted and Residual values</a:t>
            </a:r>
            <a:endParaRPr lang="en-US" sz="32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7998" y="2362200"/>
            <a:ext cx="4769490" cy="303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can plot Residuals vs. </a:t>
            </a:r>
            <a:r>
              <a:rPr lang="en-US" sz="3200" dirty="0" err="1" smtClean="0"/>
              <a:t>Trt</a:t>
            </a:r>
            <a:r>
              <a:rPr lang="en-US" sz="3200" dirty="0" smtClean="0"/>
              <a:t> group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1320" y="2743201"/>
            <a:ext cx="4239479" cy="318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Usually it is Residuals vs. Predicted values which provides the most informative graph</a:t>
            </a:r>
            <a:endParaRPr lang="en-US" sz="3200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0538" y="2133600"/>
            <a:ext cx="4384062" cy="332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can’t see it in the data it’s usually not there, but let’s test variances anyway</a:t>
            </a:r>
            <a:endParaRPr lang="en-US" sz="3200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124200"/>
            <a:ext cx="658198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Life of </a:t>
            </a:r>
            <a:r>
              <a:rPr lang="en-US" sz="3200" dirty="0"/>
              <a:t>I</a:t>
            </a:r>
            <a:r>
              <a:rPr lang="en-US" sz="3200" dirty="0" smtClean="0"/>
              <a:t>nsulating Fluids, partial data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905000"/>
            <a:ext cx="1666875" cy="328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 we see a number of tests exist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Bartlett’s and </a:t>
            </a:r>
            <a:r>
              <a:rPr lang="en-US" smtClean="0"/>
              <a:t>Levene’s</a:t>
            </a:r>
            <a:r>
              <a:rPr lang="en-US" dirty="0" smtClean="0"/>
              <a:t> tests are commonly used (maybe Bartlett more often).</a:t>
            </a:r>
          </a:p>
          <a:p>
            <a:r>
              <a:rPr lang="en-US" dirty="0" smtClean="0"/>
              <a:t>They almost always give the same answer.</a:t>
            </a:r>
          </a:p>
          <a:p>
            <a:r>
              <a:rPr lang="en-US" dirty="0" smtClean="0"/>
              <a:t>They were designed to test against different possible alternatives to constant variance.</a:t>
            </a:r>
          </a:p>
          <a:p>
            <a:r>
              <a:rPr lang="en-US" dirty="0" smtClean="0"/>
              <a:t>The most common problem is variance increasing with the mean, which is an artifact of many measurement systems.</a:t>
            </a:r>
          </a:p>
          <a:p>
            <a:r>
              <a:rPr lang="en-US" dirty="0" smtClean="0"/>
              <a:t>There are sometimes ceiling or floor effects.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Normality Plots (q-q plots)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5894" y="2209799"/>
            <a:ext cx="5951706" cy="383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Normality test: Shapiro-</a:t>
            </a:r>
            <a:r>
              <a:rPr lang="en-US" sz="3200" dirty="0" err="1" smtClean="0"/>
              <a:t>Wilk</a:t>
            </a:r>
            <a:r>
              <a:rPr lang="en-US" sz="3200" dirty="0" smtClean="0"/>
              <a:t> test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9442" y="3200400"/>
            <a:ext cx="657664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Model: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Life (the Response Variable) is a linear model of Fluid Type, i.e.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where the mean Life response of Fluid Type </a:t>
            </a:r>
            <a:r>
              <a:rPr lang="en-US" i="1" dirty="0" err="1" smtClean="0"/>
              <a:t>i</a:t>
            </a:r>
            <a:r>
              <a:rPr lang="en-US" dirty="0" smtClean="0"/>
              <a:t> is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088105" y="3048000"/>
          <a:ext cx="237423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3" imgW="939600" imgH="241200" progId="Equation.DSMT4">
                  <p:embed/>
                </p:oleObj>
              </mc:Choice>
              <mc:Fallback>
                <p:oleObj name="Equation" r:id="rId3" imgW="93960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105" y="3048000"/>
                        <a:ext cx="237423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429000" y="4953000"/>
          <a:ext cx="1651000" cy="560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5" imgW="672840" imgH="228600" progId="Equation.DSMT4">
                  <p:embed/>
                </p:oleObj>
              </mc:Choice>
              <mc:Fallback>
                <p:oleObj name="Equation" r:id="rId5" imgW="6728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953000"/>
                        <a:ext cx="1651000" cy="560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Estimates of terms: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We can estimate the mean response for a Fluid Type from the data by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which is called the Predicted Value and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which is called the Residual Value.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124200" y="2590800"/>
          <a:ext cx="2057400" cy="54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965160" imgH="253800" progId="Equation.DSMT4">
                  <p:embed/>
                </p:oleObj>
              </mc:Choice>
              <mc:Fallback>
                <p:oleObj name="Equation" r:id="rId3" imgW="96516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90800"/>
                        <a:ext cx="2057400" cy="541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200400" y="4114800"/>
          <a:ext cx="168365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5" imgW="736560" imgH="266400" progId="Equation.DSMT4">
                  <p:embed/>
                </p:oleObj>
              </mc:Choice>
              <mc:Fallback>
                <p:oleObj name="Equation" r:id="rId5" imgW="73656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114800"/>
                        <a:ext cx="168365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model it in JMP speak by: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8854" y="1752600"/>
            <a:ext cx="6845946" cy="413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Click on “OK” and first make plot of the data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5544188" cy="398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First  a Simple Summary Plot: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3243" y="1981200"/>
            <a:ext cx="4980957" cy="35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 well as an ANOVA Table: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662801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if we looked at paired t-tests anyway (despite a “large” p-value) to compare means?</a:t>
            </a:r>
            <a:endParaRPr lang="en-US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81200"/>
            <a:ext cx="5791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15A4-6CC9-457D-A08E-AE2FDA6374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</TotalTime>
  <Words>591</Words>
  <Application>Microsoft Office PowerPoint</Application>
  <PresentationFormat>On-screen Show (4:3)</PresentationFormat>
  <Paragraphs>84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宋体</vt:lpstr>
      <vt:lpstr>Calibri</vt:lpstr>
      <vt:lpstr>Cambria Math</vt:lpstr>
      <vt:lpstr>Constantia</vt:lpstr>
      <vt:lpstr>Wingdings 2</vt:lpstr>
      <vt:lpstr>Flow</vt:lpstr>
      <vt:lpstr>Equation</vt:lpstr>
      <vt:lpstr>One-Way ANOVA</vt:lpstr>
      <vt:lpstr>Life of Insulating Fluids, partial data </vt:lpstr>
      <vt:lpstr>Model: </vt:lpstr>
      <vt:lpstr>Estimates of terms: </vt:lpstr>
      <vt:lpstr>We model it in JMP speak by: </vt:lpstr>
      <vt:lpstr>Click on “OK” and first make plot of the data </vt:lpstr>
      <vt:lpstr>First  a Simple Summary Plot: </vt:lpstr>
      <vt:lpstr>As well as an ANOVA Table: </vt:lpstr>
      <vt:lpstr>What if we looked at paired t-tests anyway (despite a “large” p-value) to compare means?</vt:lpstr>
      <vt:lpstr>Suppose we used an Experiment-wise Procedure (Tukey is widely used). </vt:lpstr>
      <vt:lpstr>So what happened? </vt:lpstr>
      <vt:lpstr>Comparison-wise vs. Experiment-wise: </vt:lpstr>
      <vt:lpstr>Diagnostics (yes we make assumptions) </vt:lpstr>
      <vt:lpstr>Two main diagnostic checks: </vt:lpstr>
      <vt:lpstr>Equality of variances </vt:lpstr>
      <vt:lpstr>Any ANOVA program will output the Predicted and Residual values</vt:lpstr>
      <vt:lpstr>We can plot Residuals vs. Trt group </vt:lpstr>
      <vt:lpstr>Usually it is Residuals vs. Predicted values which provides the most informative graph</vt:lpstr>
      <vt:lpstr>If you can’t see it in the data it’s usually not there, but let’s test variances anyway</vt:lpstr>
      <vt:lpstr>As we see a number of tests exist  </vt:lpstr>
      <vt:lpstr>Normality Plots (q-q plots) </vt:lpstr>
      <vt:lpstr>Normality test: Shapiro-Wilk test 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One-Way ANOVA</dc:title>
  <dc:creator>kuczek</dc:creator>
  <cp:lastModifiedBy>Thomas Kuczek</cp:lastModifiedBy>
  <cp:revision>84</cp:revision>
  <dcterms:created xsi:type="dcterms:W3CDTF">2012-09-04T16:32:48Z</dcterms:created>
  <dcterms:modified xsi:type="dcterms:W3CDTF">2015-09-02T14:20:51Z</dcterms:modified>
</cp:coreProperties>
</file>