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58" r:id="rId12"/>
    <p:sldId id="259" r:id="rId13"/>
    <p:sldId id="260" r:id="rId14"/>
    <p:sldId id="283" r:id="rId15"/>
    <p:sldId id="261" r:id="rId16"/>
    <p:sldId id="267" r:id="rId17"/>
    <p:sldId id="265" r:id="rId18"/>
    <p:sldId id="266" r:id="rId19"/>
    <p:sldId id="274" r:id="rId20"/>
    <p:sldId id="262" r:id="rId21"/>
    <p:sldId id="284" r:id="rId22"/>
    <p:sldId id="263" r:id="rId23"/>
    <p:sldId id="264" r:id="rId24"/>
    <p:sldId id="268" r:id="rId25"/>
    <p:sldId id="269" r:id="rId26"/>
    <p:sldId id="271" r:id="rId27"/>
    <p:sldId id="27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4585" autoAdjust="0"/>
  </p:normalViewPr>
  <p:slideViewPr>
    <p:cSldViewPr>
      <p:cViewPr varScale="1">
        <p:scale>
          <a:sx n="111" d="100"/>
          <a:sy n="111" d="100"/>
        </p:scale>
        <p:origin x="10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9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B8F466-3D13-4156-ABB1-00D970EE6A59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2AC4B1-02CB-4FD2-9C2F-928852588C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36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2AC4B1-02CB-4FD2-9C2F-928852588C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323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A2404-A5E0-46E4-85FC-81493A0820F8}" type="datetime1">
              <a:rPr lang="en-US" smtClean="0"/>
              <a:t>2/21/2018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B66D-DFD3-45CD-B9B4-90AE256ACA4B}" type="datetime1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53FB-FE04-4B2B-A683-41262E1E9B77}" type="datetime1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015A4-1AA9-4CBF-85D4-69EDAFB243A0}" type="datetime1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4551F-B740-4C06-B353-7ECD5E895166}" type="datetime1">
              <a:rPr lang="en-US" smtClean="0"/>
              <a:t>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EC868-DCC1-42AE-85CA-6D599E546642}" type="datetime1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B81-C8EE-4F6F-9BA9-DCEAAC294268}" type="datetime1">
              <a:rPr lang="en-US" smtClean="0"/>
              <a:t>2/21/2018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D44FF-A81A-47A8-B3C5-8CB7A73061D2}" type="datetime1">
              <a:rPr lang="en-US" smtClean="0"/>
              <a:t>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83C32-43F8-4BA4-8D22-8F9A207258E4}" type="datetime1">
              <a:rPr lang="en-US" smtClean="0"/>
              <a:t>2/21/2018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F0F1-6FCF-46D8-8017-165D42593727}" type="datetime1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A954C-5BB2-4221-A9CF-A8F30F73F8DA}" type="datetime1">
              <a:rPr lang="en-US" smtClean="0"/>
              <a:t>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BE8F90-BDF8-4752-80E0-EFCB1C82A3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33F996-047E-4E0C-86D1-102EB1086E91}" type="datetime1">
              <a:rPr lang="en-US" smtClean="0"/>
              <a:t>2/21/2018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BE8F90-BDF8-4752-80E0-EFCB1C82A34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International_System_of_Unit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I_derived_uni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ts.nist.gov/Traceability/supplmatls/suppl_matls_for_nist_policy_rev.cf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ystematic_bias" TargetMode="External"/><Relationship Id="rId2" Type="http://schemas.openxmlformats.org/officeDocument/2006/relationships/hyperlink" Target="http://en.wikipedia.org/wiki/Accuracy_and_precisio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Quality_management" TargetMode="External"/><Relationship Id="rId4" Type="http://schemas.openxmlformats.org/officeDocument/2006/relationships/hyperlink" Target="http://en.wikipedia.org/wiki/Measurement_uncertaint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I_base_uni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8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Measurement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Primary and </a:t>
            </a:r>
            <a:r>
              <a:rPr lang="en-US" dirty="0"/>
              <a:t>D</a:t>
            </a:r>
            <a:r>
              <a:rPr lang="en-US" dirty="0" smtClean="0"/>
              <a:t>erived Measures</a:t>
            </a:r>
          </a:p>
          <a:p>
            <a:r>
              <a:rPr lang="en-US" dirty="0" smtClean="0"/>
              <a:t>Terminology</a:t>
            </a:r>
          </a:p>
          <a:p>
            <a:r>
              <a:rPr lang="en-US" smtClean="0"/>
              <a:t>Prioritization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Historical context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</a:t>
            </a:r>
            <a:endParaRPr lang="en-US" dirty="0" smtClean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en.wikipedia.org/wiki/International_System_of_Units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100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Derived Units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8123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+mj-lt"/>
              </a:rPr>
              <a:t>From the Fundamental Units are obtained the Derived Units which include among many others:</a:t>
            </a:r>
          </a:p>
          <a:p>
            <a:r>
              <a:rPr lang="en-US" sz="2400" dirty="0" smtClean="0">
                <a:latin typeface="+mj-lt"/>
              </a:rPr>
              <a:t>Square meter</a:t>
            </a:r>
          </a:p>
          <a:p>
            <a:r>
              <a:rPr lang="en-US" sz="2400" dirty="0" smtClean="0">
                <a:latin typeface="+mj-lt"/>
              </a:rPr>
              <a:t>Hertz</a:t>
            </a:r>
          </a:p>
          <a:p>
            <a:r>
              <a:rPr lang="en-US" sz="2400" dirty="0" smtClean="0">
                <a:latin typeface="+mj-lt"/>
              </a:rPr>
              <a:t>Meter per Second</a:t>
            </a:r>
          </a:p>
          <a:p>
            <a:r>
              <a:rPr lang="en-US" sz="2400" dirty="0" smtClean="0">
                <a:latin typeface="+mj-lt"/>
              </a:rPr>
              <a:t>Watt</a:t>
            </a:r>
          </a:p>
          <a:p>
            <a:r>
              <a:rPr lang="en-US" sz="2400" dirty="0" smtClean="0">
                <a:latin typeface="+mj-lt"/>
              </a:rPr>
              <a:t>Volt</a:t>
            </a:r>
          </a:p>
          <a:p>
            <a:r>
              <a:rPr lang="en-US" sz="2400" dirty="0" smtClean="0">
                <a:latin typeface="+mj-lt"/>
              </a:rPr>
              <a:t>Ampere per Meter</a:t>
            </a:r>
          </a:p>
          <a:p>
            <a:r>
              <a:rPr lang="en-US" sz="2400" dirty="0" err="1" smtClean="0">
                <a:latin typeface="+mj-lt"/>
              </a:rPr>
              <a:t>Lumen,etc</a:t>
            </a:r>
            <a:r>
              <a:rPr lang="en-US" sz="2400" dirty="0" smtClean="0">
                <a:latin typeface="+mj-lt"/>
              </a:rPr>
              <a:t>.</a:t>
            </a:r>
          </a:p>
          <a:p>
            <a:pPr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en.wikipedia.org/wiki/SI_derived_unit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Primary Reference Standards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Clr>
                <a:srgbClr val="0BD0D9"/>
              </a:buClr>
              <a:buNone/>
            </a:pPr>
            <a:r>
              <a:rPr lang="en-US" dirty="0" smtClean="0">
                <a:latin typeface="+mj-lt"/>
              </a:rPr>
              <a:t>    For purposes of international and domestic commerce, all advanced industrial countries have a governmental organization which is responsible for maintaining the Primary Reference Standards of the SI System. 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In France it is the </a:t>
            </a:r>
            <a:r>
              <a:rPr lang="fr-FR" i="1" dirty="0">
                <a:solidFill>
                  <a:prstClr val="black"/>
                </a:solidFill>
                <a:latin typeface="Calibri"/>
              </a:rPr>
              <a:t>Bureau International des Poids et </a:t>
            </a:r>
            <a:r>
              <a:rPr lang="fr-FR" i="1" dirty="0" smtClean="0">
                <a:solidFill>
                  <a:prstClr val="black"/>
                </a:solidFill>
                <a:latin typeface="Calibri"/>
              </a:rPr>
              <a:t>Mesures</a:t>
            </a:r>
            <a:r>
              <a:rPr lang="fr-FR" dirty="0" smtClean="0">
                <a:solidFill>
                  <a:prstClr val="black"/>
                </a:solidFill>
              </a:rPr>
              <a:t>.</a:t>
            </a:r>
            <a:r>
              <a:rPr lang="en-US" i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dirty="0" smtClean="0">
                <a:latin typeface="+mj-lt"/>
              </a:rPr>
              <a:t>In the United States, the organization is the</a:t>
            </a:r>
            <a:r>
              <a:rPr lang="en-US" i="1" dirty="0" smtClean="0">
                <a:latin typeface="+mj-lt"/>
              </a:rPr>
              <a:t> National Institute of Standards (NIST) </a:t>
            </a:r>
            <a:r>
              <a:rPr lang="en-US" dirty="0" smtClean="0">
                <a:latin typeface="+mj-lt"/>
              </a:rPr>
              <a:t>in Gaithersburg, VA. In India it is the </a:t>
            </a:r>
            <a:r>
              <a:rPr lang="en-US" i="1" dirty="0" smtClean="0">
                <a:latin typeface="+mj-lt"/>
              </a:rPr>
              <a:t>Bureau of Indian Standards (BIS), </a:t>
            </a:r>
            <a:r>
              <a:rPr lang="en-US" dirty="0" smtClean="0">
                <a:latin typeface="+mj-lt"/>
              </a:rPr>
              <a:t>in China it is the </a:t>
            </a:r>
            <a:r>
              <a:rPr lang="en-US" i="1" dirty="0" smtClean="0">
                <a:latin typeface="+mj-lt"/>
              </a:rPr>
              <a:t>Standardization Administration of the Peoples Republic of China (SAC), </a:t>
            </a:r>
            <a:r>
              <a:rPr lang="en-US" dirty="0" smtClean="0">
                <a:latin typeface="+mj-lt"/>
              </a:rPr>
              <a:t>in Britain it is the </a:t>
            </a:r>
            <a:r>
              <a:rPr lang="en-US" i="1" dirty="0" smtClean="0">
                <a:latin typeface="+mj-lt"/>
              </a:rPr>
              <a:t>British Standards Institution</a:t>
            </a:r>
            <a:r>
              <a:rPr lang="en-US" i="1" smtClean="0">
                <a:latin typeface="+mj-lt"/>
              </a:rPr>
              <a:t>. </a:t>
            </a:r>
            <a:endParaRPr lang="en-US" i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Hierarchy of Standards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+mj-lt"/>
              </a:rPr>
              <a:t>   Owing to the technology required to maintain the Primary Reference Standards, a hierarchy of standards exists to relate the SI system units to the plant floor. The hierarchy is: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    </a:t>
            </a:r>
          </a:p>
          <a:p>
            <a:r>
              <a:rPr lang="en-US" dirty="0" smtClean="0">
                <a:latin typeface="+mj-lt"/>
              </a:rPr>
              <a:t>Primary Reference Standards (maintained by NIST).</a:t>
            </a:r>
          </a:p>
          <a:p>
            <a:r>
              <a:rPr lang="en-US" dirty="0" smtClean="0">
                <a:latin typeface="+mj-lt"/>
              </a:rPr>
              <a:t>Transfer Standards.</a:t>
            </a:r>
          </a:p>
          <a:p>
            <a:r>
              <a:rPr lang="en-US" dirty="0" smtClean="0">
                <a:latin typeface="+mj-lt"/>
              </a:rPr>
              <a:t>Working Standards.</a:t>
            </a:r>
          </a:p>
          <a:p>
            <a:r>
              <a:rPr lang="en-US" dirty="0" smtClean="0">
                <a:latin typeface="+mj-lt"/>
              </a:rPr>
              <a:t>Instruments and equipment used on plant floor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Pyramid of Standards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587" y="1209675"/>
            <a:ext cx="5838825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08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Hierarchy of Standards, cont.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As we move up or down the Hierarchy of Standards, there is a trade-off in terms of cost and the “accuracy” of the measurements.</a:t>
            </a:r>
          </a:p>
          <a:p>
            <a:r>
              <a:rPr lang="en-US" dirty="0" smtClean="0">
                <a:latin typeface="+mj-lt"/>
              </a:rPr>
              <a:t>A measurement at the top of the hierarchy (NIST), is the most “accurate” but the most technologically difficult and expensive.</a:t>
            </a:r>
          </a:p>
          <a:p>
            <a:r>
              <a:rPr lang="en-US" dirty="0" smtClean="0">
                <a:latin typeface="+mj-lt"/>
              </a:rPr>
              <a:t>A measurement at the bottom of the hierarchy (the plant floor) may be the least expensive, but we are giving up some level of “accuracy”.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Traceability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A great number of organizations are contractually required to, or require their suppliers to, maintain a measurement system that is </a:t>
            </a:r>
            <a:r>
              <a:rPr lang="en-US" i="1" dirty="0" smtClean="0">
                <a:latin typeface="+mj-lt"/>
              </a:rPr>
              <a:t>Traceable to National Standards.</a:t>
            </a:r>
          </a:p>
          <a:p>
            <a:r>
              <a:rPr lang="en-US" dirty="0" smtClean="0">
                <a:latin typeface="+mj-lt"/>
              </a:rPr>
              <a:t>In particular, many Quality System Certifications, such as ISO, have this requirement. </a:t>
            </a:r>
            <a:endParaRPr lang="en-US" i="1" dirty="0" smtClean="0">
              <a:latin typeface="+mj-lt"/>
            </a:endParaRPr>
          </a:p>
          <a:p>
            <a:pPr>
              <a:buNone/>
            </a:pP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Traceability to National Standards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+mj-lt"/>
              </a:rPr>
              <a:t>    Traceability requires the establishment of an </a:t>
            </a:r>
            <a:r>
              <a:rPr lang="en-US" dirty="0" smtClean="0">
                <a:latin typeface="+mj-lt"/>
                <a:hlinkClick r:id="rId2"/>
              </a:rPr>
              <a:t>unbroken chain of comparisons</a:t>
            </a:r>
            <a:r>
              <a:rPr lang="en-US" dirty="0" smtClean="0">
                <a:latin typeface="+mj-lt"/>
              </a:rPr>
              <a:t> to </a:t>
            </a:r>
            <a:r>
              <a:rPr lang="en-US" dirty="0" smtClean="0">
                <a:latin typeface="+mj-lt"/>
                <a:hlinkClick r:id="rId2"/>
              </a:rPr>
              <a:t>stated references</a:t>
            </a:r>
            <a:r>
              <a:rPr lang="en-US" dirty="0" smtClean="0">
                <a:latin typeface="+mj-lt"/>
              </a:rPr>
              <a:t>. NIST assures the traceability of results of measurements or values of standards that NIST itself provides, either directly or through an </a:t>
            </a:r>
            <a:r>
              <a:rPr lang="en-US" dirty="0" smtClean="0">
                <a:latin typeface="+mj-lt"/>
                <a:hlinkClick r:id="rId2"/>
              </a:rPr>
              <a:t>official NIST program or collaboration</a:t>
            </a:r>
            <a:r>
              <a:rPr lang="en-US" dirty="0" smtClean="0">
                <a:latin typeface="+mj-lt"/>
              </a:rPr>
              <a:t>.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Unbroken Chain of Comparisons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+mj-lt"/>
              </a:rPr>
              <a:t>    Here taken to mean the complete, explicitly described, and documented series of comparisons that successively link the value and uncertainty of a result of measurement with the values and uncertainties of each of the intermediate reference standards and the highest reference standard to which traceability for the result of measurement is claimed.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How</a:t>
            </a:r>
            <a:r>
              <a:rPr lang="en-US" sz="3200" dirty="0" smtClean="0"/>
              <a:t> </a:t>
            </a:r>
            <a:r>
              <a:rPr lang="en-US" sz="3600" dirty="0" smtClean="0"/>
              <a:t>to make the comparisons?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A</a:t>
            </a:r>
            <a:r>
              <a:rPr lang="en-US" dirty="0" smtClean="0">
                <a:latin typeface="+mj-lt"/>
              </a:rPr>
              <a:t> comparison between measurements made by different devices is </a:t>
            </a:r>
            <a:r>
              <a:rPr lang="en-US" i="1" dirty="0" smtClean="0">
                <a:latin typeface="+mj-lt"/>
              </a:rPr>
              <a:t>Calibration.</a:t>
            </a:r>
          </a:p>
          <a:p>
            <a:r>
              <a:rPr lang="en-US" dirty="0" smtClean="0">
                <a:latin typeface="+mj-lt"/>
              </a:rPr>
              <a:t>The device with known accuracy is referred to as the </a:t>
            </a:r>
            <a:r>
              <a:rPr lang="en-US" i="1" dirty="0" smtClean="0">
                <a:latin typeface="+mj-lt"/>
              </a:rPr>
              <a:t>standard.</a:t>
            </a:r>
          </a:p>
          <a:p>
            <a:r>
              <a:rPr lang="en-US" dirty="0" smtClean="0">
                <a:latin typeface="+mj-lt"/>
              </a:rPr>
              <a:t>Calibration is one of the areas of </a:t>
            </a:r>
            <a:r>
              <a:rPr lang="en-US" i="1" dirty="0" smtClean="0">
                <a:latin typeface="+mj-lt"/>
              </a:rPr>
              <a:t>Metrology.</a:t>
            </a:r>
          </a:p>
          <a:p>
            <a:r>
              <a:rPr lang="en-US" i="1" dirty="0" smtClean="0">
                <a:latin typeface="+mj-lt"/>
              </a:rPr>
              <a:t>Metrology </a:t>
            </a:r>
            <a:r>
              <a:rPr lang="en-US" dirty="0" smtClean="0">
                <a:latin typeface="+mj-lt"/>
              </a:rPr>
              <a:t>is the science of measurement.</a:t>
            </a:r>
          </a:p>
          <a:p>
            <a:r>
              <a:rPr lang="en-US" i="1" dirty="0" smtClean="0">
                <a:latin typeface="+mj-lt"/>
              </a:rPr>
              <a:t>“</a:t>
            </a:r>
            <a:r>
              <a:rPr lang="en-US" dirty="0">
                <a:latin typeface="+mj-lt"/>
              </a:rPr>
              <a:t>Traceability, </a:t>
            </a:r>
            <a:r>
              <a:rPr lang="en-US" dirty="0">
                <a:latin typeface="+mj-lt"/>
                <a:hlinkClick r:id="rId2" tooltip="Accuracy and precision"/>
              </a:rPr>
              <a:t>accuracy, precision</a:t>
            </a:r>
            <a:r>
              <a:rPr lang="en-US" dirty="0">
                <a:latin typeface="+mj-lt"/>
              </a:rPr>
              <a:t>, </a:t>
            </a:r>
            <a:r>
              <a:rPr lang="en-US" dirty="0">
                <a:latin typeface="+mj-lt"/>
                <a:hlinkClick r:id="rId3" tooltip="Systematic bias"/>
              </a:rPr>
              <a:t>systematic bias</a:t>
            </a:r>
            <a:r>
              <a:rPr lang="en-US" dirty="0">
                <a:latin typeface="+mj-lt"/>
              </a:rPr>
              <a:t>, evaluation of </a:t>
            </a:r>
            <a:r>
              <a:rPr lang="en-US" dirty="0">
                <a:latin typeface="+mj-lt"/>
                <a:hlinkClick r:id="rId4" tooltip="Measurement uncertainty"/>
              </a:rPr>
              <a:t>measurement uncertainty</a:t>
            </a:r>
            <a:r>
              <a:rPr lang="en-US" dirty="0">
                <a:latin typeface="+mj-lt"/>
              </a:rPr>
              <a:t> are critical parts of a </a:t>
            </a:r>
            <a:r>
              <a:rPr lang="en-US" dirty="0">
                <a:latin typeface="+mj-lt"/>
                <a:hlinkClick r:id="rId5" tooltip="Quality management"/>
              </a:rPr>
              <a:t>quality management</a:t>
            </a:r>
            <a:r>
              <a:rPr lang="en-US" dirty="0">
                <a:latin typeface="+mj-lt"/>
              </a:rPr>
              <a:t> system</a:t>
            </a:r>
            <a:r>
              <a:rPr lang="en-US" dirty="0" smtClean="0">
                <a:latin typeface="+mj-lt"/>
              </a:rPr>
              <a:t>.” (Wikipedia Metrology page).</a:t>
            </a:r>
            <a:endParaRPr lang="en-US" i="1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0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Fundamental Units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Almost all measurements are made with, or derived from, the Fundamental Units of the SI System. These are:</a:t>
            </a:r>
          </a:p>
          <a:p>
            <a:r>
              <a:rPr lang="en-US" sz="2400" dirty="0" smtClean="0"/>
              <a:t>Meter</a:t>
            </a:r>
          </a:p>
          <a:p>
            <a:r>
              <a:rPr lang="en-US" sz="2400" dirty="0" smtClean="0"/>
              <a:t>Kilogram</a:t>
            </a:r>
          </a:p>
          <a:p>
            <a:r>
              <a:rPr lang="en-US" sz="2400" dirty="0" smtClean="0"/>
              <a:t>Second</a:t>
            </a:r>
          </a:p>
          <a:p>
            <a:r>
              <a:rPr lang="en-US" sz="2400" dirty="0" smtClean="0"/>
              <a:t>Kelvin</a:t>
            </a:r>
          </a:p>
          <a:p>
            <a:r>
              <a:rPr lang="en-US" sz="2400" dirty="0" smtClean="0"/>
              <a:t>Ampere</a:t>
            </a:r>
          </a:p>
          <a:p>
            <a:r>
              <a:rPr lang="en-US" sz="2400" dirty="0" smtClean="0"/>
              <a:t>Candela</a:t>
            </a:r>
          </a:p>
          <a:p>
            <a:r>
              <a:rPr lang="en-US" sz="2400" dirty="0" smtClean="0"/>
              <a:t>Mole</a:t>
            </a: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en.wikipedia.org/wiki/SI_base_unit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Measurement Terms and Definitions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+mj-lt"/>
              </a:rPr>
              <a:t>    In order to clearly understand the tradeoffs, we must carefully define various aspects of the measurement process.</a:t>
            </a:r>
          </a:p>
          <a:p>
            <a:r>
              <a:rPr lang="en-US" i="1" dirty="0" smtClean="0">
                <a:latin typeface="+mj-lt"/>
              </a:rPr>
              <a:t>Accuracy</a:t>
            </a:r>
            <a:r>
              <a:rPr lang="en-US" dirty="0" smtClean="0">
                <a:latin typeface="+mj-lt"/>
              </a:rPr>
              <a:t> is the deviation of the measured value from the </a:t>
            </a:r>
            <a:r>
              <a:rPr lang="en-US" i="1" dirty="0">
                <a:latin typeface="+mj-lt"/>
              </a:rPr>
              <a:t>t</a:t>
            </a:r>
            <a:r>
              <a:rPr lang="en-US" i="1" dirty="0" smtClean="0">
                <a:latin typeface="+mj-lt"/>
              </a:rPr>
              <a:t>rue</a:t>
            </a:r>
            <a:r>
              <a:rPr lang="en-US" dirty="0" smtClean="0">
                <a:latin typeface="+mj-lt"/>
              </a:rPr>
              <a:t> value.</a:t>
            </a:r>
          </a:p>
          <a:p>
            <a:r>
              <a:rPr lang="en-US" i="1" dirty="0" smtClean="0">
                <a:latin typeface="+mj-lt"/>
              </a:rPr>
              <a:t>Precision</a:t>
            </a:r>
            <a:r>
              <a:rPr lang="en-US" dirty="0" smtClean="0">
                <a:latin typeface="+mj-lt"/>
              </a:rPr>
              <a:t> is related to the deviation of a group of repeated measurements from a mean value.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    While </a:t>
            </a:r>
            <a:r>
              <a:rPr lang="en-US" i="1" dirty="0" smtClean="0">
                <a:latin typeface="+mj-lt"/>
              </a:rPr>
              <a:t>accuracy</a:t>
            </a:r>
            <a:r>
              <a:rPr lang="en-US" dirty="0" smtClean="0">
                <a:latin typeface="+mj-lt"/>
              </a:rPr>
              <a:t> and </a:t>
            </a:r>
            <a:r>
              <a:rPr lang="en-US" i="1" dirty="0" smtClean="0">
                <a:latin typeface="+mj-lt"/>
              </a:rPr>
              <a:t>precision</a:t>
            </a:r>
            <a:r>
              <a:rPr lang="en-US" dirty="0" smtClean="0">
                <a:latin typeface="+mj-lt"/>
              </a:rPr>
              <a:t> are often used interchangeably, </a:t>
            </a:r>
            <a:r>
              <a:rPr lang="en-US" i="1" dirty="0" smtClean="0">
                <a:latin typeface="+mj-lt"/>
              </a:rPr>
              <a:t>accuracy </a:t>
            </a:r>
            <a:r>
              <a:rPr lang="en-US" dirty="0" smtClean="0">
                <a:latin typeface="+mj-lt"/>
              </a:rPr>
              <a:t>relates more to the </a:t>
            </a:r>
            <a:r>
              <a:rPr lang="en-US" i="1" dirty="0" smtClean="0">
                <a:latin typeface="+mj-lt"/>
              </a:rPr>
              <a:t>true </a:t>
            </a:r>
            <a:r>
              <a:rPr lang="en-US" dirty="0" smtClean="0">
                <a:latin typeface="+mj-lt"/>
              </a:rPr>
              <a:t>value, while </a:t>
            </a:r>
            <a:r>
              <a:rPr lang="en-US" i="1" dirty="0" smtClean="0">
                <a:latin typeface="+mj-lt"/>
              </a:rPr>
              <a:t>precision </a:t>
            </a:r>
            <a:r>
              <a:rPr lang="en-US" dirty="0" smtClean="0">
                <a:latin typeface="+mj-lt"/>
              </a:rPr>
              <a:t>relates more to consistency.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Accuracy and Precision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Picture 5" descr="http://pmsczone-na1401781608.netdna-ssl.com/wp-content/uploads/2012/09/accuracy-vs-precision-297x3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1" y="2000250"/>
            <a:ext cx="3243262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88938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Terms and Definitions, cont.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>
                <a:latin typeface="+mj-lt"/>
              </a:rPr>
              <a:t>Repeatability</a:t>
            </a:r>
            <a:r>
              <a:rPr lang="en-US" dirty="0" smtClean="0">
                <a:latin typeface="+mj-lt"/>
              </a:rPr>
              <a:t> refers to the measurement variation obtained when one person repeatedly measures the same item with the same gage.</a:t>
            </a:r>
          </a:p>
          <a:p>
            <a:r>
              <a:rPr lang="en-US" i="1" dirty="0" smtClean="0">
                <a:latin typeface="+mj-lt"/>
              </a:rPr>
              <a:t>Reproducibility </a:t>
            </a:r>
            <a:r>
              <a:rPr lang="en-US" dirty="0" smtClean="0">
                <a:latin typeface="+mj-lt"/>
              </a:rPr>
              <a:t>refers to the variation due to different operators using the same gage measuring the same item.</a:t>
            </a:r>
          </a:p>
          <a:p>
            <a:r>
              <a:rPr lang="en-US" i="1" dirty="0" smtClean="0">
                <a:latin typeface="+mj-lt"/>
              </a:rPr>
              <a:t>Stability </a:t>
            </a:r>
            <a:r>
              <a:rPr lang="en-US" dirty="0" smtClean="0">
                <a:latin typeface="+mj-lt"/>
              </a:rPr>
              <a:t>refers to the variation of measurement averages over time.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Importance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305800" cy="4297363"/>
          </a:xfrm>
        </p:spPr>
        <p:txBody>
          <a:bodyPr>
            <a:normAutofit/>
          </a:bodyPr>
          <a:lstStyle/>
          <a:p>
            <a:r>
              <a:rPr lang="en-US" i="1" dirty="0" smtClean="0">
                <a:latin typeface="+mj-lt"/>
              </a:rPr>
              <a:t>Accuracy </a:t>
            </a:r>
            <a:r>
              <a:rPr lang="en-US" dirty="0" smtClean="0">
                <a:latin typeface="+mj-lt"/>
              </a:rPr>
              <a:t>of a gage can affect our idea of how close our process mean is to our target value, “</a:t>
            </a:r>
            <a:r>
              <a:rPr lang="el-GR" b="1" dirty="0" smtClean="0">
                <a:latin typeface="+mj-lt"/>
              </a:rPr>
              <a:t>τ</a:t>
            </a:r>
            <a:r>
              <a:rPr lang="en-US" dirty="0" smtClean="0">
                <a:latin typeface="+mj-lt"/>
              </a:rPr>
              <a:t> “.</a:t>
            </a:r>
          </a:p>
          <a:p>
            <a:r>
              <a:rPr lang="en-US" i="1" dirty="0" smtClean="0">
                <a:latin typeface="+mj-lt"/>
              </a:rPr>
              <a:t>Repeatability</a:t>
            </a:r>
            <a:r>
              <a:rPr lang="en-US" dirty="0" smtClean="0">
                <a:latin typeface="+mj-lt"/>
              </a:rPr>
              <a:t> and </a:t>
            </a:r>
            <a:r>
              <a:rPr lang="en-US" i="1" dirty="0" smtClean="0">
                <a:latin typeface="+mj-lt"/>
              </a:rPr>
              <a:t>Reproducibility</a:t>
            </a:r>
            <a:r>
              <a:rPr lang="en-US" dirty="0" smtClean="0">
                <a:latin typeface="+mj-lt"/>
              </a:rPr>
              <a:t> can affect our estimate of Common Cause Variation, Sigma(X).</a:t>
            </a:r>
          </a:p>
          <a:p>
            <a:r>
              <a:rPr lang="en-US" dirty="0" smtClean="0">
                <a:latin typeface="+mj-lt"/>
              </a:rPr>
              <a:t>All three of these affect our estimate of the Capability of the process,   </a:t>
            </a:r>
          </a:p>
          <a:p>
            <a:r>
              <a:rPr lang="en-US" dirty="0" smtClean="0">
                <a:latin typeface="+mj-lt"/>
              </a:rPr>
              <a:t>All three of these also contribute to our estimate of the Taguchi loss function,</a:t>
            </a:r>
          </a:p>
          <a:p>
            <a:pPr>
              <a:buNone/>
            </a:pPr>
            <a:r>
              <a:rPr lang="en-US" dirty="0" smtClean="0"/>
              <a:t>     </a:t>
            </a:r>
            <a:endParaRPr lang="en-US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4912963"/>
              </p:ext>
            </p:extLst>
          </p:nvPr>
        </p:nvGraphicFramePr>
        <p:xfrm>
          <a:off x="2209800" y="4042179"/>
          <a:ext cx="639763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Equation" r:id="rId3" imgW="253800" imgH="241200" progId="Equation.DSMT4">
                  <p:embed/>
                </p:oleObj>
              </mc:Choice>
              <mc:Fallback>
                <p:oleObj name="Equation" r:id="rId3" imgW="253800" imgH="241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042179"/>
                        <a:ext cx="639763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354675"/>
              </p:ext>
            </p:extLst>
          </p:nvPr>
        </p:nvGraphicFramePr>
        <p:xfrm>
          <a:off x="914400" y="5410200"/>
          <a:ext cx="5311775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Equation" r:id="rId5" imgW="2108160" imgH="253800" progId="Equation.DSMT4">
                  <p:embed/>
                </p:oleObj>
              </mc:Choice>
              <mc:Fallback>
                <p:oleObj name="Equation" r:id="rId5" imgW="2108160" imgH="2538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410200"/>
                        <a:ext cx="5311775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Estimated Common Cause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+mj-lt"/>
              </a:rPr>
              <a:t>    Our estimate of Common Cause Variation, which is the variance of the actual product </a:t>
            </a:r>
            <a:r>
              <a:rPr lang="en-US" i="1" dirty="0" smtClean="0">
                <a:latin typeface="+mj-lt"/>
              </a:rPr>
              <a:t>measurement</a:t>
            </a:r>
            <a:r>
              <a:rPr lang="en-US" dirty="0" smtClean="0">
                <a:latin typeface="+mj-lt"/>
              </a:rPr>
              <a:t>, is actually the sum of three components:</a:t>
            </a:r>
          </a:p>
          <a:p>
            <a:r>
              <a:rPr lang="en-US" dirty="0" smtClean="0">
                <a:latin typeface="+mj-lt"/>
              </a:rPr>
              <a:t>The true </a:t>
            </a:r>
            <a:r>
              <a:rPr lang="en-US" i="1" dirty="0" smtClean="0">
                <a:latin typeface="+mj-lt"/>
              </a:rPr>
              <a:t>product</a:t>
            </a:r>
            <a:r>
              <a:rPr lang="en-US" dirty="0" smtClean="0">
                <a:latin typeface="+mj-lt"/>
              </a:rPr>
              <a:t> variation.</a:t>
            </a:r>
          </a:p>
          <a:p>
            <a:r>
              <a:rPr lang="en-US" dirty="0" smtClean="0">
                <a:latin typeface="+mj-lt"/>
              </a:rPr>
              <a:t>Variation due to different </a:t>
            </a:r>
            <a:r>
              <a:rPr lang="en-US" i="1" dirty="0" smtClean="0">
                <a:latin typeface="+mj-lt"/>
              </a:rPr>
              <a:t>operators</a:t>
            </a:r>
            <a:r>
              <a:rPr lang="en-US" dirty="0" smtClean="0">
                <a:latin typeface="+mj-lt"/>
              </a:rPr>
              <a:t> (reproducibility).</a:t>
            </a:r>
          </a:p>
          <a:p>
            <a:r>
              <a:rPr lang="en-US" dirty="0" smtClean="0">
                <a:latin typeface="+mj-lt"/>
              </a:rPr>
              <a:t>Variance of measurement </a:t>
            </a:r>
            <a:r>
              <a:rPr lang="en-US" i="1" dirty="0" smtClean="0">
                <a:latin typeface="+mj-lt"/>
              </a:rPr>
              <a:t>equipment error </a:t>
            </a:r>
            <a:r>
              <a:rPr lang="en-US" dirty="0" smtClean="0">
                <a:latin typeface="+mj-lt"/>
              </a:rPr>
              <a:t>(repeatability). </a:t>
            </a:r>
            <a:endParaRPr lang="en-US" dirty="0">
              <a:latin typeface="+mj-lt"/>
            </a:endParaRPr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 flipH="1">
          <a:off x="-250825" y="3429000"/>
          <a:ext cx="45719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9" name="Equation" r:id="rId3" imgW="2108160" imgH="253800" progId="Equation.DSMT4">
                  <p:embed/>
                </p:oleObj>
              </mc:Choice>
              <mc:Fallback>
                <p:oleObj name="Equation" r:id="rId3" imgW="2108160" imgH="253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-250825" y="3429000"/>
                        <a:ext cx="45719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Measurement Component Analysis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+mj-lt"/>
              </a:rPr>
              <a:t>    We can decompose our estimate of Common Cause variation with the following equation.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+mj-lt"/>
              </a:rPr>
              <a:t>    The individual terms are defined on the following slide.</a:t>
            </a:r>
            <a:endParaRPr lang="en-US" dirty="0">
              <a:latin typeface="+mj-lt"/>
            </a:endParaRP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2667000" y="3200400"/>
          <a:ext cx="2879725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4" name="Equation" r:id="rId3" imgW="1143000" imgH="253800" progId="Equation.DSMT4">
                  <p:embed/>
                </p:oleObj>
              </mc:Choice>
              <mc:Fallback>
                <p:oleObj name="Equation" r:id="rId3" imgW="1143000" imgH="2538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200400"/>
                        <a:ext cx="2879725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Notation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+mj-lt"/>
              </a:rPr>
              <a:t>Components of Common Cause variation are denoted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by:</a:t>
            </a:r>
          </a:p>
          <a:p>
            <a:pPr>
              <a:buNone/>
            </a:pPr>
            <a:r>
              <a:rPr lang="en-US" dirty="0" smtClean="0"/>
              <a:t>        = </a:t>
            </a:r>
            <a:r>
              <a:rPr lang="en-US" dirty="0" smtClean="0">
                <a:latin typeface="+mj-lt"/>
              </a:rPr>
              <a:t>variation of actual product</a:t>
            </a:r>
            <a:r>
              <a:rPr lang="en-US" i="1" dirty="0" smtClean="0">
                <a:latin typeface="+mj-lt"/>
              </a:rPr>
              <a:t> measurement,</a:t>
            </a:r>
          </a:p>
          <a:p>
            <a:pPr>
              <a:buNone/>
            </a:pPr>
            <a:r>
              <a:rPr lang="en-US" i="1" dirty="0" smtClean="0"/>
              <a:t>        = </a:t>
            </a:r>
            <a:r>
              <a:rPr lang="en-US" dirty="0" smtClean="0">
                <a:latin typeface="+mj-lt"/>
              </a:rPr>
              <a:t>variation of true </a:t>
            </a:r>
            <a:r>
              <a:rPr lang="en-US" i="1" dirty="0" smtClean="0">
                <a:latin typeface="+mj-lt"/>
              </a:rPr>
              <a:t>product</a:t>
            </a:r>
            <a:r>
              <a:rPr lang="en-US" dirty="0" smtClean="0">
                <a:latin typeface="+mj-lt"/>
              </a:rPr>
              <a:t> characteristic</a:t>
            </a:r>
            <a:r>
              <a:rPr lang="en-US" i="1" dirty="0" smtClean="0">
                <a:latin typeface="+mj-lt"/>
              </a:rPr>
              <a:t>,</a:t>
            </a:r>
          </a:p>
          <a:p>
            <a:pPr>
              <a:buNone/>
            </a:pPr>
            <a:r>
              <a:rPr lang="en-US" i="1" dirty="0" smtClean="0"/>
              <a:t>        = </a:t>
            </a:r>
            <a:r>
              <a:rPr lang="en-US" dirty="0" smtClean="0">
                <a:latin typeface="+mj-lt"/>
              </a:rPr>
              <a:t>variation due to </a:t>
            </a:r>
            <a:r>
              <a:rPr lang="en-US" i="1" dirty="0" smtClean="0">
                <a:latin typeface="+mj-lt"/>
              </a:rPr>
              <a:t>operator (reproducibility),</a:t>
            </a:r>
          </a:p>
          <a:p>
            <a:pPr>
              <a:buNone/>
            </a:pPr>
            <a:r>
              <a:rPr lang="en-US" i="1" dirty="0" smtClean="0"/>
              <a:t>        = </a:t>
            </a:r>
            <a:r>
              <a:rPr lang="en-US" dirty="0" smtClean="0">
                <a:latin typeface="+mj-lt"/>
              </a:rPr>
              <a:t>variation due to </a:t>
            </a:r>
            <a:r>
              <a:rPr lang="en-US" i="1" dirty="0" smtClean="0">
                <a:latin typeface="+mj-lt"/>
              </a:rPr>
              <a:t>error (repeatability).</a:t>
            </a:r>
            <a:endParaRPr lang="en-US" i="1" dirty="0">
              <a:latin typeface="+mj-lt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-1066800" y="2740025"/>
          <a:ext cx="203200" cy="14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81" name="Equation" r:id="rId3" imgW="203040" imgH="253800" progId="Equation.DSMT4">
                  <p:embed/>
                </p:oleObj>
              </mc:Choice>
              <mc:Fallback>
                <p:oleObj name="Equation" r:id="rId3" imgW="203040" imgH="2538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066800" y="2740025"/>
                        <a:ext cx="203200" cy="141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685800" y="2743200"/>
          <a:ext cx="5397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82" name="Equation" r:id="rId5" imgW="215640" imgH="241200" progId="Equation.DSMT4">
                  <p:embed/>
                </p:oleObj>
              </mc:Choice>
              <mc:Fallback>
                <p:oleObj name="Equation" r:id="rId5" imgW="215640" imgH="2412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743200"/>
                        <a:ext cx="539750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685800" y="3200400"/>
          <a:ext cx="4870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83" name="Equation" r:id="rId7" imgW="203040" imgH="253800" progId="Equation.DSMT4">
                  <p:embed/>
                </p:oleObj>
              </mc:Choice>
              <mc:Fallback>
                <p:oleObj name="Equation" r:id="rId7" imgW="203040" imgH="2538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200400"/>
                        <a:ext cx="48707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685800" y="3733800"/>
          <a:ext cx="513851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84" name="Equation" r:id="rId9" imgW="203040" imgH="241200" progId="Equation.DSMT4">
                  <p:embed/>
                </p:oleObj>
              </mc:Choice>
              <mc:Fallback>
                <p:oleObj name="Equation" r:id="rId9" imgW="203040" imgH="2412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733800"/>
                        <a:ext cx="513851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685800" y="4267200"/>
          <a:ext cx="457200" cy="542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85" name="Equation" r:id="rId11" imgW="203040" imgH="241200" progId="Equation.DSMT4">
                  <p:embed/>
                </p:oleObj>
              </mc:Choice>
              <mc:Fallback>
                <p:oleObj name="Equation" r:id="rId11" imgW="203040" imgH="241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267200"/>
                        <a:ext cx="457200" cy="5423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Prioritization of Effort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+mj-lt"/>
              </a:rPr>
              <a:t>    By analyzing measurement components of Common Cause, we can see where to invest our efforts.</a:t>
            </a:r>
          </a:p>
          <a:p>
            <a:r>
              <a:rPr lang="en-US" dirty="0" smtClean="0">
                <a:latin typeface="+mj-lt"/>
              </a:rPr>
              <a:t>If “true” variation of </a:t>
            </a:r>
            <a:r>
              <a:rPr lang="en-US" i="1" dirty="0" smtClean="0">
                <a:latin typeface="+mj-lt"/>
              </a:rPr>
              <a:t>product</a:t>
            </a:r>
            <a:r>
              <a:rPr lang="en-US" dirty="0" smtClean="0">
                <a:latin typeface="+mj-lt"/>
              </a:rPr>
              <a:t> is too large, then we invest in the Production Process.</a:t>
            </a:r>
          </a:p>
          <a:p>
            <a:r>
              <a:rPr lang="en-US" dirty="0" smtClean="0">
                <a:latin typeface="+mj-lt"/>
              </a:rPr>
              <a:t>If the variation due to </a:t>
            </a:r>
            <a:r>
              <a:rPr lang="en-US" i="1" dirty="0" smtClean="0">
                <a:latin typeface="+mj-lt"/>
              </a:rPr>
              <a:t>operator</a:t>
            </a:r>
            <a:r>
              <a:rPr lang="en-US" dirty="0" smtClean="0">
                <a:latin typeface="+mj-lt"/>
              </a:rPr>
              <a:t> is too large, we invest in Training.</a:t>
            </a:r>
          </a:p>
          <a:p>
            <a:r>
              <a:rPr lang="en-US" dirty="0" smtClean="0">
                <a:latin typeface="+mj-lt"/>
              </a:rPr>
              <a:t>If variation due to </a:t>
            </a:r>
            <a:r>
              <a:rPr lang="en-US" i="1" dirty="0" smtClean="0">
                <a:latin typeface="+mj-lt"/>
              </a:rPr>
              <a:t>error</a:t>
            </a:r>
            <a:r>
              <a:rPr lang="en-US" dirty="0" smtClean="0">
                <a:latin typeface="+mj-lt"/>
              </a:rPr>
              <a:t> is too large, we invest in Measurement Equipment.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Meter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latin typeface="+mj-lt"/>
              </a:rPr>
              <a:t>Unit of length </a:t>
            </a:r>
            <a:r>
              <a:rPr lang="en-US" dirty="0" smtClean="0">
                <a:latin typeface="+mj-lt"/>
              </a:rPr>
              <a:t>-  meter</a:t>
            </a: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The meter is the length of the path travelled by light in vacuum during a time interval of </a:t>
            </a:r>
            <a:r>
              <a:rPr lang="en-US" dirty="0" smtClean="0">
                <a:latin typeface="+mj-lt"/>
              </a:rPr>
              <a:t>1/299,792,458 </a:t>
            </a:r>
            <a:r>
              <a:rPr lang="en-US" dirty="0">
                <a:latin typeface="+mj-lt"/>
              </a:rPr>
              <a:t>of a second.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109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Kilogram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+mj-lt"/>
              </a:rPr>
              <a:t> Unit of mass </a:t>
            </a:r>
            <a:r>
              <a:rPr lang="en-US" dirty="0" smtClean="0">
                <a:latin typeface="+mj-lt"/>
              </a:rPr>
              <a:t>– kilogram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dirty="0">
                <a:latin typeface="+mj-lt"/>
              </a:rPr>
              <a:t>The kilogram is the unit of mass; it is equal to the mass of the international prototype of the kilogram.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69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Second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+mj-lt"/>
              </a:rPr>
              <a:t> Unit of time </a:t>
            </a:r>
            <a:r>
              <a:rPr lang="en-US" dirty="0" smtClean="0">
                <a:latin typeface="+mj-lt"/>
              </a:rPr>
              <a:t>– second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The </a:t>
            </a:r>
            <a:r>
              <a:rPr lang="en-US" dirty="0">
                <a:latin typeface="+mj-lt"/>
              </a:rPr>
              <a:t>second is the duration of </a:t>
            </a:r>
            <a:r>
              <a:rPr lang="en-US" dirty="0" smtClean="0">
                <a:latin typeface="+mj-lt"/>
              </a:rPr>
              <a:t>9,192,631,770 </a:t>
            </a:r>
            <a:r>
              <a:rPr lang="en-US" dirty="0">
                <a:latin typeface="+mj-lt"/>
              </a:rPr>
              <a:t>periods of the radiation corresponding to the transition between the two hyperfine levels of the ground state of the cesium 133 atom.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295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Ampere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</a:t>
            </a:r>
            <a:r>
              <a:rPr lang="en-US" dirty="0">
                <a:latin typeface="+mj-lt"/>
              </a:rPr>
              <a:t>Unit </a:t>
            </a:r>
            <a:r>
              <a:rPr lang="en-US" dirty="0" smtClean="0">
                <a:latin typeface="+mj-lt"/>
              </a:rPr>
              <a:t>of electric </a:t>
            </a:r>
            <a:r>
              <a:rPr lang="en-US" dirty="0">
                <a:latin typeface="+mj-lt"/>
              </a:rPr>
              <a:t>current  </a:t>
            </a:r>
            <a:r>
              <a:rPr lang="en-US" dirty="0" smtClean="0">
                <a:latin typeface="+mj-lt"/>
              </a:rPr>
              <a:t>- ampere</a:t>
            </a: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dirty="0" smtClean="0">
                <a:latin typeface="+mj-lt"/>
              </a:rPr>
              <a:t>The </a:t>
            </a:r>
            <a:r>
              <a:rPr lang="en-US" dirty="0">
                <a:latin typeface="+mj-lt"/>
              </a:rPr>
              <a:t>ampere is that constant current which, if maintained in two straight parallel conductors of infinite length, of negligible circular cross-section, and placed 1 meter apart in vacuum, would produce between these conductors a force equal to 2 x </a:t>
            </a:r>
            <a:r>
              <a:rPr lang="en-US" sz="28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10</a:t>
            </a:r>
            <a:r>
              <a:rPr lang="en-US" sz="2800" baseline="30000" dirty="0" smtClean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-7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newton per meter of length.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29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Kelvin 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>
                <a:latin typeface="+mj-lt"/>
              </a:rPr>
              <a:t>Unit </a:t>
            </a:r>
            <a:r>
              <a:rPr lang="en-US" dirty="0" smtClean="0">
                <a:latin typeface="+mj-lt"/>
              </a:rPr>
              <a:t>of thermodynamic temperature – kelvin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dirty="0">
                <a:latin typeface="+mj-lt"/>
              </a:rPr>
              <a:t>The kelvin, unit of thermodynamic temperature, is the fraction 1/273.16 of the thermodynamic temperature of the triple point of water.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06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Mole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+mj-lt"/>
              </a:rPr>
              <a:t>  Unit </a:t>
            </a:r>
            <a:r>
              <a:rPr lang="en-US" dirty="0" smtClean="0">
                <a:latin typeface="+mj-lt"/>
              </a:rPr>
              <a:t>of amount of substance –mole</a:t>
            </a: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1. The </a:t>
            </a:r>
            <a:r>
              <a:rPr lang="en-US" dirty="0">
                <a:latin typeface="+mj-lt"/>
              </a:rPr>
              <a:t>mole is the amount of substance of a system which contains as many elementary entities as there are atoms in 0.012 kilogram of carbon 12; its symbol is "mol." </a:t>
            </a:r>
            <a:endParaRPr lang="en-US" dirty="0" smtClean="0">
              <a:latin typeface="+mj-lt"/>
            </a:endParaRPr>
          </a:p>
          <a:p>
            <a:pPr marL="0" indent="0">
              <a:buNone/>
            </a:pPr>
            <a:endParaRPr lang="en-US" dirty="0" smtClean="0">
              <a:latin typeface="+mj-lt"/>
            </a:endParaRPr>
          </a:p>
          <a:p>
            <a:pPr marL="0" indent="0">
              <a:buNone/>
            </a:pPr>
            <a:r>
              <a:rPr lang="en-US" dirty="0" smtClean="0">
                <a:latin typeface="+mj-lt"/>
              </a:rPr>
              <a:t>2. When </a:t>
            </a:r>
            <a:r>
              <a:rPr lang="en-US" dirty="0">
                <a:latin typeface="+mj-lt"/>
              </a:rPr>
              <a:t>the mole is used, the elementary entities must be specified and may be atoms, molecules, ions, electrons, other particles, or specified groups of such particles.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49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Candela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+mj-lt"/>
              </a:rPr>
              <a:t>  Unit </a:t>
            </a:r>
            <a:r>
              <a:rPr lang="en-US" dirty="0" smtClean="0">
                <a:latin typeface="+mj-lt"/>
              </a:rPr>
              <a:t>of luminous intensity – candela</a:t>
            </a:r>
          </a:p>
          <a:p>
            <a:pPr marL="0" indent="0">
              <a:buNone/>
            </a:pPr>
            <a:endParaRPr lang="en-US" dirty="0">
              <a:latin typeface="+mj-lt"/>
            </a:endParaRPr>
          </a:p>
          <a:p>
            <a:pPr marL="0" indent="0">
              <a:buNone/>
            </a:pPr>
            <a:r>
              <a:rPr lang="en-US" dirty="0">
                <a:latin typeface="+mj-lt"/>
              </a:rPr>
              <a:t>The candela is the luminous intensity, in a given direction, of a source that emits monochromatic radiation of frequency 540 x 1012 hertz and that has a radiant intensity in that direction of 1/683 watt per </a:t>
            </a:r>
            <a:r>
              <a:rPr lang="en-US" dirty="0" err="1">
                <a:latin typeface="+mj-lt"/>
              </a:rPr>
              <a:t>steradian</a:t>
            </a:r>
            <a:r>
              <a:rPr lang="en-US" dirty="0">
                <a:latin typeface="+mj-lt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E8F90-BDF8-4752-80E0-EFCB1C82A34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6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478</TotalTime>
  <Words>1246</Words>
  <Application>Microsoft Office PowerPoint</Application>
  <PresentationFormat>On-screen Show (4:3)</PresentationFormat>
  <Paragraphs>153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SimSun</vt:lpstr>
      <vt:lpstr>Calibri</vt:lpstr>
      <vt:lpstr>Constantia</vt:lpstr>
      <vt:lpstr>Times New Roman</vt:lpstr>
      <vt:lpstr>Wingdings 2</vt:lpstr>
      <vt:lpstr>Flow</vt:lpstr>
      <vt:lpstr>Equation</vt:lpstr>
      <vt:lpstr>MathType 6.0 Equation</vt:lpstr>
      <vt:lpstr>Measurement Analysis</vt:lpstr>
      <vt:lpstr>Fundamental Units </vt:lpstr>
      <vt:lpstr>Meter </vt:lpstr>
      <vt:lpstr>Kilogram </vt:lpstr>
      <vt:lpstr>Second </vt:lpstr>
      <vt:lpstr>Ampere </vt:lpstr>
      <vt:lpstr>Kelvin  </vt:lpstr>
      <vt:lpstr>Mole </vt:lpstr>
      <vt:lpstr>Candela </vt:lpstr>
      <vt:lpstr>Historical context</vt:lpstr>
      <vt:lpstr>Derived Units </vt:lpstr>
      <vt:lpstr>Primary Reference Standards </vt:lpstr>
      <vt:lpstr>Hierarchy of Standards </vt:lpstr>
      <vt:lpstr>Pyramid of Standards </vt:lpstr>
      <vt:lpstr>Hierarchy of Standards, cont. </vt:lpstr>
      <vt:lpstr>Traceability </vt:lpstr>
      <vt:lpstr>Traceability to National Standards </vt:lpstr>
      <vt:lpstr>Unbroken Chain of Comparisons </vt:lpstr>
      <vt:lpstr>How to make the comparisons? </vt:lpstr>
      <vt:lpstr>Measurement Terms and Definitions </vt:lpstr>
      <vt:lpstr>Accuracy and Precision </vt:lpstr>
      <vt:lpstr>Terms and Definitions, cont. </vt:lpstr>
      <vt:lpstr>Importance </vt:lpstr>
      <vt:lpstr>Estimated Common Cause </vt:lpstr>
      <vt:lpstr>Measurement Component Analysis </vt:lpstr>
      <vt:lpstr>Notation </vt:lpstr>
      <vt:lpstr>Prioritization of Effort </vt:lpstr>
    </vt:vector>
  </TitlesOfParts>
  <Company>Purdue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 Analysis</dc:title>
  <dc:creator>kuczek</dc:creator>
  <cp:lastModifiedBy>Thomas Kuczek</cp:lastModifiedBy>
  <cp:revision>76</cp:revision>
  <dcterms:created xsi:type="dcterms:W3CDTF">2010-03-07T15:54:59Z</dcterms:created>
  <dcterms:modified xsi:type="dcterms:W3CDTF">2018-02-21T15:58:15Z</dcterms:modified>
</cp:coreProperties>
</file>