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5" d="100"/>
          <a:sy n="105" d="100"/>
        </p:scale>
        <p:origin x="-14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06DA84E-1195-4F89-BEA2-B2AEB1B702B6}" type="datetimeFigureOut">
              <a:rPr lang="en-US" smtClean="0"/>
              <a:pPr/>
              <a:t>1/29/2013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DE1A15E-3FF6-48A0-B162-DF2EC9512C0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6DA84E-1195-4F89-BEA2-B2AEB1B702B6}"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1A15E-3FF6-48A0-B162-DF2EC9512C0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6DA84E-1195-4F89-BEA2-B2AEB1B702B6}"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1A15E-3FF6-48A0-B162-DF2EC9512C0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6DA84E-1195-4F89-BEA2-B2AEB1B702B6}"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1A15E-3FF6-48A0-B162-DF2EC9512C0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06DA84E-1195-4F89-BEA2-B2AEB1B702B6}"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1A15E-3FF6-48A0-B162-DF2EC9512C0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06DA84E-1195-4F89-BEA2-B2AEB1B702B6}" type="datetimeFigureOut">
              <a:rPr lang="en-US" smtClean="0"/>
              <a:pPr/>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E1A15E-3FF6-48A0-B162-DF2EC9512C0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06DA84E-1195-4F89-BEA2-B2AEB1B702B6}" type="datetimeFigureOut">
              <a:rPr lang="en-US" smtClean="0"/>
              <a:pPr/>
              <a:t>1/29/2013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E1A15E-3FF6-48A0-B162-DF2EC9512C0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06DA84E-1195-4F89-BEA2-B2AEB1B702B6}" type="datetimeFigureOut">
              <a:rPr lang="en-US" smtClean="0"/>
              <a:pPr/>
              <a:t>1/29/2013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E1A15E-3FF6-48A0-B162-DF2EC9512C0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6DA84E-1195-4F89-BEA2-B2AEB1B702B6}" type="datetimeFigureOut">
              <a:rPr lang="en-US" smtClean="0"/>
              <a:pPr/>
              <a:t>1/29/2013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E1A15E-3FF6-48A0-B162-DF2EC9512C0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06DA84E-1195-4F89-BEA2-B2AEB1B702B6}" type="datetimeFigureOut">
              <a:rPr lang="en-US" smtClean="0"/>
              <a:pPr/>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E1A15E-3FF6-48A0-B162-DF2EC9512C0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06DA84E-1195-4F89-BEA2-B2AEB1B702B6}" type="datetimeFigureOut">
              <a:rPr lang="en-US" smtClean="0"/>
              <a:pPr/>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DE1A15E-3FF6-48A0-B162-DF2EC9512C0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06DA84E-1195-4F89-BEA2-B2AEB1B702B6}" type="datetimeFigureOut">
              <a:rPr lang="en-US" smtClean="0"/>
              <a:pPr/>
              <a:t>1/29/2013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DE1A15E-3FF6-48A0-B162-DF2EC9512C0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Individuals Charts</a:t>
            </a:r>
            <a:endParaRPr lang="en-US" dirty="0"/>
          </a:p>
        </p:txBody>
      </p:sp>
      <p:sp>
        <p:nvSpPr>
          <p:cNvPr id="3" name="Subtitle 2"/>
          <p:cNvSpPr>
            <a:spLocks noGrp="1"/>
          </p:cNvSpPr>
          <p:nvPr>
            <p:ph type="subTitle" idx="1"/>
          </p:nvPr>
        </p:nvSpPr>
        <p:spPr/>
        <p:txBody>
          <a:bodyPr/>
          <a:lstStyle/>
          <a:p>
            <a:r>
              <a:rPr lang="en-US" dirty="0" smtClean="0"/>
              <a:t>Plotting Individual values from subgroups. Subgroups may have “logical” size=1.</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Constructing Individuals Charts</a:t>
            </a:r>
            <a:endParaRPr lang="en-US" sz="4000" dirty="0"/>
          </a:p>
        </p:txBody>
      </p:sp>
      <p:pic>
        <p:nvPicPr>
          <p:cNvPr id="1026" name="Picture 2"/>
          <p:cNvPicPr>
            <a:picLocks noGrp="1" noChangeAspect="1" noChangeArrowheads="1"/>
          </p:cNvPicPr>
          <p:nvPr>
            <p:ph idx="1"/>
          </p:nvPr>
        </p:nvPicPr>
        <p:blipFill>
          <a:blip r:embed="rId2"/>
          <a:stretch>
            <a:fillRect/>
          </a:stretch>
        </p:blipFill>
        <p:spPr bwMode="auto">
          <a:xfrm>
            <a:off x="487192" y="1935163"/>
            <a:ext cx="8169615" cy="4389437"/>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What are </a:t>
            </a:r>
            <a:r>
              <a:rPr lang="en-US" sz="4000" dirty="0" smtClean="0"/>
              <a:t>the three </a:t>
            </a:r>
            <a:r>
              <a:rPr lang="en-US" sz="4000" dirty="0" smtClean="0"/>
              <a:t>sigma limits for different charts?</a:t>
            </a:r>
            <a:endParaRPr lang="en-US" sz="4000" dirty="0"/>
          </a:p>
        </p:txBody>
      </p:sp>
      <p:sp>
        <p:nvSpPr>
          <p:cNvPr id="3" name="Content Placeholder 2"/>
          <p:cNvSpPr>
            <a:spLocks noGrp="1"/>
          </p:cNvSpPr>
          <p:nvPr>
            <p:ph idx="1"/>
          </p:nvPr>
        </p:nvSpPr>
        <p:spPr/>
        <p:txBody>
          <a:bodyPr/>
          <a:lstStyle/>
          <a:p>
            <a:pPr>
              <a:buNone/>
            </a:pPr>
            <a:r>
              <a:rPr lang="en-US" dirty="0" smtClean="0"/>
              <a:t>   </a:t>
            </a:r>
            <a:r>
              <a:rPr lang="en-US" dirty="0" smtClean="0"/>
              <a:t>The </a:t>
            </a:r>
            <a:r>
              <a:rPr lang="en-US" dirty="0" smtClean="0"/>
              <a:t>three sigma limits for X-Bar charts are determined </a:t>
            </a:r>
            <a:r>
              <a:rPr lang="en-US" dirty="0" smtClean="0"/>
              <a:t>    by </a:t>
            </a:r>
            <a:r>
              <a:rPr lang="en-US" dirty="0" smtClean="0"/>
              <a:t>the standard deviation of the individual X-bar values.</a:t>
            </a:r>
          </a:p>
          <a:p>
            <a:pPr>
              <a:buNone/>
            </a:pPr>
            <a:r>
              <a:rPr lang="en-US" dirty="0" smtClean="0"/>
              <a:t>   </a:t>
            </a:r>
            <a:r>
              <a:rPr lang="en-US" dirty="0" smtClean="0"/>
              <a:t>This </a:t>
            </a:r>
            <a:r>
              <a:rPr lang="en-US" dirty="0" smtClean="0"/>
              <a:t>value is</a:t>
            </a:r>
          </a:p>
          <a:p>
            <a:pPr>
              <a:buNone/>
            </a:pPr>
            <a:r>
              <a:rPr lang="en-US" dirty="0" smtClean="0"/>
              <a:t>                                       /</a:t>
            </a:r>
          </a:p>
          <a:p>
            <a:pPr>
              <a:buNone/>
            </a:pPr>
            <a:r>
              <a:rPr lang="en-US" dirty="0" smtClean="0"/>
              <a:t>   </a:t>
            </a:r>
            <a:r>
              <a:rPr lang="en-US" dirty="0" smtClean="0"/>
              <a:t> For </a:t>
            </a:r>
            <a:r>
              <a:rPr lang="en-US" dirty="0" smtClean="0"/>
              <a:t>the plotted values on the X-bar Chart.</a:t>
            </a:r>
            <a:endParaRPr lang="en-US" dirty="0"/>
          </a:p>
        </p:txBody>
      </p:sp>
      <p:graphicFrame>
        <p:nvGraphicFramePr>
          <p:cNvPr id="4" name="Object 3"/>
          <p:cNvGraphicFramePr>
            <a:graphicFrameLocks noChangeAspect="1"/>
          </p:cNvGraphicFramePr>
          <p:nvPr/>
        </p:nvGraphicFramePr>
        <p:xfrm>
          <a:off x="4114800" y="2844800"/>
          <a:ext cx="914400" cy="198438"/>
        </p:xfrm>
        <a:graphic>
          <a:graphicData uri="http://schemas.openxmlformats.org/presentationml/2006/ole">
            <p:oleObj spid="_x0000_s2050" name="Equation" r:id="rId3" imgW="914400" imgH="198720" progId="Equation.DSMT4">
              <p:embed/>
            </p:oleObj>
          </a:graphicData>
        </a:graphic>
      </p:graphicFrame>
      <p:graphicFrame>
        <p:nvGraphicFramePr>
          <p:cNvPr id="7" name="Object 6"/>
          <p:cNvGraphicFramePr>
            <a:graphicFrameLocks noChangeAspect="1"/>
          </p:cNvGraphicFramePr>
          <p:nvPr/>
        </p:nvGraphicFramePr>
        <p:xfrm>
          <a:off x="3200400" y="3657600"/>
          <a:ext cx="501650" cy="455613"/>
        </p:xfrm>
        <a:graphic>
          <a:graphicData uri="http://schemas.openxmlformats.org/presentationml/2006/ole">
            <p:oleObj spid="_x0000_s2053" name="Equation" r:id="rId4" imgW="279360" imgH="253800" progId="Equation.DSMT4">
              <p:embed/>
            </p:oleObj>
          </a:graphicData>
        </a:graphic>
      </p:graphicFrame>
      <p:graphicFrame>
        <p:nvGraphicFramePr>
          <p:cNvPr id="2056" name="Object 8"/>
          <p:cNvGraphicFramePr>
            <a:graphicFrameLocks noChangeAspect="1"/>
          </p:cNvGraphicFramePr>
          <p:nvPr/>
        </p:nvGraphicFramePr>
        <p:xfrm>
          <a:off x="3886200" y="3733800"/>
          <a:ext cx="474133" cy="449179"/>
        </p:xfrm>
        <a:graphic>
          <a:graphicData uri="http://schemas.openxmlformats.org/presentationml/2006/ole">
            <p:oleObj spid="_x0000_s2056" name="Equation" r:id="rId5" imgW="241200" imgH="228600" progId="Equation.DSMT4">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Three sigma limits and </a:t>
            </a:r>
            <a:endParaRPr lang="en-US" sz="4000" dirty="0"/>
          </a:p>
        </p:txBody>
      </p:sp>
      <p:sp>
        <p:nvSpPr>
          <p:cNvPr id="3" name="Content Placeholder 2"/>
          <p:cNvSpPr>
            <a:spLocks noGrp="1"/>
          </p:cNvSpPr>
          <p:nvPr>
            <p:ph idx="1"/>
          </p:nvPr>
        </p:nvSpPr>
        <p:spPr/>
        <p:txBody>
          <a:bodyPr>
            <a:normAutofit/>
          </a:bodyPr>
          <a:lstStyle/>
          <a:p>
            <a:pPr>
              <a:buNone/>
            </a:pPr>
            <a:r>
              <a:rPr lang="en-US" dirty="0" smtClean="0"/>
              <a:t>    Three sigma limits for X-bar are obtained by approximating three sigma over root n by:</a:t>
            </a:r>
          </a:p>
          <a:p>
            <a:pPr>
              <a:buNone/>
            </a:pPr>
            <a:r>
              <a:rPr lang="en-US" dirty="0" smtClean="0"/>
              <a:t>                                </a:t>
            </a:r>
          </a:p>
          <a:p>
            <a:pPr>
              <a:buNone/>
            </a:pPr>
            <a:r>
              <a:rPr lang="en-US" dirty="0"/>
              <a:t> </a:t>
            </a:r>
            <a:r>
              <a:rPr lang="en-US" dirty="0" smtClean="0"/>
              <a:t>                          </a:t>
            </a:r>
          </a:p>
          <a:p>
            <a:pPr>
              <a:buNone/>
            </a:pPr>
            <a:r>
              <a:rPr lang="en-US" dirty="0" smtClean="0"/>
              <a:t>    We can also estimate Common Cause for a single observation by </a:t>
            </a:r>
          </a:p>
          <a:p>
            <a:pPr>
              <a:buNone/>
            </a:pPr>
            <a:endParaRPr lang="en-US" dirty="0"/>
          </a:p>
          <a:p>
            <a:pPr>
              <a:buNone/>
            </a:pPr>
            <a:endParaRPr lang="en-US" dirty="0"/>
          </a:p>
          <a:p>
            <a:pPr>
              <a:buNone/>
            </a:pPr>
            <a:r>
              <a:rPr lang="en-US" dirty="0" smtClean="0"/>
              <a:t>     So that  </a:t>
            </a:r>
          </a:p>
          <a:p>
            <a:pPr>
              <a:buNone/>
            </a:pPr>
            <a:endParaRPr lang="en-US" dirty="0" smtClean="0"/>
          </a:p>
          <a:p>
            <a:pPr>
              <a:buNone/>
            </a:pPr>
            <a:endParaRPr lang="en-US" dirty="0"/>
          </a:p>
        </p:txBody>
      </p:sp>
      <p:graphicFrame>
        <p:nvGraphicFramePr>
          <p:cNvPr id="3074" name="Object 2"/>
          <p:cNvGraphicFramePr>
            <a:graphicFrameLocks noChangeAspect="1"/>
          </p:cNvGraphicFramePr>
          <p:nvPr/>
        </p:nvGraphicFramePr>
        <p:xfrm>
          <a:off x="5257800" y="1295400"/>
          <a:ext cx="561474" cy="533400"/>
        </p:xfrm>
        <a:graphic>
          <a:graphicData uri="http://schemas.openxmlformats.org/presentationml/2006/ole">
            <p:oleObj spid="_x0000_s3074" name="Equation" r:id="rId3" imgW="253800" imgH="241200" progId="Equation.DSMT4">
              <p:embed/>
            </p:oleObj>
          </a:graphicData>
        </a:graphic>
      </p:graphicFrame>
      <p:graphicFrame>
        <p:nvGraphicFramePr>
          <p:cNvPr id="3088" name="Object 16"/>
          <p:cNvGraphicFramePr>
            <a:graphicFrameLocks noChangeAspect="1"/>
          </p:cNvGraphicFramePr>
          <p:nvPr/>
        </p:nvGraphicFramePr>
        <p:xfrm>
          <a:off x="2819400" y="4648200"/>
          <a:ext cx="1584960" cy="609600"/>
        </p:xfrm>
        <a:graphic>
          <a:graphicData uri="http://schemas.openxmlformats.org/presentationml/2006/ole">
            <p:oleObj spid="_x0000_s3088" name="Equation" r:id="rId4" imgW="660240" imgH="253800" progId="Equation.DSMT4">
              <p:embed/>
            </p:oleObj>
          </a:graphicData>
        </a:graphic>
      </p:graphicFrame>
      <p:graphicFrame>
        <p:nvGraphicFramePr>
          <p:cNvPr id="3089" name="Object 17"/>
          <p:cNvGraphicFramePr>
            <a:graphicFrameLocks noChangeAspect="1"/>
          </p:cNvGraphicFramePr>
          <p:nvPr/>
        </p:nvGraphicFramePr>
        <p:xfrm>
          <a:off x="2438400" y="2895600"/>
          <a:ext cx="2468880" cy="609600"/>
        </p:xfrm>
        <a:graphic>
          <a:graphicData uri="http://schemas.openxmlformats.org/presentationml/2006/ole">
            <p:oleObj spid="_x0000_s3089" name="Equation" r:id="rId5" imgW="1028520" imgH="253800" progId="Equation.DSMT4">
              <p:embed/>
            </p:oleObj>
          </a:graphicData>
        </a:graphic>
      </p:graphicFrame>
      <p:graphicFrame>
        <p:nvGraphicFramePr>
          <p:cNvPr id="3090" name="Object 18"/>
          <p:cNvGraphicFramePr>
            <a:graphicFrameLocks noChangeAspect="1"/>
          </p:cNvGraphicFramePr>
          <p:nvPr/>
        </p:nvGraphicFramePr>
        <p:xfrm>
          <a:off x="2590800" y="5562600"/>
          <a:ext cx="1905000" cy="609600"/>
        </p:xfrm>
        <a:graphic>
          <a:graphicData uri="http://schemas.openxmlformats.org/presentationml/2006/ole">
            <p:oleObj spid="_x0000_s3090" name="Equation" r:id="rId6" imgW="952200" imgH="304560" progId="Equation.DSMT4">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Production is uniform within Batch</a:t>
            </a:r>
            <a:endParaRPr lang="en-US" sz="4000" dirty="0"/>
          </a:p>
        </p:txBody>
      </p:sp>
      <p:sp>
        <p:nvSpPr>
          <p:cNvPr id="3" name="Content Placeholder 2"/>
          <p:cNvSpPr>
            <a:spLocks noGrp="1"/>
          </p:cNvSpPr>
          <p:nvPr>
            <p:ph idx="1"/>
          </p:nvPr>
        </p:nvSpPr>
        <p:spPr/>
        <p:txBody>
          <a:bodyPr/>
          <a:lstStyle/>
          <a:p>
            <a:pPr>
              <a:buNone/>
            </a:pPr>
            <a:r>
              <a:rPr lang="en-US" dirty="0" smtClean="0"/>
              <a:t>Example 3.4:</a:t>
            </a:r>
          </a:p>
          <a:p>
            <a:pPr>
              <a:buNone/>
            </a:pPr>
            <a:r>
              <a:rPr lang="en-US" dirty="0" smtClean="0"/>
              <a:t>    Chemicals are produced and shipped in single railcar tankers. The chemical is uniform (within measurement error) within each rail car. In this case the appropriate estimate of Common Cause will come from successive railcars. The appropriate chart is an </a:t>
            </a:r>
            <a:r>
              <a:rPr lang="en-US" dirty="0" err="1" smtClean="0"/>
              <a:t>XmR</a:t>
            </a:r>
            <a:r>
              <a:rPr lang="en-US" dirty="0" smtClean="0"/>
              <a:t> chart.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Simple data structure</a:t>
            </a:r>
            <a:endParaRPr lang="en-US" sz="4000" dirty="0"/>
          </a:p>
        </p:txBody>
      </p:sp>
      <p:pic>
        <p:nvPicPr>
          <p:cNvPr id="18435" name="Picture 3"/>
          <p:cNvPicPr>
            <a:picLocks noGrp="1" noChangeAspect="1" noChangeArrowheads="1"/>
          </p:cNvPicPr>
          <p:nvPr>
            <p:ph idx="1"/>
          </p:nvPr>
        </p:nvPicPr>
        <p:blipFill>
          <a:blip r:embed="rId2"/>
          <a:srcRect/>
          <a:stretch>
            <a:fillRect/>
          </a:stretch>
        </p:blipFill>
        <p:spPr bwMode="auto">
          <a:xfrm>
            <a:off x="3657601" y="1905000"/>
            <a:ext cx="1471612" cy="3305969"/>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Moving Range Chart (n=2)</a:t>
            </a:r>
            <a:endParaRPr lang="en-US" sz="4000" dirty="0"/>
          </a:p>
        </p:txBody>
      </p:sp>
      <p:pic>
        <p:nvPicPr>
          <p:cNvPr id="4099" name="Picture 3"/>
          <p:cNvPicPr>
            <a:picLocks noGrp="1" noChangeAspect="1" noChangeArrowheads="1"/>
          </p:cNvPicPr>
          <p:nvPr>
            <p:ph idx="1"/>
          </p:nvPr>
        </p:nvPicPr>
        <p:blipFill>
          <a:blip r:embed="rId2"/>
          <a:srcRect/>
          <a:stretch>
            <a:fillRect/>
          </a:stretch>
        </p:blipFill>
        <p:spPr bwMode="auto">
          <a:xfrm>
            <a:off x="1514890" y="2133600"/>
            <a:ext cx="5791534" cy="32766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X chart (a.k.a. Individuals chart)</a:t>
            </a:r>
            <a:endParaRPr lang="en-US" sz="4000" dirty="0"/>
          </a:p>
        </p:txBody>
      </p:sp>
      <p:pic>
        <p:nvPicPr>
          <p:cNvPr id="5122" name="Picture 2"/>
          <p:cNvPicPr>
            <a:picLocks noGrp="1" noChangeAspect="1" noChangeArrowheads="1"/>
          </p:cNvPicPr>
          <p:nvPr>
            <p:ph idx="1"/>
          </p:nvPr>
        </p:nvPicPr>
        <p:blipFill>
          <a:blip r:embed="rId2"/>
          <a:srcRect/>
          <a:stretch>
            <a:fillRect/>
          </a:stretch>
        </p:blipFill>
        <p:spPr bwMode="auto">
          <a:xfrm>
            <a:off x="1245515" y="1981200"/>
            <a:ext cx="6464969" cy="36576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What would happen if….</a:t>
            </a:r>
            <a:endParaRPr lang="en-US" sz="4000" dirty="0"/>
          </a:p>
        </p:txBody>
      </p:sp>
      <p:sp>
        <p:nvSpPr>
          <p:cNvPr id="3" name="Content Placeholder 2"/>
          <p:cNvSpPr>
            <a:spLocks noGrp="1"/>
          </p:cNvSpPr>
          <p:nvPr>
            <p:ph idx="1"/>
          </p:nvPr>
        </p:nvSpPr>
        <p:spPr/>
        <p:txBody>
          <a:bodyPr/>
          <a:lstStyle/>
          <a:p>
            <a:pPr>
              <a:buNone/>
            </a:pPr>
            <a:r>
              <a:rPr lang="en-US" dirty="0" smtClean="0"/>
              <a:t>    Joe Blow decided that he would take five samples from each rail car, measure each one, and then use the five values he got for each railcar in 12 subgroups.</a:t>
            </a:r>
          </a:p>
          <a:p>
            <a:pPr>
              <a:buNone/>
            </a:pPr>
            <a:r>
              <a:rPr lang="en-US" dirty="0"/>
              <a:t> </a:t>
            </a:r>
            <a:r>
              <a:rPr lang="en-US" dirty="0" smtClean="0"/>
              <a:t>   </a:t>
            </a:r>
            <a:r>
              <a:rPr lang="en-US" dirty="0" err="1" smtClean="0"/>
              <a:t>i</a:t>
            </a:r>
            <a:r>
              <a:rPr lang="en-US" dirty="0" smtClean="0"/>
              <a:t>. What would Joe’s R chart likely look like?</a:t>
            </a:r>
          </a:p>
          <a:p>
            <a:pPr>
              <a:buNone/>
            </a:pPr>
            <a:r>
              <a:rPr lang="en-US" dirty="0"/>
              <a:t> </a:t>
            </a:r>
            <a:r>
              <a:rPr lang="en-US" dirty="0" smtClean="0"/>
              <a:t>   ii. How would Joe’s X-bar chart compare to </a:t>
            </a:r>
            <a:r>
              <a:rPr lang="en-US" dirty="0" smtClean="0"/>
              <a:t>the </a:t>
            </a:r>
            <a:r>
              <a:rPr lang="en-US" dirty="0" smtClean="0"/>
              <a:t>X chart we saw before?</a:t>
            </a:r>
          </a:p>
          <a:p>
            <a:pPr>
              <a:buNone/>
            </a:pPr>
            <a:r>
              <a:rPr lang="en-US" dirty="0"/>
              <a:t> </a:t>
            </a:r>
            <a:r>
              <a:rPr lang="en-US" dirty="0" smtClean="0"/>
              <a:t>   iii. What about the limits?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215</TotalTime>
  <Words>252</Words>
  <Application>Microsoft Office PowerPoint</Application>
  <PresentationFormat>On-screen Show (4:3)</PresentationFormat>
  <Paragraphs>27</Paragraphs>
  <Slides>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Flow</vt:lpstr>
      <vt:lpstr>Equation</vt:lpstr>
      <vt:lpstr>Individuals Charts</vt:lpstr>
      <vt:lpstr>Constructing Individuals Charts</vt:lpstr>
      <vt:lpstr>What are the three sigma limits for different charts?</vt:lpstr>
      <vt:lpstr>Three sigma limits and </vt:lpstr>
      <vt:lpstr>Production is uniform within Batch</vt:lpstr>
      <vt:lpstr>Simple data structure</vt:lpstr>
      <vt:lpstr>Moving Range Chart (n=2)</vt:lpstr>
      <vt:lpstr>X chart (a.k.a. Individuals chart)</vt:lpstr>
      <vt:lpstr>What would happen if….</vt:lpstr>
    </vt:vector>
  </TitlesOfParts>
  <Company>Purdue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Individuals Charts</dc:title>
  <dc:creator>kuczek</dc:creator>
  <cp:lastModifiedBy>kuczek</cp:lastModifiedBy>
  <cp:revision>29</cp:revision>
  <dcterms:created xsi:type="dcterms:W3CDTF">2012-01-26T15:19:38Z</dcterms:created>
  <dcterms:modified xsi:type="dcterms:W3CDTF">2013-01-29T17:25:56Z</dcterms:modified>
</cp:coreProperties>
</file>