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61" r:id="rId3"/>
    <p:sldId id="257" r:id="rId4"/>
    <p:sldId id="260" r:id="rId5"/>
    <p:sldId id="262" r:id="rId6"/>
    <p:sldId id="263" r:id="rId7"/>
    <p:sldId id="264" r:id="rId8"/>
    <p:sldId id="266" r:id="rId9"/>
    <p:sldId id="267" r:id="rId10"/>
    <p:sldId id="307" r:id="rId11"/>
    <p:sldId id="268" r:id="rId12"/>
    <p:sldId id="274" r:id="rId13"/>
    <p:sldId id="280" r:id="rId14"/>
    <p:sldId id="306" r:id="rId15"/>
    <p:sldId id="285" r:id="rId16"/>
    <p:sldId id="282" r:id="rId17"/>
    <p:sldId id="286" r:id="rId18"/>
    <p:sldId id="288" r:id="rId19"/>
    <p:sldId id="292" r:id="rId20"/>
    <p:sldId id="293" r:id="rId21"/>
    <p:sldId id="294" r:id="rId22"/>
    <p:sldId id="308" r:id="rId23"/>
    <p:sldId id="30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585" autoAdjust="0"/>
  </p:normalViewPr>
  <p:slideViewPr>
    <p:cSldViewPr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F65BB-A100-4F09-BE0D-15B9C1CFD1C3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FB439-4C51-4E7C-8104-5B89314B1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95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A91F-991E-4A35-8AB1-AE07C552E67A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0B69-0F6E-4500-AEB3-8C95E2E6FCDE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F206-C60A-4793-B4E8-82E893F40730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B66A-BDB8-482D-8DEA-92CEB7574D04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FBCF-B886-4593-8088-E9D050B97AF8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B917-5D41-4E5F-A679-8944AA255A3A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13B6-EB0E-4707-83CC-89C652D7A42D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F5AF7-9ED8-4B2C-AEBE-416F46082969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2EE-B702-494A-8486-6E2E742C569F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9BCA7-A692-495F-976C-CD2B7265FBB2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C2A6-D72B-4FAA-ABA9-32EC1AD8FF2C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61A444-9052-47F1-89E6-3FF31DCF6B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488F67-B05B-4AAA-97E3-71D87A2A8F22}" type="datetime1">
              <a:rPr lang="en-US" smtClean="0"/>
              <a:pPr/>
              <a:t>3/3/2014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61A444-9052-47F1-89E6-3FF31DCF6B1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Improving Stable Processes</a:t>
            </a:r>
            <a:br>
              <a:rPr lang="en-US" dirty="0" smtClean="0"/>
            </a:br>
            <a:r>
              <a:rPr lang="en-US" sz="3200" dirty="0" smtClean="0"/>
              <a:t>Professor </a:t>
            </a:r>
            <a:r>
              <a:rPr lang="en-US" sz="3200" smtClean="0"/>
              <a:t>Tom Kuczek</a:t>
            </a:r>
            <a:br>
              <a:rPr lang="en-US" sz="3200" smtClean="0"/>
            </a:br>
            <a:r>
              <a:rPr lang="en-US" sz="3200" smtClean="0"/>
              <a:t> </a:t>
            </a:r>
            <a:r>
              <a:rPr lang="en-US" sz="3200" dirty="0" smtClean="0"/>
              <a:t>Purdue University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process knowledge to identify uncontrolled variables and control variables as inputs for Process Improvement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For example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want to measure a response, </a:t>
            </a:r>
            <a:r>
              <a:rPr lang="en-US" i="1" dirty="0" smtClean="0"/>
              <a:t>X=</a:t>
            </a:r>
            <a:r>
              <a:rPr lang="en-US" dirty="0" smtClean="0"/>
              <a:t>viscosity.</a:t>
            </a:r>
          </a:p>
          <a:p>
            <a:r>
              <a:rPr lang="en-US" dirty="0" smtClean="0"/>
              <a:t>Suppose </a:t>
            </a:r>
            <a:r>
              <a:rPr lang="en-US" i="1" dirty="0" smtClean="0"/>
              <a:t>X </a:t>
            </a:r>
            <a:r>
              <a:rPr lang="en-US" dirty="0" smtClean="0"/>
              <a:t>is affected by input variables </a:t>
            </a:r>
            <a:r>
              <a:rPr lang="en-US" i="1" dirty="0" smtClean="0"/>
              <a:t>Temp, Pressure and Rate (of  process operation).</a:t>
            </a:r>
          </a:p>
          <a:p>
            <a:pPr marL="0" indent="0">
              <a:buNone/>
            </a:pPr>
            <a:r>
              <a:rPr lang="en-US" dirty="0" smtClean="0"/>
              <a:t>Then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i="1" dirty="0" smtClean="0"/>
              <a:t>             X=f(Temp, Pressure, Rate)+</a:t>
            </a:r>
            <a:r>
              <a:rPr lang="el-GR" i="1" dirty="0" smtClean="0"/>
              <a:t>ε</a:t>
            </a: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Can be approximated by a simple Regression model.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97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Model Building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297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In order to build even the simplest model for  the output characteristic, </a:t>
            </a:r>
            <a:r>
              <a:rPr lang="en-US" i="1" dirty="0"/>
              <a:t>X</a:t>
            </a:r>
            <a:r>
              <a:rPr lang="en-US" i="1" dirty="0" smtClean="0"/>
              <a:t>, </a:t>
            </a:r>
            <a:r>
              <a:rPr lang="en-US" dirty="0" smtClean="0"/>
              <a:t>we need a set of data with the values of the </a:t>
            </a:r>
            <a:r>
              <a:rPr lang="en-US" i="1" dirty="0" smtClean="0"/>
              <a:t>uncontrolled</a:t>
            </a:r>
            <a:r>
              <a:rPr lang="en-US" dirty="0" smtClean="0"/>
              <a:t> and </a:t>
            </a:r>
            <a:r>
              <a:rPr lang="en-US" i="1" dirty="0" smtClean="0"/>
              <a:t>control</a:t>
            </a:r>
            <a:r>
              <a:rPr lang="en-US" dirty="0" smtClean="0"/>
              <a:t> variables and the resulting output measure </a:t>
            </a:r>
            <a:r>
              <a:rPr lang="en-US" i="1" dirty="0"/>
              <a:t>X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smtClean="0"/>
              <a:t>We may use either: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i="1" dirty="0" smtClean="0"/>
              <a:t> </a:t>
            </a:r>
            <a:r>
              <a:rPr lang="en-US" i="1" u="sng" dirty="0" smtClean="0"/>
              <a:t>Exploratory data analysis</a:t>
            </a:r>
            <a:r>
              <a:rPr lang="en-US" dirty="0" smtClean="0"/>
              <a:t> using existing data to   begin with, or</a:t>
            </a:r>
          </a:p>
          <a:p>
            <a:pPr algn="just"/>
            <a:r>
              <a:rPr lang="en-US" i="1" dirty="0" smtClean="0"/>
              <a:t> </a:t>
            </a:r>
            <a:r>
              <a:rPr lang="en-US" i="1" u="sng" dirty="0" smtClean="0"/>
              <a:t>Experimental design</a:t>
            </a:r>
            <a:r>
              <a:rPr lang="en-US" i="1" dirty="0" smtClean="0"/>
              <a:t>, </a:t>
            </a:r>
            <a:r>
              <a:rPr lang="en-US" dirty="0" smtClean="0"/>
              <a:t>where we use pre-determined values of the </a:t>
            </a:r>
            <a:r>
              <a:rPr lang="en-US" i="1" dirty="0" smtClean="0"/>
              <a:t>uncontrolled</a:t>
            </a:r>
            <a:r>
              <a:rPr lang="en-US" dirty="0" smtClean="0"/>
              <a:t> variables (temporarily fixed for the experiment) and  </a:t>
            </a:r>
            <a:r>
              <a:rPr lang="en-US" i="1" dirty="0" smtClean="0"/>
              <a:t>control</a:t>
            </a:r>
            <a:r>
              <a:rPr lang="en-US" dirty="0" smtClean="0"/>
              <a:t> variables to give us an optimal model.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Choosing Parameter Levels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Control variables- </a:t>
            </a:r>
            <a:r>
              <a:rPr lang="en-US" dirty="0" smtClean="0"/>
              <a:t>levels (settings) of control variables are chosen which span available operating settings.</a:t>
            </a:r>
          </a:p>
          <a:p>
            <a:r>
              <a:rPr lang="en-US" i="1" dirty="0" smtClean="0"/>
              <a:t>Uncontrolled variables- </a:t>
            </a:r>
            <a:r>
              <a:rPr lang="en-US" dirty="0" smtClean="0"/>
              <a:t>levels are chosen and </a:t>
            </a:r>
            <a:r>
              <a:rPr lang="en-US" u="sng" dirty="0" smtClean="0"/>
              <a:t>temporarily</a:t>
            </a:r>
            <a:r>
              <a:rPr lang="en-US" dirty="0" smtClean="0"/>
              <a:t> fixed for each of the uncontrolled variables. These levels are chosen to represent values of the uncontrolled variables actually observed during the production process.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Why Control </a:t>
            </a:r>
            <a:r>
              <a:rPr lang="en-US" sz="3200" i="1" dirty="0" smtClean="0"/>
              <a:t>and</a:t>
            </a:r>
            <a:r>
              <a:rPr lang="en-US" sz="3200" dirty="0" smtClean="0"/>
              <a:t> Uncontrolled Variables?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Uncontrolled variables contribute to the response and therefore contribute to our estimate of Common Cause variation.</a:t>
            </a:r>
          </a:p>
          <a:p>
            <a:r>
              <a:rPr lang="en-US" dirty="0" smtClean="0"/>
              <a:t>Certain settings of the control variables may minimize the effect of the uncontrolled variables, thereby reducing Common Cause, if there is an </a:t>
            </a:r>
            <a:r>
              <a:rPr lang="en-US" i="1" dirty="0" smtClean="0"/>
              <a:t>Interaction </a:t>
            </a:r>
            <a:r>
              <a:rPr lang="en-US" dirty="0" smtClean="0"/>
              <a:t>between control and uncontrolled variables.</a:t>
            </a:r>
          </a:p>
          <a:p>
            <a:r>
              <a:rPr lang="en-US" dirty="0" smtClean="0"/>
              <a:t>Another control variable can be used to control the mean of the process and so can be used to put the mean near Target.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Why interaction?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variables interact, we can use control variables to compensate for the variation in uncontrolled variables, such as </a:t>
            </a:r>
            <a:r>
              <a:rPr lang="en-US" i="1" dirty="0" smtClean="0"/>
              <a:t>Rate </a:t>
            </a:r>
            <a:r>
              <a:rPr lang="en-US" dirty="0" smtClean="0"/>
              <a:t>of</a:t>
            </a:r>
            <a:r>
              <a:rPr lang="en-US" i="1" dirty="0" smtClean="0"/>
              <a:t> </a:t>
            </a:r>
            <a:r>
              <a:rPr lang="en-US" dirty="0" smtClean="0"/>
              <a:t>input to the process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i="1" dirty="0" smtClean="0"/>
          </a:p>
          <a:p>
            <a:r>
              <a:rPr lang="en-US" dirty="0" smtClean="0"/>
              <a:t>Now we can compensate for things we can’t control, like </a:t>
            </a:r>
            <a:r>
              <a:rPr lang="en-US" i="1" dirty="0" smtClean="0"/>
              <a:t>Rate</a:t>
            </a:r>
            <a:r>
              <a:rPr lang="en-US" dirty="0" smtClean="0"/>
              <a:t> variability, using things we can control, like the process settings for </a:t>
            </a:r>
            <a:r>
              <a:rPr lang="en-US" i="1" dirty="0" smtClean="0"/>
              <a:t>Temp </a:t>
            </a:r>
            <a:r>
              <a:rPr lang="en-US" dirty="0" smtClean="0"/>
              <a:t>and </a:t>
            </a:r>
            <a:r>
              <a:rPr lang="en-US" i="1" dirty="0" smtClean="0"/>
              <a:t>Pressure</a:t>
            </a:r>
            <a:r>
              <a:rPr lang="en-US" dirty="0" smtClean="0"/>
              <a:t>.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Forms of Interaction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Interaction can take many forms, but two of the most common and important are </a:t>
            </a:r>
            <a:r>
              <a:rPr lang="en-US" i="1" dirty="0" smtClean="0"/>
              <a:t>antagonism</a:t>
            </a:r>
            <a:r>
              <a:rPr lang="en-US" dirty="0" smtClean="0"/>
              <a:t> and </a:t>
            </a:r>
            <a:r>
              <a:rPr lang="en-US" i="1" dirty="0" smtClean="0"/>
              <a:t>synergy</a:t>
            </a:r>
            <a:r>
              <a:rPr lang="en-US" dirty="0" smtClean="0"/>
              <a:t>. </a:t>
            </a:r>
          </a:p>
          <a:p>
            <a:r>
              <a:rPr lang="en-US" i="1" u="sng" dirty="0" smtClean="0"/>
              <a:t>Antagonism</a:t>
            </a:r>
            <a:r>
              <a:rPr lang="en-US" dirty="0" smtClean="0"/>
              <a:t> occurs when two variables tend to cancel each other out.</a:t>
            </a:r>
          </a:p>
          <a:p>
            <a:r>
              <a:rPr lang="en-US" i="1" u="sng" dirty="0" smtClean="0"/>
              <a:t>Synergy</a:t>
            </a:r>
            <a:r>
              <a:rPr lang="en-US" dirty="0" smtClean="0"/>
              <a:t> occurs when two variables tend to have a multiplicative effect.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Interaction as Antagonism</a:t>
            </a:r>
            <a:br>
              <a:rPr lang="en-US" sz="3600" dirty="0" smtClean="0"/>
            </a:br>
            <a:endParaRPr lang="en-US" sz="3600" dirty="0"/>
          </a:p>
        </p:txBody>
      </p:sp>
      <p:pic>
        <p:nvPicPr>
          <p:cNvPr id="358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52562" y="2053431"/>
            <a:ext cx="62388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Interaction as Synergy</a:t>
            </a:r>
            <a:br>
              <a:rPr lang="en-US" sz="3600" dirty="0" smtClean="0"/>
            </a:br>
            <a:endParaRPr lang="en-US" sz="3600" dirty="0"/>
          </a:p>
        </p:txBody>
      </p:sp>
      <p:pic>
        <p:nvPicPr>
          <p:cNvPr id="378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00200" y="2029619"/>
            <a:ext cx="5943600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Response Surface Approach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Goals: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Model the response, </a:t>
            </a:r>
            <a:r>
              <a:rPr lang="en-US" i="1" dirty="0"/>
              <a:t>X</a:t>
            </a:r>
            <a:r>
              <a:rPr lang="en-US" i="1" dirty="0" smtClean="0"/>
              <a:t>, </a:t>
            </a:r>
            <a:r>
              <a:rPr lang="en-US" dirty="0" smtClean="0"/>
              <a:t>as a regression-type function of the </a:t>
            </a:r>
            <a:r>
              <a:rPr lang="en-US" i="1" dirty="0" smtClean="0"/>
              <a:t>control</a:t>
            </a:r>
            <a:r>
              <a:rPr lang="en-US" dirty="0" smtClean="0"/>
              <a:t> and</a:t>
            </a:r>
            <a:r>
              <a:rPr lang="en-US" i="1" dirty="0" smtClean="0"/>
              <a:t> uncontrolled </a:t>
            </a:r>
            <a:r>
              <a:rPr lang="en-US" dirty="0" smtClean="0"/>
              <a:t>variables.</a:t>
            </a:r>
          </a:p>
          <a:p>
            <a:r>
              <a:rPr lang="en-US" dirty="0" smtClean="0"/>
              <a:t>Use recorded data on the distribution of the </a:t>
            </a:r>
            <a:r>
              <a:rPr lang="en-US" i="1" dirty="0"/>
              <a:t>u</a:t>
            </a:r>
            <a:r>
              <a:rPr lang="en-US" i="1" dirty="0" smtClean="0"/>
              <a:t>ncontrolled</a:t>
            </a:r>
            <a:r>
              <a:rPr lang="en-US" dirty="0" smtClean="0"/>
              <a:t> variables to model the mean and variance of the response, </a:t>
            </a:r>
            <a:r>
              <a:rPr lang="en-US" i="1" dirty="0"/>
              <a:t>X</a:t>
            </a:r>
            <a:r>
              <a:rPr lang="en-US" i="1" dirty="0" smtClean="0"/>
              <a:t>.</a:t>
            </a:r>
            <a:endParaRPr lang="en-US" i="1" dirty="0" smtClean="0"/>
          </a:p>
          <a:p>
            <a:r>
              <a:rPr lang="en-US" dirty="0" smtClean="0"/>
              <a:t>Pick </a:t>
            </a:r>
            <a:r>
              <a:rPr lang="en-US" u="sng" dirty="0" smtClean="0"/>
              <a:t>optimal</a:t>
            </a:r>
            <a:r>
              <a:rPr lang="en-US" dirty="0" smtClean="0"/>
              <a:t> </a:t>
            </a:r>
            <a:r>
              <a:rPr lang="en-US" i="1" dirty="0" smtClean="0"/>
              <a:t>control</a:t>
            </a:r>
            <a:r>
              <a:rPr lang="en-US" dirty="0" smtClean="0"/>
              <a:t> variable settings to put the process mean on target and minimize the variation due to </a:t>
            </a:r>
            <a:r>
              <a:rPr lang="en-US" i="1" dirty="0" smtClean="0"/>
              <a:t>uncontrolled</a:t>
            </a:r>
            <a:r>
              <a:rPr lang="en-US" dirty="0" smtClean="0"/>
              <a:t>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 continued..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 Let us suppose that we have two </a:t>
            </a:r>
            <a:r>
              <a:rPr lang="en-US" i="1" dirty="0" smtClean="0"/>
              <a:t>control</a:t>
            </a:r>
            <a:r>
              <a:rPr lang="en-US" dirty="0" smtClean="0"/>
              <a:t> variables:</a:t>
            </a:r>
          </a:p>
          <a:p>
            <a:pPr>
              <a:buNone/>
            </a:pPr>
            <a:r>
              <a:rPr lang="en-US" i="1" dirty="0" smtClean="0"/>
              <a:t>          </a:t>
            </a: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                Temp, Pressure  - Control  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    </a:t>
            </a:r>
            <a:r>
              <a:rPr lang="en-US" dirty="0" smtClean="0"/>
              <a:t>and one </a:t>
            </a:r>
            <a:r>
              <a:rPr lang="en-US" i="1" dirty="0" smtClean="0"/>
              <a:t>noise</a:t>
            </a:r>
            <a:r>
              <a:rPr lang="en-US" dirty="0" smtClean="0"/>
              <a:t> variable: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                  Rate  - Uncontrolled.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    </a:t>
            </a:r>
            <a:r>
              <a:rPr lang="en-US" dirty="0" smtClean="0"/>
              <a:t>We then fit a slightly more complex equation than simple linear regression to our data. In this model we include an </a:t>
            </a:r>
            <a:r>
              <a:rPr lang="en-US" i="1" dirty="0" smtClean="0"/>
              <a:t>interaction term. </a:t>
            </a:r>
            <a:endParaRPr lang="en-US" i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48000" y="18669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5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8669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Process may be off Target or Have Excess Variation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X-double bar is the estimate of the process mean which may be off target.</a:t>
            </a:r>
          </a:p>
          <a:p>
            <a:r>
              <a:rPr lang="en-US" dirty="0" smtClean="0"/>
              <a:t>Sigma(X) is the estimate of Common Cause Variation.</a:t>
            </a:r>
          </a:p>
          <a:p>
            <a:r>
              <a:rPr lang="en-US" dirty="0" smtClean="0"/>
              <a:t>Both of these contribute to the Capability of the process,         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48000" y="18669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8669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539895"/>
              </p:ext>
            </p:extLst>
          </p:nvPr>
        </p:nvGraphicFramePr>
        <p:xfrm>
          <a:off x="2057400" y="4130040"/>
          <a:ext cx="639763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5" imgW="253800" imgH="241200" progId="Equation.DSMT4">
                  <p:embed/>
                </p:oleObj>
              </mc:Choice>
              <mc:Fallback>
                <p:oleObj name="Equation" r:id="rId5" imgW="25380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130040"/>
                        <a:ext cx="639763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Example, continued…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Assume our fitted model is now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Now that we have two </a:t>
            </a:r>
            <a:r>
              <a:rPr lang="en-US" i="1" dirty="0" smtClean="0"/>
              <a:t>control</a:t>
            </a:r>
            <a:r>
              <a:rPr lang="en-US" dirty="0" smtClean="0"/>
              <a:t> variables and one of them interacts with the </a:t>
            </a:r>
            <a:r>
              <a:rPr lang="en-US" i="1" dirty="0" smtClean="0"/>
              <a:t>uncontrolled </a:t>
            </a:r>
            <a:r>
              <a:rPr lang="en-US" dirty="0" smtClean="0"/>
              <a:t>variable </a:t>
            </a:r>
            <a:r>
              <a:rPr lang="en-US" i="1" dirty="0" smtClean="0"/>
              <a:t>Rate</a:t>
            </a:r>
            <a:r>
              <a:rPr lang="en-US" dirty="0" smtClean="0"/>
              <a:t>, we can use them separately. We can use one of them, </a:t>
            </a:r>
            <a:r>
              <a:rPr lang="en-US" i="1" dirty="0" smtClean="0"/>
              <a:t>Pressure,</a:t>
            </a:r>
            <a:r>
              <a:rPr lang="en-US" dirty="0" smtClean="0"/>
              <a:t> to minimize variation of the process, while we then use the other, </a:t>
            </a:r>
            <a:r>
              <a:rPr lang="en-US" i="1" dirty="0" smtClean="0"/>
              <a:t>Temp, </a:t>
            </a:r>
            <a:r>
              <a:rPr lang="en-US" dirty="0" smtClean="0"/>
              <a:t>to then adjust the mean to where the target is.</a:t>
            </a:r>
            <a:endParaRPr lang="en-US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590800"/>
            <a:ext cx="6990630" cy="5715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Example, continued.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753" y="1824676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We do this by </a:t>
            </a:r>
            <a:r>
              <a:rPr lang="en-US" smtClean="0"/>
              <a:t>estimating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and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We can set </a:t>
            </a:r>
            <a:r>
              <a:rPr lang="en-US" i="1" dirty="0" smtClean="0"/>
              <a:t>Pressure</a:t>
            </a:r>
            <a:r>
              <a:rPr lang="en-US" dirty="0" smtClean="0"/>
              <a:t> to minimize the </a:t>
            </a:r>
            <a:r>
              <a:rPr lang="en-US" i="1" dirty="0" smtClean="0"/>
              <a:t>variance</a:t>
            </a:r>
            <a:r>
              <a:rPr lang="en-US" dirty="0" smtClean="0"/>
              <a:t> and set </a:t>
            </a:r>
            <a:r>
              <a:rPr lang="en-US" i="1" dirty="0" smtClean="0"/>
              <a:t>Temp</a:t>
            </a:r>
            <a:r>
              <a:rPr lang="en-US" dirty="0" smtClean="0"/>
              <a:t> to put the mean on </a:t>
            </a:r>
            <a:r>
              <a:rPr lang="en-US" i="1" dirty="0" smtClean="0"/>
              <a:t>target.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106182"/>
              </p:ext>
            </p:extLst>
          </p:nvPr>
        </p:nvGraphicFramePr>
        <p:xfrm>
          <a:off x="1676400" y="3939247"/>
          <a:ext cx="5353603" cy="558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1" name="Equation" r:id="rId3" imgW="2438280" imgH="253800" progId="Equation.DSMT4">
                  <p:embed/>
                </p:oleObj>
              </mc:Choice>
              <mc:Fallback>
                <p:oleObj name="Equation" r:id="rId3" imgW="243828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939247"/>
                        <a:ext cx="5353603" cy="5587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2828" y="2506744"/>
            <a:ext cx="7232972" cy="59131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Steps summarized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given output variable </a:t>
            </a:r>
            <a:r>
              <a:rPr lang="en-US" i="1" dirty="0" smtClean="0"/>
              <a:t>X,</a:t>
            </a:r>
            <a:r>
              <a:rPr lang="en-US" dirty="0" smtClean="0"/>
              <a:t> choose input variables which affect it (</a:t>
            </a:r>
            <a:r>
              <a:rPr lang="en-US" dirty="0" err="1" smtClean="0"/>
              <a:t>Flowmap</a:t>
            </a:r>
            <a:r>
              <a:rPr lang="en-US" dirty="0" smtClean="0"/>
              <a:t> and C&amp;E Matrix).</a:t>
            </a:r>
          </a:p>
          <a:p>
            <a:r>
              <a:rPr lang="en-US" dirty="0" smtClean="0"/>
              <a:t>Collect data on all variables.</a:t>
            </a:r>
          </a:p>
          <a:p>
            <a:r>
              <a:rPr lang="en-US" dirty="0" smtClean="0"/>
              <a:t>Fit a simple empirical model, such as a Regression model to the data.</a:t>
            </a:r>
          </a:p>
          <a:p>
            <a:r>
              <a:rPr lang="en-US" dirty="0" smtClean="0"/>
              <a:t>Estimate the variability of uncontrolled variables.</a:t>
            </a:r>
          </a:p>
          <a:p>
            <a:r>
              <a:rPr lang="en-US" dirty="0" smtClean="0"/>
              <a:t>Pick Process setting values of </a:t>
            </a:r>
            <a:r>
              <a:rPr lang="en-US" i="1" dirty="0" smtClean="0"/>
              <a:t>control</a:t>
            </a:r>
            <a:r>
              <a:rPr lang="en-US" dirty="0" smtClean="0"/>
              <a:t> variables to put process mean on target and minimize effect of </a:t>
            </a:r>
            <a:r>
              <a:rPr lang="en-US" i="1" dirty="0" smtClean="0"/>
              <a:t>uncontrolled</a:t>
            </a:r>
            <a:r>
              <a:rPr lang="en-US" dirty="0" smtClean="0"/>
              <a:t> variable.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42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BTW, sometimes this works well to reduce Common Cause and sometimes not.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this approach does not work well, i.e. you may not be able to use </a:t>
            </a:r>
            <a:r>
              <a:rPr lang="en-US" i="1" dirty="0" smtClean="0"/>
              <a:t>Control variables </a:t>
            </a:r>
            <a:r>
              <a:rPr lang="en-US" dirty="0" smtClean="0"/>
              <a:t>to reduce the variability that </a:t>
            </a:r>
            <a:r>
              <a:rPr lang="en-US" i="1" dirty="0" smtClean="0"/>
              <a:t>Uncontrolled variables </a:t>
            </a:r>
            <a:r>
              <a:rPr lang="en-US" dirty="0" smtClean="0"/>
              <a:t>add to Common Cause. If the fitted model does not include an </a:t>
            </a:r>
            <a:r>
              <a:rPr lang="en-US" i="1" dirty="0" smtClean="0"/>
              <a:t>Interaction </a:t>
            </a:r>
            <a:r>
              <a:rPr lang="en-US" dirty="0" smtClean="0"/>
              <a:t>term you can only adjust the mean of the Process.</a:t>
            </a:r>
          </a:p>
          <a:p>
            <a:r>
              <a:rPr lang="en-US" dirty="0" smtClean="0"/>
              <a:t>When it does work, it is because an </a:t>
            </a:r>
            <a:r>
              <a:rPr lang="en-US" i="1" dirty="0" smtClean="0"/>
              <a:t>Interaction </a:t>
            </a:r>
            <a:r>
              <a:rPr lang="en-US" dirty="0" smtClean="0"/>
              <a:t>term in the fitted model allows you to reduce Common Cause variation and it is very much like the example shown.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28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Improving Common Cause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Vertical 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Common </a:t>
            </a:r>
            <a:r>
              <a:rPr lang="en-US" dirty="0"/>
              <a:t>C</a:t>
            </a:r>
            <a:r>
              <a:rPr lang="en-US" dirty="0" smtClean="0"/>
              <a:t>ause variation usually cannot be reduced by trying to explain differences between values when the process is stable.</a:t>
            </a:r>
          </a:p>
          <a:p>
            <a:r>
              <a:rPr lang="en-US" dirty="0" smtClean="0"/>
              <a:t>How Uncontrolled variables and Control variables affect our response X, must be understood in order to partition Common Cause Variation into basic sources.</a:t>
            </a:r>
          </a:p>
          <a:p>
            <a:r>
              <a:rPr lang="en-US" dirty="0" smtClean="0"/>
              <a:t>Stable processes will require some degree of change to reduce Common Cause.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Variables in the Production Process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in the production process may be </a:t>
            </a:r>
            <a:r>
              <a:rPr lang="en-US" i="1" dirty="0"/>
              <a:t>U</a:t>
            </a:r>
            <a:r>
              <a:rPr lang="en-US" i="1" dirty="0" smtClean="0"/>
              <a:t>ncontrolled</a:t>
            </a:r>
            <a:r>
              <a:rPr lang="en-US" dirty="0" smtClean="0"/>
              <a:t> variables or </a:t>
            </a:r>
            <a:r>
              <a:rPr lang="en-US" i="1" dirty="0"/>
              <a:t>C</a:t>
            </a:r>
            <a:r>
              <a:rPr lang="en-US" i="1" dirty="0" smtClean="0"/>
              <a:t>ontrol</a:t>
            </a:r>
            <a:r>
              <a:rPr lang="en-US" dirty="0" smtClean="0"/>
              <a:t> variables.</a:t>
            </a:r>
          </a:p>
          <a:p>
            <a:r>
              <a:rPr lang="en-US" i="1" dirty="0" smtClean="0"/>
              <a:t>Uncontrolled</a:t>
            </a:r>
            <a:r>
              <a:rPr lang="en-US" dirty="0" smtClean="0"/>
              <a:t> variables are variables which may affect the output of the process, but which are not currently controlled (such as input Rate to a Process).</a:t>
            </a:r>
          </a:p>
          <a:p>
            <a:r>
              <a:rPr lang="en-US" i="1" dirty="0" smtClean="0"/>
              <a:t>Control </a:t>
            </a:r>
            <a:r>
              <a:rPr lang="en-US" dirty="0" smtClean="0"/>
              <a:t>variables are variables such as process settings which affect the outcome of the process (such as Temperature and Pressure of a reactor vessel).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Output Variables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Output Variables are measurements of the resulting product characteristic, </a:t>
            </a:r>
            <a:r>
              <a:rPr lang="en-US" i="1" dirty="0" smtClean="0"/>
              <a:t>X.</a:t>
            </a:r>
          </a:p>
          <a:p>
            <a:r>
              <a:rPr lang="en-US" dirty="0" smtClean="0"/>
              <a:t>The chosen measures for the product are measures of the product characteristics important to the customer.</a:t>
            </a:r>
          </a:p>
          <a:p>
            <a:r>
              <a:rPr lang="en-US" dirty="0" smtClean="0"/>
              <a:t>Customers may be </a:t>
            </a:r>
            <a:r>
              <a:rPr lang="en-US" i="1" dirty="0" smtClean="0"/>
              <a:t>internal</a:t>
            </a:r>
            <a:r>
              <a:rPr lang="en-US" dirty="0" smtClean="0"/>
              <a:t> or </a:t>
            </a:r>
            <a:r>
              <a:rPr lang="en-US" i="1" dirty="0" smtClean="0"/>
              <a:t>external</a:t>
            </a:r>
            <a:r>
              <a:rPr lang="en-US" dirty="0" smtClean="0"/>
              <a:t> to the organization.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Part I: Reducing Output Variation Around the Target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Output variation of the product may be broken down into two sources: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Actual variation of the “true” product characteristic, often around a target value, usually designated by the symbol </a:t>
            </a:r>
            <a:r>
              <a:rPr lang="en-US" i="1" dirty="0" smtClean="0"/>
              <a:t>tau</a:t>
            </a:r>
            <a:r>
              <a:rPr lang="en-US" dirty="0" smtClean="0"/>
              <a:t> “ </a:t>
            </a:r>
            <a:r>
              <a:rPr lang="el-GR" b="1" dirty="0" smtClean="0"/>
              <a:t>τ</a:t>
            </a:r>
            <a:r>
              <a:rPr lang="en-US" dirty="0" smtClean="0"/>
              <a:t>  “.   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Variability in the </a:t>
            </a:r>
            <a:r>
              <a:rPr lang="en-US" i="1" dirty="0" smtClean="0"/>
              <a:t>measurement process,</a:t>
            </a:r>
            <a:r>
              <a:rPr lang="en-US" dirty="0" smtClean="0"/>
              <a:t> which may introduce </a:t>
            </a:r>
            <a:r>
              <a:rPr lang="en-US" i="1" dirty="0" smtClean="0"/>
              <a:t>bias</a:t>
            </a:r>
            <a:r>
              <a:rPr lang="en-US" dirty="0" smtClean="0"/>
              <a:t> or </a:t>
            </a:r>
            <a:r>
              <a:rPr lang="en-US" i="1" dirty="0" smtClean="0"/>
              <a:t>added variation </a:t>
            </a:r>
            <a:r>
              <a:rPr lang="en-US" dirty="0" smtClean="0"/>
              <a:t>to the measurement of the characteristic, which occurs in the measurement process itself.</a:t>
            </a:r>
            <a:r>
              <a:rPr lang="en-US" i="1" dirty="0" smtClean="0"/>
              <a:t> 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48000" y="1866900"/>
          <a:ext cx="914400" cy="45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866900"/>
                        <a:ext cx="914400" cy="45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Product Characteristic Variation:</a:t>
            </a:r>
            <a:br>
              <a:rPr lang="en-US" sz="3600" dirty="0" smtClean="0"/>
            </a:br>
            <a:r>
              <a:rPr lang="en-US" sz="3600" dirty="0" smtClean="0"/>
              <a:t>Parameter Design (finding Control settings)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Let us first concentrate on the product characteristic value of interest to our customer. There are two main issues here: </a:t>
            </a:r>
          </a:p>
          <a:p>
            <a:pPr>
              <a:buNone/>
            </a:pPr>
            <a:r>
              <a:rPr lang="en-US" dirty="0" smtClean="0"/>
              <a:t>    1. To center our product as close to the target              value , </a:t>
            </a:r>
            <a:r>
              <a:rPr lang="el-GR" b="1" dirty="0" smtClean="0"/>
              <a:t>τ</a:t>
            </a:r>
            <a:r>
              <a:rPr lang="en-US" dirty="0" smtClean="0"/>
              <a:t> , as possible.</a:t>
            </a:r>
          </a:p>
          <a:p>
            <a:pPr>
              <a:buNone/>
            </a:pPr>
            <a:r>
              <a:rPr lang="en-US" dirty="0" smtClean="0"/>
              <a:t>    2. To minimize the variation around the target value.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Building an empirical Model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Variables which can affect the output variable, </a:t>
            </a:r>
            <a:r>
              <a:rPr lang="en-US" i="1" dirty="0" smtClean="0"/>
              <a:t>X </a:t>
            </a:r>
            <a:r>
              <a:rPr lang="en-US" dirty="0" smtClean="0"/>
              <a:t>of the Production Process are either </a:t>
            </a:r>
            <a:r>
              <a:rPr lang="en-US" i="1" dirty="0"/>
              <a:t>U</a:t>
            </a:r>
            <a:r>
              <a:rPr lang="en-US" i="1" dirty="0" smtClean="0"/>
              <a:t>ncontrolled variables </a:t>
            </a:r>
            <a:r>
              <a:rPr lang="en-US" dirty="0" smtClean="0"/>
              <a:t>or</a:t>
            </a:r>
            <a:r>
              <a:rPr lang="en-US" i="1" dirty="0" smtClean="0"/>
              <a:t> Control variables.</a:t>
            </a:r>
          </a:p>
          <a:p>
            <a:r>
              <a:rPr lang="en-US" i="1" dirty="0" smtClean="0"/>
              <a:t>Uncontrolled variables</a:t>
            </a:r>
            <a:r>
              <a:rPr lang="en-US" dirty="0" smtClean="0"/>
              <a:t> would include variation in </a:t>
            </a:r>
            <a:r>
              <a:rPr lang="en-US" i="1" dirty="0" smtClean="0"/>
              <a:t>raw materials </a:t>
            </a:r>
            <a:r>
              <a:rPr lang="en-US" dirty="0" smtClean="0"/>
              <a:t>or </a:t>
            </a:r>
            <a:r>
              <a:rPr lang="en-US" i="1" dirty="0" smtClean="0"/>
              <a:t>environmental</a:t>
            </a:r>
            <a:r>
              <a:rPr lang="en-US" dirty="0" smtClean="0"/>
              <a:t> conditions during process operation. They are also called </a:t>
            </a:r>
            <a:r>
              <a:rPr lang="en-US" i="1" dirty="0" smtClean="0"/>
              <a:t>Noise variables.</a:t>
            </a:r>
            <a:endParaRPr lang="en-US" dirty="0" smtClean="0"/>
          </a:p>
          <a:p>
            <a:r>
              <a:rPr lang="en-US" i="1" dirty="0" smtClean="0"/>
              <a:t>Control variables</a:t>
            </a:r>
            <a:r>
              <a:rPr lang="en-US" dirty="0" smtClean="0"/>
              <a:t> would include any fixed settings for machines involved in the production process.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Model Form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The model would express product output </a:t>
            </a:r>
            <a:r>
              <a:rPr lang="en-US" i="1" dirty="0" smtClean="0"/>
              <a:t>Y, </a:t>
            </a:r>
            <a:r>
              <a:rPr lang="en-US" dirty="0" smtClean="0"/>
              <a:t>as a function of </a:t>
            </a:r>
            <a:r>
              <a:rPr lang="en-US" i="1" dirty="0" smtClean="0"/>
              <a:t>uncontrolled</a:t>
            </a:r>
            <a:r>
              <a:rPr lang="en-US" dirty="0" smtClean="0"/>
              <a:t> and </a:t>
            </a:r>
            <a:r>
              <a:rPr lang="en-US" i="1" dirty="0" smtClean="0"/>
              <a:t>control</a:t>
            </a:r>
            <a:r>
              <a:rPr lang="en-US" dirty="0" smtClean="0"/>
              <a:t> variables in a form such as: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    X= f (uncontrolled variables, control variables) 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    </a:t>
            </a:r>
            <a:r>
              <a:rPr lang="en-US" dirty="0" smtClean="0"/>
              <a:t>where </a:t>
            </a:r>
            <a:r>
              <a:rPr lang="en-US" i="1" dirty="0" smtClean="0"/>
              <a:t>f( , ) </a:t>
            </a:r>
            <a:r>
              <a:rPr lang="en-US" dirty="0" smtClean="0"/>
              <a:t>generally denotes a simple mathematical function, such a regression model.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A444-9052-47F1-89E6-3FF31DCF6B1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976</TotalTime>
  <Words>1284</Words>
  <Application>Microsoft Office PowerPoint</Application>
  <PresentationFormat>On-screen Show (4:3)</PresentationFormat>
  <Paragraphs>144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Constantia</vt:lpstr>
      <vt:lpstr>Wingdings 2</vt:lpstr>
      <vt:lpstr>Flow</vt:lpstr>
      <vt:lpstr>Equation</vt:lpstr>
      <vt:lpstr>Improving Stable Processes Professor Tom Kuczek  Purdue University</vt:lpstr>
      <vt:lpstr>Process may be off Target or Have Excess Variation</vt:lpstr>
      <vt:lpstr>Improving Common Cause </vt:lpstr>
      <vt:lpstr>Variables in the Production Process </vt:lpstr>
      <vt:lpstr>Output Variables </vt:lpstr>
      <vt:lpstr>Part I: Reducing Output Variation Around the Target</vt:lpstr>
      <vt:lpstr>Product Characteristic Variation: Parameter Design (finding Control settings)</vt:lpstr>
      <vt:lpstr>Building an empirical Model </vt:lpstr>
      <vt:lpstr>Model Form </vt:lpstr>
      <vt:lpstr>For example </vt:lpstr>
      <vt:lpstr>Model Building </vt:lpstr>
      <vt:lpstr>Choosing Parameter Levels </vt:lpstr>
      <vt:lpstr>Why Control and Uncontrolled Variables? </vt:lpstr>
      <vt:lpstr>Why interaction? </vt:lpstr>
      <vt:lpstr>Forms of Interaction </vt:lpstr>
      <vt:lpstr>Interaction as Antagonism </vt:lpstr>
      <vt:lpstr>Interaction as Synergy </vt:lpstr>
      <vt:lpstr>Response Surface Approach </vt:lpstr>
      <vt:lpstr>Example continued.. </vt:lpstr>
      <vt:lpstr>Example, continued… </vt:lpstr>
      <vt:lpstr>Example, continued. </vt:lpstr>
      <vt:lpstr>Steps summarized </vt:lpstr>
      <vt:lpstr>BTW, sometimes this works well to reduce Common Cause and sometimes not.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Stable Processes</dc:title>
  <dc:creator>kuczek</dc:creator>
  <cp:lastModifiedBy>Thomas Kuczek</cp:lastModifiedBy>
  <cp:revision>162</cp:revision>
  <dcterms:created xsi:type="dcterms:W3CDTF">2010-03-04T16:23:17Z</dcterms:created>
  <dcterms:modified xsi:type="dcterms:W3CDTF">2014-03-03T17:45:39Z</dcterms:modified>
</cp:coreProperties>
</file>