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7" r:id="rId13"/>
    <p:sldId id="278" r:id="rId14"/>
    <p:sldId id="272" r:id="rId15"/>
    <p:sldId id="273" r:id="rId16"/>
    <p:sldId id="280" r:id="rId17"/>
    <p:sldId id="281" r:id="rId18"/>
    <p:sldId id="282" r:id="rId19"/>
    <p:sldId id="283" r:id="rId20"/>
    <p:sldId id="284" r:id="rId21"/>
    <p:sldId id="274" r:id="rId22"/>
    <p:sldId id="275" r:id="rId23"/>
    <p:sldId id="276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E13F2-D274-4E39-9A83-177A8C6C82A1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06A62D-FC48-4A8F-BA1E-621DCA8B2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6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06A62D-FC48-4A8F-BA1E-621DCA8B2C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0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00B26-C0AA-4953-9338-60E00F3498D7}" type="datetime1">
              <a:rPr lang="en-US" smtClean="0"/>
              <a:t>3/4/2016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1F74-153D-4C1E-9FAF-46E1A96EB734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66D9-CF6D-4207-B05B-0C930F469038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B9CB1-AB1C-47F5-A142-F1E616BF5F09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D550B-B9F5-4B34-81C5-05604C2B9927}" type="datetime1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CC59-B872-4543-947C-154CE112FE75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69BED-597E-4B1E-A9B3-D8E00D191547}" type="datetime1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11BB-B24A-4861-9F26-1316015EE04A}" type="datetime1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D9FD-7AE8-4CE4-8960-AEF2A2E4984E}" type="datetime1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2A206-D21F-4A4C-8E2F-ECF972089D07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8BA1-2525-4B0B-8B16-5BB6FBFCAB20}" type="datetime1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1D9E4C-CE4B-45FE-AF39-7B1FAB607591}" type="datetime1">
              <a:rPr lang="en-US" smtClean="0"/>
              <a:t>3/4/2016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F0CCBE-CA83-48F8-829E-657D4638F35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2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Gage R&amp;R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Estimating measurement components</a:t>
            </a:r>
          </a:p>
          <a:p>
            <a:r>
              <a:rPr lang="en-US" dirty="0" smtClean="0"/>
              <a:t>Gage capability and acceptability measures</a:t>
            </a:r>
          </a:p>
          <a:p>
            <a:r>
              <a:rPr lang="en-US" dirty="0" smtClean="0"/>
              <a:t>Prof. Tom Kuczek, Purdue Univ.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Typical </a:t>
            </a:r>
            <a:r>
              <a:rPr lang="en-US" sz="3600" dirty="0" smtClean="0"/>
              <a:t>example</a:t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36006" y="1935163"/>
            <a:ext cx="687198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Variance </a:t>
            </a:r>
            <a:r>
              <a:rPr lang="en-US" sz="3600" dirty="0" smtClean="0"/>
              <a:t>components of Model 1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564105" y="3276600"/>
          <a:ext cx="5935579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3" imgW="2349360" imgH="241200" progId="Equation.DSMT4">
                  <p:embed/>
                </p:oleObj>
              </mc:Choice>
              <mc:Fallback>
                <p:oleObj name="Equation" r:id="rId3" imgW="234936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4105" y="3276600"/>
                        <a:ext cx="5935579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ANOVA of previous example in JMP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847088"/>
            <a:ext cx="5762625" cy="43815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69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Variance components from ANOVA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993392"/>
            <a:ext cx="4991100" cy="44196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42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Variance components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Part has variance </a:t>
            </a:r>
            <a:endParaRPr lang="en-US" dirty="0" smtClean="0"/>
          </a:p>
          <a:p>
            <a:r>
              <a:rPr lang="en-US" i="1" dirty="0" smtClean="0"/>
              <a:t>Operator has variance </a:t>
            </a:r>
          </a:p>
          <a:p>
            <a:r>
              <a:rPr lang="en-US" i="1" dirty="0" smtClean="0"/>
              <a:t>Repetition within Part Operator combination has variance </a:t>
            </a:r>
          </a:p>
          <a:p>
            <a:endParaRPr lang="en-US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114800" y="26543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6543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4114800" y="2409825"/>
          <a:ext cx="43180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5" imgW="203040" imgH="241200" progId="Equation.DSMT4">
                  <p:embed/>
                </p:oleObj>
              </mc:Choice>
              <mc:Fallback>
                <p:oleObj name="Equation" r:id="rId5" imgW="20304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2409825"/>
                        <a:ext cx="431800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2209800" y="3276600"/>
          <a:ext cx="449178" cy="533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7" imgW="203040" imgH="241200" progId="Equation.DSMT4">
                  <p:embed/>
                </p:oleObj>
              </mc:Choice>
              <mc:Fallback>
                <p:oleObj name="Equation" r:id="rId7" imgW="203040" imgH="241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276600"/>
                        <a:ext cx="449178" cy="533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3429000" y="1905000"/>
          <a:ext cx="457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9" imgW="203040" imgH="253800" progId="Equation.DSMT4">
                  <p:embed/>
                </p:oleObj>
              </mc:Choice>
              <mc:Fallback>
                <p:oleObj name="Equation" r:id="rId9" imgW="20304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905000"/>
                        <a:ext cx="4572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Variance component estimates from Analysis of Variance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3505200" y="2622175"/>
          <a:ext cx="1930400" cy="1703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2" name="Equation" r:id="rId3" imgW="863280" imgH="761760" progId="Equation.DSMT4">
                  <p:embed/>
                </p:oleObj>
              </mc:Choice>
              <mc:Fallback>
                <p:oleObj name="Equation" r:id="rId3" imgW="863280" imgH="761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622175"/>
                        <a:ext cx="1930400" cy="17032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Variance Component model 2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</a:rPr>
              <a:t>This includes an interaction term. </a:t>
            </a:r>
            <a:r>
              <a:rPr lang="en-US" dirty="0" smtClean="0">
                <a:latin typeface="+mj-lt"/>
              </a:rPr>
              <a:t>In practice, most </a:t>
            </a:r>
            <a:r>
              <a:rPr lang="en-US" dirty="0" smtClean="0">
                <a:latin typeface="+mj-lt"/>
              </a:rPr>
              <a:t>Analyses use </a:t>
            </a:r>
            <a:r>
              <a:rPr lang="en-US" dirty="0" smtClean="0">
                <a:latin typeface="+mj-lt"/>
              </a:rPr>
              <a:t>model </a:t>
            </a:r>
            <a:r>
              <a:rPr lang="en-US" dirty="0" smtClean="0">
                <a:latin typeface="+mj-lt"/>
              </a:rPr>
              <a:t>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437121"/>
              </p:ext>
            </p:extLst>
          </p:nvPr>
        </p:nvGraphicFramePr>
        <p:xfrm>
          <a:off x="838200" y="3733800"/>
          <a:ext cx="7239000" cy="546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Equation" r:id="rId3" imgW="3492360" imgH="241200" progId="Equation.DSMT4">
                  <p:embed/>
                </p:oleObj>
              </mc:Choice>
              <mc:Fallback>
                <p:oleObj name="Equation" r:id="rId3" imgW="34923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733800"/>
                        <a:ext cx="7239000" cy="5463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7238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Model 2 variance components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</a:rPr>
              <a:t>The variance components will include a term for the interaction of operator and part.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For Model 2, Reproducibility will be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 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             </a:t>
            </a:r>
            <a:r>
              <a:rPr lang="en-US" i="1" dirty="0" smtClean="0">
                <a:latin typeface="+mj-lt"/>
              </a:rPr>
              <a:t>Reproducibility=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786" y="3295650"/>
            <a:ext cx="3822632" cy="590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103" y="5181600"/>
            <a:ext cx="1202279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85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Running model 2 in JMP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935480"/>
            <a:ext cx="5105400" cy="394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43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Variance component estimates for </a:t>
            </a:r>
            <a:r>
              <a:rPr lang="en-US" sz="3600" dirty="0" smtClean="0"/>
              <a:t>Model </a:t>
            </a:r>
            <a:r>
              <a:rPr lang="en-US" sz="3600" dirty="0" smtClean="0"/>
              <a:t>2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903850"/>
            <a:ext cx="5248275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52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Terms and </a:t>
            </a:r>
            <a:r>
              <a:rPr lang="en-US" sz="3600" dirty="0" smtClean="0"/>
              <a:t>Definitions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•</a:t>
            </a:r>
            <a:r>
              <a:rPr lang="en-US" i="1" u="sng" dirty="0" smtClean="0"/>
              <a:t>Repeatability</a:t>
            </a:r>
            <a:r>
              <a:rPr lang="en-US" i="1" dirty="0" smtClean="0"/>
              <a:t> refers </a:t>
            </a:r>
            <a:r>
              <a:rPr lang="en-US" i="1" dirty="0"/>
              <a:t>to the measurement variation obtained when one person repeatedly measures the same item with the same gage.</a:t>
            </a:r>
          </a:p>
          <a:p>
            <a:pPr>
              <a:buNone/>
            </a:pPr>
            <a:r>
              <a:rPr lang="en-US" dirty="0"/>
              <a:t>•</a:t>
            </a:r>
            <a:r>
              <a:rPr lang="en-US" i="1" u="sng" dirty="0" smtClean="0"/>
              <a:t>Reproducibility</a:t>
            </a:r>
            <a:r>
              <a:rPr lang="en-US" i="1" dirty="0" smtClean="0"/>
              <a:t> refers </a:t>
            </a:r>
            <a:r>
              <a:rPr lang="en-US" i="1" dirty="0"/>
              <a:t>to the variation due to different operators using the same gage measuring the same item.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Model 1 vs. </a:t>
            </a:r>
            <a:r>
              <a:rPr lang="en-US" sz="3600" dirty="0" smtClean="0"/>
              <a:t>Model </a:t>
            </a:r>
            <a:r>
              <a:rPr lang="en-US" sz="3600" dirty="0" smtClean="0"/>
              <a:t>2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</a:rPr>
              <a:t>An F-test (not shown) shows that the Operator*Part term is not significant at alpha =.10 (authors criteria), then we will use the results of Model 1.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Operator*Part is rarely significant. As a result many people leave it out in practice.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27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Conclusions from Gage R&amp;R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Part has the greatest variability</a:t>
            </a:r>
          </a:p>
          <a:p>
            <a:r>
              <a:rPr lang="en-US" dirty="0" smtClean="0">
                <a:latin typeface="+mj-lt"/>
              </a:rPr>
              <a:t>Operator and repetition are negligible</a:t>
            </a:r>
          </a:p>
          <a:p>
            <a:r>
              <a:rPr lang="en-US" dirty="0" smtClean="0">
                <a:latin typeface="+mj-lt"/>
              </a:rPr>
              <a:t>Invest in the Process</a:t>
            </a:r>
          </a:p>
          <a:p>
            <a:r>
              <a:rPr lang="en-US" dirty="0" smtClean="0">
                <a:latin typeface="+mj-lt"/>
              </a:rPr>
              <a:t>The Measurement system here is not an issue in the sense of Reproducibility and Repeatability</a:t>
            </a:r>
          </a:p>
          <a:p>
            <a:r>
              <a:rPr lang="en-US" dirty="0" smtClean="0">
                <a:latin typeface="+mj-lt"/>
              </a:rPr>
              <a:t>Concentrate on the Process, put on Target with Minimum Variation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Gage Capability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6575" y="1935163"/>
            <a:ext cx="691085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Gage Acceptability (usually specified by contract as a numerical value)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649" y="1935163"/>
            <a:ext cx="7628701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Precision to Tolerance ratio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+mj-lt"/>
              </a:rPr>
              <a:t>The Gage Precision to Tolerance ratio is generally defined as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/>
              <a:t> </a:t>
            </a:r>
            <a:r>
              <a:rPr lang="en-US" dirty="0" smtClean="0"/>
              <a:t>      P/T = </a:t>
            </a:r>
            <a:endParaRPr lang="en-US" sz="2800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Where for our example</a:t>
            </a:r>
            <a:endParaRPr lang="en-US" sz="2800" dirty="0" smtClean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P/T &lt; .1 is generally considered acceptable by the author.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860666"/>
              </p:ext>
            </p:extLst>
          </p:nvPr>
        </p:nvGraphicFramePr>
        <p:xfrm>
          <a:off x="1981200" y="2895600"/>
          <a:ext cx="247850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Equation" r:id="rId3" imgW="1307880" imgH="241200" progId="Equation.DSMT4">
                  <p:embed/>
                </p:oleObj>
              </mc:Choice>
              <mc:Fallback>
                <p:oleObj name="Equation" r:id="rId3" imgW="1307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2895600"/>
                        <a:ext cx="247850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9391417"/>
              </p:ext>
            </p:extLst>
          </p:nvPr>
        </p:nvGraphicFramePr>
        <p:xfrm>
          <a:off x="941388" y="4724400"/>
          <a:ext cx="527685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Equation" r:id="rId5" imgW="2958840" imgH="291960" progId="Equation.DSMT4">
                  <p:embed/>
                </p:oleObj>
              </mc:Choice>
              <mc:Fallback>
                <p:oleObj name="Equation" r:id="rId5" imgW="29588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1388" y="4724400"/>
                        <a:ext cx="5276850" cy="52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484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Estimated Common Cause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Our estimate of Common Cause Variation, </a:t>
            </a:r>
            <a:r>
              <a:rPr lang="en-US" dirty="0" smtClean="0"/>
              <a:t>which is </a:t>
            </a:r>
            <a:r>
              <a:rPr lang="en-US" dirty="0"/>
              <a:t>the variance of the actual product </a:t>
            </a:r>
            <a:r>
              <a:rPr lang="en-US" i="1" dirty="0"/>
              <a:t>measurement, is actually the sum of three components: </a:t>
            </a:r>
          </a:p>
          <a:p>
            <a:pPr>
              <a:buNone/>
            </a:pPr>
            <a:r>
              <a:rPr lang="en-US" dirty="0"/>
              <a:t>• The true </a:t>
            </a:r>
            <a:r>
              <a:rPr lang="en-US" i="1" u="sng" dirty="0"/>
              <a:t>product</a:t>
            </a:r>
            <a:r>
              <a:rPr lang="en-US" i="1" dirty="0"/>
              <a:t> variation. </a:t>
            </a:r>
          </a:p>
          <a:p>
            <a:pPr>
              <a:buNone/>
            </a:pPr>
            <a:r>
              <a:rPr lang="en-US" dirty="0"/>
              <a:t>• Variation due to different </a:t>
            </a:r>
            <a:r>
              <a:rPr lang="en-US" i="1" u="sng" dirty="0"/>
              <a:t>operators</a:t>
            </a:r>
            <a:r>
              <a:rPr lang="en-US" i="1" dirty="0"/>
              <a:t> (reproducibility). </a:t>
            </a:r>
          </a:p>
          <a:p>
            <a:pPr>
              <a:buNone/>
            </a:pPr>
            <a:r>
              <a:rPr lang="en-US" dirty="0"/>
              <a:t>• Variance of measurement </a:t>
            </a:r>
            <a:r>
              <a:rPr lang="en-US" i="1" u="sng" dirty="0"/>
              <a:t>equipment error </a:t>
            </a:r>
            <a:r>
              <a:rPr lang="en-US" i="1" dirty="0"/>
              <a:t>(repeatability).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Measurement Component Analysis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003970"/>
            <a:ext cx="8229600" cy="4251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Notation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endParaRPr lang="en-US" sz="36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247320"/>
            <a:ext cx="8229600" cy="3765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Gage </a:t>
            </a:r>
            <a:r>
              <a:rPr lang="en-US" sz="3600" dirty="0" smtClean="0"/>
              <a:t>R&amp;R: Designed </a:t>
            </a:r>
            <a:r>
              <a:rPr lang="en-US" sz="3600" dirty="0" smtClean="0"/>
              <a:t>Data </a:t>
            </a:r>
            <a:r>
              <a:rPr lang="en-US" sz="3600" dirty="0" smtClean="0"/>
              <a:t>Collection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In order to estimate these components of variation, we do a standard Gage R&amp;R study. All such studies follow the following format:</a:t>
            </a:r>
          </a:p>
          <a:p>
            <a:r>
              <a:rPr lang="en-US" dirty="0" smtClean="0"/>
              <a:t>We select a fixed number of parts.</a:t>
            </a:r>
          </a:p>
          <a:p>
            <a:r>
              <a:rPr lang="en-US" dirty="0" smtClean="0"/>
              <a:t>We select a fixed number of operators.</a:t>
            </a:r>
          </a:p>
          <a:p>
            <a:r>
              <a:rPr lang="en-US" dirty="0" smtClean="0"/>
              <a:t>Each operator measures each of the parts a fixed number of times.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Layout of Typical Gage R&amp;R </a:t>
            </a:r>
            <a:r>
              <a:rPr lang="en-US" sz="3600" dirty="0" smtClean="0"/>
              <a:t>Study</a:t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209800"/>
            <a:ext cx="4267199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Analysis of Gage R&amp;R Study Data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two typical Statistical tools for the analysis of the data from Gage R&amp;R studies: </a:t>
            </a:r>
          </a:p>
          <a:p>
            <a:r>
              <a:rPr lang="en-US" dirty="0" smtClean="0"/>
              <a:t>The first, and most widely taught technique, is the analysis of average Ranges. </a:t>
            </a:r>
          </a:p>
          <a:p>
            <a:r>
              <a:rPr lang="en-US" dirty="0" smtClean="0"/>
              <a:t> Ranges are obtained from successive replications to estimate </a:t>
            </a:r>
            <a:r>
              <a:rPr lang="en-US" i="1" dirty="0" smtClean="0"/>
              <a:t>error variance. </a:t>
            </a:r>
          </a:p>
          <a:p>
            <a:r>
              <a:rPr lang="en-US" dirty="0" smtClean="0"/>
              <a:t> Ranges from averages between different operators for the same part are used to estimate </a:t>
            </a:r>
            <a:r>
              <a:rPr lang="en-US" i="1" dirty="0" smtClean="0"/>
              <a:t>operator variation.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Analysis of Variance for Gage </a:t>
            </a:r>
            <a:r>
              <a:rPr lang="en-US" sz="3600" dirty="0" smtClean="0"/>
              <a:t>R&amp;R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Analysis of Variance (ANOVA) can also be used to analyze Gage R&amp;R studies.</a:t>
            </a:r>
          </a:p>
          <a:p>
            <a:r>
              <a:rPr lang="en-US" dirty="0" smtClean="0"/>
              <a:t>In ANOVA terminology, most Gage R&amp;R studies have an ANOVA type data structure.</a:t>
            </a:r>
          </a:p>
          <a:p>
            <a:r>
              <a:rPr lang="en-US" dirty="0" smtClean="0"/>
              <a:t>A variance component analysis can easily be done in most software packages.</a:t>
            </a:r>
          </a:p>
          <a:p>
            <a:r>
              <a:rPr lang="en-US" dirty="0" smtClean="0"/>
              <a:t>The individual variance components provide estimates of </a:t>
            </a:r>
            <a:r>
              <a:rPr lang="en-US" i="1" dirty="0" smtClean="0"/>
              <a:t>error, operator and “true” product variance.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0CCBE-CA83-48F8-829E-657D4638F35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</TotalTime>
  <Words>598</Words>
  <Application>Microsoft Office PowerPoint</Application>
  <PresentationFormat>On-screen Show (4:3)</PresentationFormat>
  <Paragraphs>106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SimSun</vt:lpstr>
      <vt:lpstr>Calibri</vt:lpstr>
      <vt:lpstr>Constantia</vt:lpstr>
      <vt:lpstr>Times New Roman</vt:lpstr>
      <vt:lpstr>Wingdings 2</vt:lpstr>
      <vt:lpstr>Flow</vt:lpstr>
      <vt:lpstr>Equation</vt:lpstr>
      <vt:lpstr>MathType 6.0 Equation</vt:lpstr>
      <vt:lpstr>Gage R&amp;R</vt:lpstr>
      <vt:lpstr>Terms and Definitions </vt:lpstr>
      <vt:lpstr>Estimated Common Cause  </vt:lpstr>
      <vt:lpstr>Measurement Component Analysis  </vt:lpstr>
      <vt:lpstr>Notation  </vt:lpstr>
      <vt:lpstr>Gage R&amp;R: Designed Data Collection </vt:lpstr>
      <vt:lpstr>Layout of Typical Gage R&amp;R Study </vt:lpstr>
      <vt:lpstr>Analysis of Gage R&amp;R Study Data  </vt:lpstr>
      <vt:lpstr>Analysis of Variance for Gage R&amp;R </vt:lpstr>
      <vt:lpstr>Typical example </vt:lpstr>
      <vt:lpstr>Variance components of Model 1 </vt:lpstr>
      <vt:lpstr>ANOVA of previous example in JMP </vt:lpstr>
      <vt:lpstr>Variance components from ANOVA </vt:lpstr>
      <vt:lpstr>Variance components </vt:lpstr>
      <vt:lpstr>Variance component estimates from Analysis of Variance</vt:lpstr>
      <vt:lpstr>Variance Component model 2 </vt:lpstr>
      <vt:lpstr>Model 2 variance components </vt:lpstr>
      <vt:lpstr>Running model 2 in JMP </vt:lpstr>
      <vt:lpstr>Variance component estimates for Model 2 </vt:lpstr>
      <vt:lpstr>Model 1 vs. Model 2 </vt:lpstr>
      <vt:lpstr>Conclusions from Gage R&amp;R </vt:lpstr>
      <vt:lpstr>Gage Capability  </vt:lpstr>
      <vt:lpstr>Gage Acceptability (usually specified by contract as a numerical value) </vt:lpstr>
      <vt:lpstr>Precision to Tolerance ratio 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Gage R&amp;R</dc:title>
  <dc:creator>kuczek</dc:creator>
  <cp:lastModifiedBy>Thomas Kuczek</cp:lastModifiedBy>
  <cp:revision>51</cp:revision>
  <dcterms:created xsi:type="dcterms:W3CDTF">2011-09-27T17:51:36Z</dcterms:created>
  <dcterms:modified xsi:type="dcterms:W3CDTF">2016-03-04T15:23:58Z</dcterms:modified>
</cp:coreProperties>
</file>