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3" r:id="rId9"/>
    <p:sldId id="264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0F8E6-D34E-4097-B359-F2BC603345F9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A9E68-0C40-489C-A854-6C09846C4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5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A9E68-0C40-489C-A854-6C09846C4F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6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27AF-50C6-4484-9AA3-4E569728C056}" type="datetime1">
              <a:rPr lang="en-US" smtClean="0"/>
              <a:t>1/28/2016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2E8C-6D8C-48A9-951E-01E4C796CC55}" type="datetime1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13AB8-CECB-498D-AD91-211FFD70AF07}" type="datetime1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5B60-1A8D-48A3-AB92-97B3EDBC36A4}" type="datetime1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45E7-D771-4F21-99B4-9F0D5E269370}" type="datetime1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DB08-FF56-4DDF-AFEA-1156A2541CC9}" type="datetime1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09-7563-4E06-965F-47C50470A986}" type="datetime1">
              <a:rPr lang="en-US" smtClean="0"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9A90-274A-45CC-8EAA-FFED5ABAEBB9}" type="datetime1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F887E-39A5-4665-90E5-3C6B5EF8A635}" type="datetime1">
              <a:rPr lang="en-US" smtClean="0"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69B-8EE9-4014-B248-A34DA10CB244}" type="datetime1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07BA-4C41-404B-9E57-486BEDE4A211}" type="datetime1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198291-FC51-4C74-9B79-5945DBAF3AFA}" type="datetime1">
              <a:rPr lang="en-US" smtClean="0"/>
              <a:t>1/28/2016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00EBED-A292-44E2-A792-CF73AFDEA15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Common Cause Variation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Sampling and Process Monitoring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Estimates of Common Cause are used to: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the process for consistency of </a:t>
            </a:r>
            <a:r>
              <a:rPr lang="en-US" i="1" dirty="0" smtClean="0"/>
              <a:t>within </a:t>
            </a:r>
            <a:r>
              <a:rPr lang="en-US" dirty="0" smtClean="0"/>
              <a:t>subgroup variation using an R-bar or s chart.</a:t>
            </a:r>
          </a:p>
          <a:p>
            <a:r>
              <a:rPr lang="en-US" dirty="0" smtClean="0"/>
              <a:t>Monitor the process for signals of special cause when making comparisons </a:t>
            </a:r>
            <a:r>
              <a:rPr lang="en-US" i="1" dirty="0" smtClean="0"/>
              <a:t>between </a:t>
            </a:r>
            <a:r>
              <a:rPr lang="en-US" dirty="0" smtClean="0"/>
              <a:t>subgroup (shifts in the mean) using an X-bar chart.</a:t>
            </a:r>
          </a:p>
          <a:p>
            <a:r>
              <a:rPr lang="en-US" dirty="0" smtClean="0"/>
              <a:t>Comparing the process performance to specifications, for example, </a:t>
            </a:r>
            <a:r>
              <a:rPr lang="en-US" i="1" dirty="0" smtClean="0"/>
              <a:t>tolerance. </a:t>
            </a:r>
            <a:r>
              <a:rPr lang="en-US" dirty="0" smtClean="0"/>
              <a:t>This is done with a Capability study.</a:t>
            </a:r>
          </a:p>
          <a:p>
            <a:r>
              <a:rPr lang="en-US" dirty="0" smtClean="0"/>
              <a:t>Setting targets for future performance, for example, Six Sigma.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Questions:</a:t>
            </a:r>
            <a:br>
              <a:rPr lang="en-US" sz="320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 sampling protocol do?</a:t>
            </a:r>
          </a:p>
          <a:p>
            <a:r>
              <a:rPr lang="en-US" dirty="0" smtClean="0"/>
              <a:t>What does a measurement protocol do?</a:t>
            </a:r>
          </a:p>
          <a:p>
            <a:r>
              <a:rPr lang="en-US" dirty="0" smtClean="0"/>
              <a:t>Is Common Cause </a:t>
            </a:r>
            <a:r>
              <a:rPr lang="en-US" i="1" dirty="0" smtClean="0"/>
              <a:t>signal</a:t>
            </a:r>
            <a:r>
              <a:rPr lang="en-US" dirty="0" smtClean="0"/>
              <a:t> or </a:t>
            </a:r>
            <a:r>
              <a:rPr lang="en-US" i="1" dirty="0" smtClean="0"/>
              <a:t>noise</a:t>
            </a:r>
            <a:r>
              <a:rPr lang="en-US" dirty="0" smtClean="0"/>
              <a:t>?</a:t>
            </a:r>
          </a:p>
          <a:p>
            <a:r>
              <a:rPr lang="en-US" dirty="0"/>
              <a:t>D</a:t>
            </a:r>
            <a:r>
              <a:rPr lang="en-US" dirty="0" smtClean="0"/>
              <a:t>oes our sampling plan actually tell us what Common Cause actually is?</a:t>
            </a:r>
          </a:p>
          <a:p>
            <a:r>
              <a:rPr lang="en-US" dirty="0" smtClean="0"/>
              <a:t>What measures of variation do we use to estimate Common Cause?</a:t>
            </a:r>
          </a:p>
          <a:p>
            <a:r>
              <a:rPr lang="en-US" dirty="0" smtClean="0"/>
              <a:t>What is the estimate of Common Cause actually useful for?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Attributes of Common Cause Variation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the variation inherent to a Process.</a:t>
            </a:r>
          </a:p>
          <a:p>
            <a:r>
              <a:rPr lang="en-US" sz="2400" dirty="0" smtClean="0"/>
              <a:t>It cannot be reduced unless one changes the Process.</a:t>
            </a:r>
          </a:p>
          <a:p>
            <a:r>
              <a:rPr lang="en-US" sz="2400" dirty="0" smtClean="0"/>
              <a:t>It can be considered to be the background noise present in a Process.</a:t>
            </a:r>
          </a:p>
          <a:p>
            <a:r>
              <a:rPr lang="en-US" sz="2400" dirty="0" smtClean="0"/>
              <a:t>It can obscure signals of Special Cause Variation.</a:t>
            </a:r>
          </a:p>
          <a:p>
            <a:r>
              <a:rPr lang="en-US" sz="2400" dirty="0" smtClean="0"/>
              <a:t>It can be estimated Statistically.</a:t>
            </a:r>
          </a:p>
          <a:p>
            <a:r>
              <a:rPr lang="en-US" sz="2400" dirty="0" smtClean="0"/>
              <a:t>Estimates of Common Cause are derived from Sampling Plans.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a Sampling Plan?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 protocol for collecting samples which we typically refer to as </a:t>
            </a:r>
            <a:r>
              <a:rPr lang="en-US" sz="2400" i="1" dirty="0" smtClean="0"/>
              <a:t>subgroups 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=1,…,k).</a:t>
            </a:r>
          </a:p>
          <a:p>
            <a:r>
              <a:rPr lang="en-US" sz="2400" dirty="0" smtClean="0"/>
              <a:t>The sampling protocol tells us how to select items for each sample (examples: random sampling, stratified random sampling, periodic sampling such as every 100 items, etc.)</a:t>
            </a:r>
          </a:p>
          <a:p>
            <a:r>
              <a:rPr lang="en-US" sz="2400" dirty="0" smtClean="0"/>
              <a:t>A protocol for measuring one or more characteristics of the items in the samples.</a:t>
            </a:r>
          </a:p>
          <a:p>
            <a:r>
              <a:rPr lang="en-US" sz="2400" dirty="0" smtClean="0"/>
              <a:t>The measurement protocol tells us what type of characteristic (quantitative or qualitative) is to be measured and how.</a:t>
            </a:r>
          </a:p>
          <a:p>
            <a:r>
              <a:rPr lang="en-US" sz="2400" dirty="0" smtClean="0"/>
              <a:t>The Sampling Plan will determine what we think Common Cause Variation is, i.e. within </a:t>
            </a:r>
            <a:r>
              <a:rPr lang="en-US" sz="2400" i="1" dirty="0" smtClean="0"/>
              <a:t>subgroup</a:t>
            </a:r>
            <a:r>
              <a:rPr lang="en-US" sz="2400" dirty="0" smtClean="0"/>
              <a:t> variation.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Rational Subgrouping Plans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 plans should be based upon Rational Subgrouping.</a:t>
            </a:r>
          </a:p>
          <a:p>
            <a:r>
              <a:rPr lang="en-US" dirty="0" smtClean="0"/>
              <a:t>Rational Subgrouping </a:t>
            </a:r>
            <a:r>
              <a:rPr lang="en-US" i="1" dirty="0" smtClean="0"/>
              <a:t>minimizes</a:t>
            </a:r>
            <a:r>
              <a:rPr lang="en-US" dirty="0" smtClean="0"/>
              <a:t> the chance that Special Cause variation occurs </a:t>
            </a:r>
            <a:r>
              <a:rPr lang="en-US" i="1" dirty="0" smtClean="0"/>
              <a:t>within</a:t>
            </a:r>
            <a:r>
              <a:rPr lang="en-US" dirty="0" smtClean="0"/>
              <a:t> the subgroups.</a:t>
            </a:r>
          </a:p>
          <a:p>
            <a:r>
              <a:rPr lang="en-US" dirty="0" smtClean="0"/>
              <a:t>Rational Subgrouping </a:t>
            </a:r>
            <a:r>
              <a:rPr lang="en-US" i="1" dirty="0" smtClean="0"/>
              <a:t>maximizes</a:t>
            </a:r>
            <a:r>
              <a:rPr lang="en-US" dirty="0" smtClean="0"/>
              <a:t> the chance that Special Cause variation will be detected </a:t>
            </a:r>
            <a:r>
              <a:rPr lang="en-US" i="1" dirty="0" smtClean="0"/>
              <a:t>between </a:t>
            </a:r>
            <a:r>
              <a:rPr lang="en-US" dirty="0" smtClean="0"/>
              <a:t>subgroups.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7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Rational </a:t>
            </a:r>
            <a:r>
              <a:rPr lang="en-US" sz="3200" dirty="0"/>
              <a:t>S</a:t>
            </a:r>
            <a:r>
              <a:rPr lang="en-US" sz="3200" dirty="0" smtClean="0"/>
              <a:t>ubgrouping should assure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Cause variation should appear in the X-bar chart as </a:t>
            </a:r>
            <a:r>
              <a:rPr lang="en-US" i="1" dirty="0" smtClean="0"/>
              <a:t>between </a:t>
            </a:r>
            <a:r>
              <a:rPr lang="en-US" dirty="0" smtClean="0"/>
              <a:t>subgroup variation.</a:t>
            </a:r>
          </a:p>
          <a:p>
            <a:r>
              <a:rPr lang="en-US" dirty="0" smtClean="0"/>
              <a:t>Special Cause should not appear in an R-chart if </a:t>
            </a:r>
            <a:r>
              <a:rPr lang="en-US" i="1" dirty="0" smtClean="0"/>
              <a:t>within </a:t>
            </a:r>
            <a:r>
              <a:rPr lang="en-US" dirty="0" smtClean="0"/>
              <a:t>subgroup variation truly reflects Common Cause.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Estimating Common Cause for quantitative data.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Cause Variation (or just Common Cause) is denoted      .</a:t>
            </a:r>
          </a:p>
          <a:p>
            <a:r>
              <a:rPr lang="en-US" dirty="0" smtClean="0"/>
              <a:t> It is an estimate of Common Cause variation within the subgroups in terms of the standard deviation of the within subgroup variation.   </a:t>
            </a:r>
          </a:p>
          <a:p>
            <a:r>
              <a:rPr lang="en-US" dirty="0" smtClean="0"/>
              <a:t>It is assumed that within subgroup variation is homogeneous (important assumption).</a:t>
            </a:r>
          </a:p>
          <a:p>
            <a:r>
              <a:rPr lang="en-US" dirty="0" smtClean="0"/>
              <a:t>For within subgroup variation to reflect Common Cause, the process must be sampled under the most homogeneous operating conditions </a:t>
            </a:r>
            <a:r>
              <a:rPr lang="en-US" dirty="0" smtClean="0"/>
              <a:t>possible, i.e. Rational Subgrouping.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33600" y="2362200"/>
          <a:ext cx="38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62200"/>
                        <a:ext cx="381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Estimating Common Cause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Common Cause,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, is estimated by either using the sample standard deviations or the ranges of the data in the subgroups.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or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where R-bar is the average of the Ranges of each of the subgroups and </a:t>
            </a:r>
            <a:r>
              <a:rPr lang="en-US" i="1" dirty="0" smtClean="0"/>
              <a:t>d</a:t>
            </a:r>
            <a:r>
              <a:rPr lang="en-US" i="1" baseline="-25000" dirty="0" smtClean="0"/>
              <a:t>2</a:t>
            </a:r>
            <a:r>
              <a:rPr lang="en-US" dirty="0" smtClean="0"/>
              <a:t> is a constant.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90799" y="3352800"/>
          <a:ext cx="160244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799" y="3352800"/>
                        <a:ext cx="160244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90800" y="4495800"/>
          <a:ext cx="1386841" cy="533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5" imgW="660240" imgH="253800" progId="Equation.DSMT4">
                  <p:embed/>
                </p:oleObj>
              </mc:Choice>
              <mc:Fallback>
                <p:oleObj name="Equation" r:id="rId5" imgW="66024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1386841" cy="533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Common Cause of Subgroup Averages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the standard deviation of X-bar 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743200"/>
            <a:ext cx="1988327" cy="9191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4800600"/>
            <a:ext cx="1094013" cy="57797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3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Then 99% of the time…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Our Subgroup means should be within three times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of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Which should be our approximate Process Mean.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802147"/>
            <a:ext cx="1114362" cy="5887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397818"/>
            <a:ext cx="1936236" cy="63138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0EBED-A292-44E2-A792-CF73AFDEA1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16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579</Words>
  <Application>Microsoft Office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Equation</vt:lpstr>
      <vt:lpstr>Common Cause Variation</vt:lpstr>
      <vt:lpstr>Attributes of Common Cause Variation </vt:lpstr>
      <vt:lpstr>What is a Sampling Plan? </vt:lpstr>
      <vt:lpstr>Rational Subgrouping Plans </vt:lpstr>
      <vt:lpstr>Rational Subgrouping should assure </vt:lpstr>
      <vt:lpstr>Estimating Common Cause for quantitative data. </vt:lpstr>
      <vt:lpstr>Estimating Common Cause </vt:lpstr>
      <vt:lpstr>Common Cause of Subgroup Averages </vt:lpstr>
      <vt:lpstr>Then 99% of the time… </vt:lpstr>
      <vt:lpstr>Estimates of Common Cause are used to: </vt:lpstr>
      <vt:lpstr>Questions: 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Cause Variation</dc:title>
  <dc:creator>kuczek</dc:creator>
  <cp:lastModifiedBy>Thomas Kuczek</cp:lastModifiedBy>
  <cp:revision>28</cp:revision>
  <dcterms:created xsi:type="dcterms:W3CDTF">2013-01-20T17:21:38Z</dcterms:created>
  <dcterms:modified xsi:type="dcterms:W3CDTF">2016-01-28T16:43:25Z</dcterms:modified>
</cp:coreProperties>
</file>