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81" r:id="rId9"/>
    <p:sldId id="283" r:id="rId10"/>
    <p:sldId id="262" r:id="rId11"/>
    <p:sldId id="263" r:id="rId12"/>
    <p:sldId id="264" r:id="rId13"/>
    <p:sldId id="265" r:id="rId14"/>
  </p:sldIdLst>
  <p:sldSz cx="9144000" cy="6858000" type="letter"/>
  <p:notesSz cx="7048500" cy="92964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  <p:custShow name="Copy of Custom Show 1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  <p:custShow name="Copy 2 of Custom Show 1" id="2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</p:custShow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33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46" autoAdjust="0"/>
    <p:restoredTop sz="95290" autoAdjust="0"/>
  </p:normalViewPr>
  <p:slideViewPr>
    <p:cSldViewPr>
      <p:cViewPr varScale="1">
        <p:scale>
          <a:sx n="69" d="100"/>
          <a:sy n="69" d="100"/>
        </p:scale>
        <p:origin x="-1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486" y="1626"/>
      </p:cViewPr>
      <p:guideLst>
        <p:guide orient="horz" pos="2928"/>
        <p:guide pos="222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39925" y="336550"/>
            <a:ext cx="3208338" cy="2408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73425" y="8915400"/>
            <a:ext cx="492125" cy="24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939" tIns="40537" rIns="85939" bIns="40537">
            <a:spAutoFit/>
          </a:bodyPr>
          <a:lstStyle/>
          <a:p>
            <a:pPr algn="ctr" defTabSz="857250">
              <a:lnSpc>
                <a:spcPct val="90000"/>
              </a:lnSpc>
            </a:pPr>
            <a:r>
              <a:rPr lang="en-US" sz="1200"/>
              <a:t>6-</a:t>
            </a:r>
            <a:fld id="{CEA3E641-6843-4720-84A1-E198799AD2F7}" type="slidenum">
              <a:rPr lang="en-US" sz="1200"/>
              <a:pPr algn="ctr" defTabSz="8572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9900" y="3300413"/>
            <a:ext cx="6219825" cy="562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24" tIns="45401" rIns="92424" bIns="4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88741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44500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87413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27150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68475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This module explains this model step</a:t>
            </a:r>
          </a:p>
          <a:p>
            <a:r>
              <a:rPr lang="en-US"/>
              <a:t>Good point to use the quincunx to demonstrate variability</a:t>
            </a:r>
          </a:p>
          <a:p>
            <a:r>
              <a:rPr lang="en-US"/>
              <a:t>Talk about “expected variability” of the quincunx</a:t>
            </a:r>
          </a:p>
          <a:p>
            <a:r>
              <a:rPr lang="en-US"/>
              <a:t>Get class to understand that individual bead drops are unpredictable in an exact sense, but predictable within a range</a:t>
            </a:r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3294063"/>
            <a:ext cx="6219825" cy="5621337"/>
          </a:xfrm>
          <a:noFill/>
          <a:ln/>
        </p:spPr>
        <p:txBody>
          <a:bodyPr/>
          <a:lstStyle/>
          <a:p>
            <a:r>
              <a:rPr lang="en-US"/>
              <a:t>Circle the special causes</a:t>
            </a:r>
          </a:p>
          <a:p>
            <a:r>
              <a:rPr lang="en-US"/>
              <a:t>Target is 0</a:t>
            </a:r>
          </a:p>
          <a:p>
            <a:r>
              <a:rPr lang="en-US"/>
              <a:t>NOTE: No Lower Control Limit		Common when you are up against 	a boundary which is also your 		target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Common causes create the “expected variability”</a:t>
            </a:r>
          </a:p>
          <a:p>
            <a:r>
              <a:rPr lang="en-US"/>
              <a:t>Q: “What are the common causes in  	the quincunx?”   -   Pins</a:t>
            </a:r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900" y="3068638"/>
            <a:ext cx="6219825" cy="5621337"/>
          </a:xfrm>
          <a:noFill/>
          <a:ln/>
        </p:spPr>
        <p:txBody>
          <a:bodyPr/>
          <a:lstStyle/>
          <a:p>
            <a:r>
              <a:rPr lang="en-US"/>
              <a:t>Special causes create additional variability in the process</a:t>
            </a:r>
          </a:p>
          <a:p>
            <a:r>
              <a:rPr lang="en-US"/>
              <a:t>Will try to prevent them from happening again in the future	</a:t>
            </a:r>
          </a:p>
          <a:p>
            <a:r>
              <a:rPr lang="en-US"/>
              <a:t>What could be special causes in the quincunx</a:t>
            </a:r>
          </a:p>
          <a:p>
            <a:r>
              <a:rPr lang="en-US"/>
              <a:t>May go back to the cause-effect diagram of the “Going to Work” process and diagnose the various causes as common or special - Some may be classified as both; don’t lead them to think that </a:t>
            </a:r>
            <a:r>
              <a:rPr lang="en-US" b="1"/>
              <a:t>all</a:t>
            </a:r>
            <a:r>
              <a:rPr lang="en-US"/>
              <a:t> special causes are just common causes gone really bad</a:t>
            </a:r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Bracket common causes between the limits and special causes outside</a:t>
            </a:r>
          </a:p>
          <a:p>
            <a:r>
              <a:rPr lang="en-US"/>
              <a:t>Points outside the limits indicate the process has changed</a:t>
            </a:r>
          </a:p>
          <a:p>
            <a:r>
              <a:rPr lang="en-US"/>
              <a:t>Limits based on DATA</a:t>
            </a:r>
          </a:p>
          <a:p>
            <a:r>
              <a:rPr lang="en-US"/>
              <a:t>Limits of “expected variability” on quincunx were derived by dropping beads - collected DATA</a:t>
            </a:r>
          </a:p>
          <a:p>
            <a:r>
              <a:rPr lang="en-US"/>
              <a:t>Will not concern ourselves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common practice is to circle the special cause on the control chart so others will know it has been recognized</a:t>
            </a:r>
          </a:p>
          <a:p>
            <a:r>
              <a:rPr lang="en-US"/>
              <a:t>Additional rules are “beyond the scope of this course”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Special causes are the difference between stable and unstable processes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Process output is predictable		(Know the limits of process variation)</a:t>
            </a:r>
          </a:p>
          <a:p>
            <a:r>
              <a:rPr lang="en-US"/>
              <a:t>Customers see consistent product</a:t>
            </a:r>
          </a:p>
          <a:p>
            <a:r>
              <a:rPr lang="en-US"/>
              <a:t>Less time and effort spent firefighting</a:t>
            </a:r>
          </a:p>
          <a:p>
            <a:r>
              <a:rPr lang="en-US"/>
              <a:t>Easier to make (and see) changes to the process</a:t>
            </a:r>
          </a:p>
          <a:p>
            <a:r>
              <a:rPr lang="en-US"/>
              <a:t>Reduces complexity</a:t>
            </a:r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Circle the special causes on the control chart</a:t>
            </a:r>
          </a:p>
          <a:p>
            <a:r>
              <a:rPr lang="en-US"/>
              <a:t>Histogram unable to reflect time order needed to assess stability</a:t>
            </a:r>
          </a:p>
          <a:p>
            <a:r>
              <a:rPr lang="en-US"/>
              <a:t>Histogram may look typical, but process be highly unstable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Discuss the need for stability if histogram is to be used for prediction</a:t>
            </a:r>
          </a:p>
          <a:p>
            <a:r>
              <a:rPr lang="en-US"/>
              <a:t>Both tools used in tandem tell you a great deal about what your process is doing and can do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0025" y="358775"/>
            <a:ext cx="1958975" cy="579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513" y="358775"/>
            <a:ext cx="5726112" cy="579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857375"/>
            <a:ext cx="384175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857375"/>
            <a:ext cx="3843337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163" y="26988"/>
            <a:ext cx="9058275" cy="67913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358775"/>
            <a:ext cx="7837487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7312" tIns="42862" rIns="87312" bIns="428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0" y="6527800"/>
            <a:ext cx="495300" cy="268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defTabSz="877888"/>
            <a:r>
              <a:rPr lang="en-US" sz="1200"/>
              <a:t>6-</a:t>
            </a:r>
            <a:fld id="{9EB1E80F-30D0-4A71-888F-963C7C240354}" type="slidenum">
              <a:rPr lang="en-US" sz="1200"/>
              <a:pPr defTabSz="877888"/>
              <a:t>‹#›</a:t>
            </a:fld>
            <a:endParaRPr lang="en-US" sz="12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857375"/>
            <a:ext cx="7837487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7312" tIns="42862" rIns="87312" bIns="42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AutoShape 6"/>
          <p:cNvSpPr>
            <a:spLocks noChangeArrowheads="1"/>
          </p:cNvSpPr>
          <p:nvPr userDrawn="1"/>
        </p:nvSpPr>
        <p:spPr bwMode="auto">
          <a:xfrm>
            <a:off x="8077200" y="152400"/>
            <a:ext cx="838200" cy="8001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2pPr>
      <a:lvl3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3pPr>
      <a:lvl4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4pPr>
      <a:lvl5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5pPr>
      <a:lvl6pPr marL="4572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6pPr>
      <a:lvl7pPr marL="9144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7pPr>
      <a:lvl8pPr marL="13716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8pPr>
      <a:lvl9pPr marL="18288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9pPr>
    </p:titleStyle>
    <p:bodyStyle>
      <a:lvl1pPr marL="274638" indent="-274638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0000"/>
        <a:buFont typeface="Monotype Sorts" pitchFamily="2" charset="2"/>
        <a:buChar char="l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658813" indent="-220663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2pPr>
      <a:lvl3pPr marL="1095375" indent="-217488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o"/>
        <a:defRPr>
          <a:solidFill>
            <a:schemeClr val="tx1"/>
          </a:solidFill>
          <a:latin typeface="+mn-lt"/>
        </a:defRPr>
      </a:lvl3pPr>
      <a:lvl4pPr marL="1479550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q"/>
        <a:defRPr sz="1300">
          <a:solidFill>
            <a:schemeClr val="tx1"/>
          </a:solidFill>
          <a:latin typeface="+mn-lt"/>
        </a:defRPr>
      </a:lvl4pPr>
      <a:lvl5pPr marL="19192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5pPr>
      <a:lvl6pPr marL="23764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6pPr>
      <a:lvl7pPr marL="28336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7pPr>
      <a:lvl8pPr marL="32908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8pPr>
      <a:lvl9pPr marL="37480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8540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The</a:t>
            </a:r>
            <a:br>
              <a:rPr lang="en-US"/>
            </a:br>
            <a:r>
              <a:rPr lang="en-US"/>
              <a:t>Quality</a:t>
            </a:r>
            <a:br>
              <a:rPr lang="en-US"/>
            </a:br>
            <a:r>
              <a:rPr lang="en-US"/>
              <a:t>Improvement</a:t>
            </a:r>
            <a:br>
              <a:rPr lang="en-US"/>
            </a:br>
            <a:r>
              <a:rPr lang="en-US"/>
              <a:t>Model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23913" y="2009775"/>
            <a:ext cx="7837487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19150" y="2006600"/>
            <a:ext cx="7837488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127750" y="5778500"/>
            <a:ext cx="1016000" cy="70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Use SPC to Maintain Current Process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127750" y="24003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Collect &amp; Interpret Data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127750" y="16129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Select Measures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127750" y="8255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Define Process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6096000" y="4470400"/>
            <a:ext cx="1085850" cy="10795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Is</a:t>
            </a:r>
            <a:br>
              <a:rPr lang="en-US" sz="1200"/>
            </a:br>
            <a:r>
              <a:rPr lang="en-US" sz="1200"/>
              <a:t>Process</a:t>
            </a:r>
            <a:br>
              <a:rPr lang="en-US" sz="1200"/>
            </a:br>
            <a:r>
              <a:rPr lang="en-US" sz="1200"/>
              <a:t>Capable</a:t>
            </a:r>
            <a:br>
              <a:rPr lang="en-US" sz="1200"/>
            </a:br>
            <a:r>
              <a:rPr lang="en-US" sz="1200"/>
              <a:t>?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43450" y="4733925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Improve Process Capability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6096000" y="3162300"/>
            <a:ext cx="1085850" cy="10795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531100" y="3425825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Investigate &amp; Fix Special Causes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6629400" y="1397000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6629400" y="2184400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7188200" y="3708400"/>
            <a:ext cx="33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5753100" y="5016500"/>
            <a:ext cx="349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5245100" y="2673350"/>
            <a:ext cx="852488" cy="2046288"/>
          </a:xfrm>
          <a:custGeom>
            <a:avLst/>
            <a:gdLst/>
            <a:ahLst/>
            <a:cxnLst>
              <a:cxn ang="0">
                <a:pos x="0" y="1288"/>
              </a:cxn>
              <a:cxn ang="0">
                <a:pos x="0" y="0"/>
              </a:cxn>
              <a:cxn ang="0">
                <a:pos x="536" y="0"/>
              </a:cxn>
            </a:cxnLst>
            <a:rect l="0" t="0" r="r" b="b"/>
            <a:pathLst>
              <a:path w="537" h="1289">
                <a:moveTo>
                  <a:pt x="0" y="1288"/>
                </a:moveTo>
                <a:lnTo>
                  <a:pt x="0" y="0"/>
                </a:lnTo>
                <a:lnTo>
                  <a:pt x="53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7150100" y="2679700"/>
            <a:ext cx="896938" cy="731838"/>
          </a:xfrm>
          <a:custGeom>
            <a:avLst/>
            <a:gdLst/>
            <a:ahLst/>
            <a:cxnLst>
              <a:cxn ang="0">
                <a:pos x="564" y="460"/>
              </a:cxn>
              <a:cxn ang="0">
                <a:pos x="564" y="0"/>
              </a:cxn>
              <a:cxn ang="0">
                <a:pos x="0" y="0"/>
              </a:cxn>
            </a:cxnLst>
            <a:rect l="0" t="0" r="r" b="b"/>
            <a:pathLst>
              <a:path w="565" h="461">
                <a:moveTo>
                  <a:pt x="564" y="460"/>
                </a:moveTo>
                <a:lnTo>
                  <a:pt x="564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7123113" y="3394075"/>
            <a:ext cx="390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No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6672263" y="4264025"/>
            <a:ext cx="4206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Yes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5776913" y="4670425"/>
            <a:ext cx="390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No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672263" y="5489575"/>
            <a:ext cx="4206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Yes</a:t>
            </a:r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 rot="16200000">
            <a:off x="7156450" y="26225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 rot="5400000" flipH="1">
            <a:off x="6019800" y="261620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 rot="10800000" flipH="1">
            <a:off x="6589713" y="15049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 rot="10800000" flipH="1">
            <a:off x="6589713" y="22923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6602413" y="2971800"/>
            <a:ext cx="82550" cy="184150"/>
            <a:chOff x="4158" y="1872"/>
            <a:chExt cx="52" cy="116"/>
          </a:xfrm>
        </p:grpSpPr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4184" y="1872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 rot="10800000" flipH="1">
              <a:off x="4158" y="1932"/>
              <a:ext cx="52" cy="56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7" name="AutoShape 31"/>
          <p:cNvSpPr>
            <a:spLocks noChangeArrowheads="1"/>
          </p:cNvSpPr>
          <p:nvPr/>
        </p:nvSpPr>
        <p:spPr bwMode="auto">
          <a:xfrm rot="5400000" flipH="1">
            <a:off x="7423150" y="36512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 rot="16200000">
            <a:off x="5772150" y="49593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31" name="Group 35"/>
          <p:cNvGrpSpPr>
            <a:grpSpLocks/>
          </p:cNvGrpSpPr>
          <p:nvPr/>
        </p:nvGrpSpPr>
        <p:grpSpPr bwMode="auto">
          <a:xfrm>
            <a:off x="6602413" y="4260850"/>
            <a:ext cx="82550" cy="222250"/>
            <a:chOff x="4158" y="2684"/>
            <a:chExt cx="52" cy="140"/>
          </a:xfrm>
        </p:grpSpPr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>
              <a:off x="4184" y="2684"/>
              <a:ext cx="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AutoShape 34"/>
            <p:cNvSpPr>
              <a:spLocks noChangeArrowheads="1"/>
            </p:cNvSpPr>
            <p:nvPr/>
          </p:nvSpPr>
          <p:spPr bwMode="auto">
            <a:xfrm rot="10800000" flipH="1">
              <a:off x="4158" y="2756"/>
              <a:ext cx="52" cy="68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34" name="Group 38"/>
          <p:cNvGrpSpPr>
            <a:grpSpLocks/>
          </p:cNvGrpSpPr>
          <p:nvPr/>
        </p:nvGrpSpPr>
        <p:grpSpPr bwMode="auto">
          <a:xfrm>
            <a:off x="6596063" y="5568950"/>
            <a:ext cx="82550" cy="215900"/>
            <a:chOff x="4154" y="3508"/>
            <a:chExt cx="52" cy="136"/>
          </a:xfrm>
        </p:grpSpPr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>
              <a:off x="4184" y="3508"/>
              <a:ext cx="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 rot="10800000" flipH="1">
              <a:off x="4154" y="3576"/>
              <a:ext cx="52" cy="68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569913" y="3084513"/>
            <a:ext cx="23780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Is Process Stable?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646113" y="3746500"/>
            <a:ext cx="3690937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85850" indent="-1085850"/>
            <a:r>
              <a:rPr lang="en-US" sz="2000"/>
              <a:t>Purpose:	Determine the stability of key measures of the product.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56832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Advantages of Stable Processes Are: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800225"/>
            <a:ext cx="7837487" cy="4297363"/>
          </a:xfrm>
          <a:noFill/>
          <a:ln/>
        </p:spPr>
        <p:txBody>
          <a:bodyPr/>
          <a:lstStyle/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Polymer Manufacturing Data</a:t>
            </a:r>
          </a:p>
        </p:txBody>
      </p:sp>
      <p:grpSp>
        <p:nvGrpSpPr>
          <p:cNvPr id="18881" name="Group 449"/>
          <p:cNvGrpSpPr>
            <a:grpSpLocks/>
          </p:cNvGrpSpPr>
          <p:nvPr/>
        </p:nvGrpSpPr>
        <p:grpSpPr bwMode="auto">
          <a:xfrm>
            <a:off x="4322763" y="1676400"/>
            <a:ext cx="4208462" cy="3189288"/>
            <a:chOff x="2723" y="1056"/>
            <a:chExt cx="2652" cy="2009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 flipH="1">
              <a:off x="3046" y="2754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 flipH="1">
              <a:off x="3024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2918" y="2537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3046" y="2494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 flipH="1">
              <a:off x="3024" y="236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2918" y="2278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>
              <a:off x="3046" y="2235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H="1">
              <a:off x="3024" y="2106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918" y="2018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H="1">
              <a:off x="3046" y="1976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 flipH="1">
              <a:off x="3024" y="1846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2918" y="1759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 flipH="1">
              <a:off x="3046" y="1717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 flipH="1">
              <a:off x="3024" y="158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2918" y="1500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 flipH="1">
              <a:off x="3046" y="1458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 flipH="1">
              <a:off x="3024" y="1328"/>
              <a:ext cx="5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2918" y="1241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3075" y="2278"/>
              <a:ext cx="19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3075" y="2487"/>
              <a:ext cx="1929" cy="0"/>
            </a:xfrm>
            <a:prstGeom prst="line">
              <a:avLst/>
            </a:prstGeom>
            <a:noFill/>
            <a:ln w="12700">
              <a:pattFill prst="wdUpDiag">
                <a:fgClr>
                  <a:srgbClr val="FF0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3075" y="2070"/>
              <a:ext cx="1929" cy="0"/>
            </a:xfrm>
            <a:prstGeom prst="line">
              <a:avLst/>
            </a:prstGeom>
            <a:noFill/>
            <a:ln w="12700">
              <a:pattFill prst="wdUpDiag">
                <a:fgClr>
                  <a:srgbClr val="FF0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24"/>
            <p:cNvSpPr>
              <a:spLocks noChangeShapeType="1"/>
            </p:cNvSpPr>
            <p:nvPr/>
          </p:nvSpPr>
          <p:spPr bwMode="auto">
            <a:xfrm>
              <a:off x="3068" y="222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Line 25"/>
            <p:cNvSpPr>
              <a:spLocks noChangeShapeType="1"/>
            </p:cNvSpPr>
            <p:nvPr/>
          </p:nvSpPr>
          <p:spPr bwMode="auto">
            <a:xfrm flipH="1">
              <a:off x="3060" y="222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 flipV="1">
              <a:off x="3079" y="2127"/>
              <a:ext cx="6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27"/>
            <p:cNvSpPr>
              <a:spLocks noChangeShapeType="1"/>
            </p:cNvSpPr>
            <p:nvPr/>
          </p:nvSpPr>
          <p:spPr bwMode="auto">
            <a:xfrm>
              <a:off x="3082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auto">
            <a:xfrm flipH="1">
              <a:off x="3074" y="212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auto">
            <a:xfrm>
              <a:off x="3093" y="2135"/>
              <a:ext cx="7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3097" y="225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 flipH="1">
              <a:off x="3089" y="225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>
              <a:off x="3104" y="2257"/>
              <a:ext cx="14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Line 33"/>
            <p:cNvSpPr>
              <a:spLocks noChangeShapeType="1"/>
            </p:cNvSpPr>
            <p:nvPr/>
          </p:nvSpPr>
          <p:spPr bwMode="auto">
            <a:xfrm>
              <a:off x="3111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Line 34"/>
            <p:cNvSpPr>
              <a:spLocks noChangeShapeType="1"/>
            </p:cNvSpPr>
            <p:nvPr/>
          </p:nvSpPr>
          <p:spPr bwMode="auto">
            <a:xfrm flipH="1">
              <a:off x="3103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3118" y="2279"/>
              <a:ext cx="1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3126" y="2279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H="1">
              <a:off x="3118" y="2279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auto">
            <a:xfrm>
              <a:off x="3133" y="2286"/>
              <a:ext cx="1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Line 39"/>
            <p:cNvSpPr>
              <a:spLocks noChangeShapeType="1"/>
            </p:cNvSpPr>
            <p:nvPr/>
          </p:nvSpPr>
          <p:spPr bwMode="auto">
            <a:xfrm>
              <a:off x="3140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Line 40"/>
            <p:cNvSpPr>
              <a:spLocks noChangeShapeType="1"/>
            </p:cNvSpPr>
            <p:nvPr/>
          </p:nvSpPr>
          <p:spPr bwMode="auto">
            <a:xfrm flipH="1">
              <a:off x="3132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3151" y="2315"/>
              <a:ext cx="6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3154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 flipH="1">
              <a:off x="3146" y="2351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 flipV="1">
              <a:off x="3165" y="2300"/>
              <a:ext cx="7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3169" y="230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 flipH="1">
              <a:off x="3161" y="230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>
              <a:off x="3180" y="2308"/>
              <a:ext cx="6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3183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 flipH="1">
              <a:off x="3175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3190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3198" y="235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 flipH="1">
              <a:off x="3190" y="235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3208" y="2365"/>
              <a:ext cx="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3212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 flipH="1">
              <a:off x="3204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 flipV="1">
              <a:off x="3223" y="2343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>
              <a:off x="3226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 flipH="1">
              <a:off x="3218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 flipV="1">
              <a:off x="3234" y="2321"/>
              <a:ext cx="6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3234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 flipH="1">
              <a:off x="3226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 flipV="1">
              <a:off x="3241" y="2314"/>
              <a:ext cx="13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3248" y="231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 flipH="1">
              <a:off x="3240" y="231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 flipV="1">
              <a:off x="3259" y="2235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>
              <a:off x="3262" y="223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9" name="Line 67"/>
            <p:cNvSpPr>
              <a:spLocks noChangeShapeType="1"/>
            </p:cNvSpPr>
            <p:nvPr/>
          </p:nvSpPr>
          <p:spPr bwMode="auto">
            <a:xfrm flipH="1">
              <a:off x="3254" y="223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0" name="Line 68"/>
            <p:cNvSpPr>
              <a:spLocks noChangeShapeType="1"/>
            </p:cNvSpPr>
            <p:nvPr/>
          </p:nvSpPr>
          <p:spPr bwMode="auto">
            <a:xfrm>
              <a:off x="3273" y="2243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1" name="Line 69"/>
            <p:cNvSpPr>
              <a:spLocks noChangeShapeType="1"/>
            </p:cNvSpPr>
            <p:nvPr/>
          </p:nvSpPr>
          <p:spPr bwMode="auto">
            <a:xfrm>
              <a:off x="3277" y="233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2" name="Line 70"/>
            <p:cNvSpPr>
              <a:spLocks noChangeShapeType="1"/>
            </p:cNvSpPr>
            <p:nvPr/>
          </p:nvSpPr>
          <p:spPr bwMode="auto">
            <a:xfrm flipH="1">
              <a:off x="3269" y="233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>
              <a:off x="3284" y="2344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>
              <a:off x="3291" y="236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 flipH="1">
              <a:off x="3283" y="236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Line 74"/>
            <p:cNvSpPr>
              <a:spLocks noChangeShapeType="1"/>
            </p:cNvSpPr>
            <p:nvPr/>
          </p:nvSpPr>
          <p:spPr bwMode="auto">
            <a:xfrm flipV="1">
              <a:off x="3302" y="2285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7" name="Line 75"/>
            <p:cNvSpPr>
              <a:spLocks noChangeShapeType="1"/>
            </p:cNvSpPr>
            <p:nvPr/>
          </p:nvSpPr>
          <p:spPr bwMode="auto">
            <a:xfrm>
              <a:off x="3306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8" name="Line 76"/>
            <p:cNvSpPr>
              <a:spLocks noChangeShapeType="1"/>
            </p:cNvSpPr>
            <p:nvPr/>
          </p:nvSpPr>
          <p:spPr bwMode="auto">
            <a:xfrm flipH="1">
              <a:off x="3298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9" name="Line 77"/>
            <p:cNvSpPr>
              <a:spLocks noChangeShapeType="1"/>
            </p:cNvSpPr>
            <p:nvPr/>
          </p:nvSpPr>
          <p:spPr bwMode="auto">
            <a:xfrm flipV="1">
              <a:off x="3313" y="2271"/>
              <a:ext cx="13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>
              <a:off x="3320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 flipH="1">
              <a:off x="3312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>
              <a:off x="3327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3334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 flipH="1">
              <a:off x="3326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>
              <a:off x="3345" y="2293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>
              <a:off x="3349" y="2387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7" name="Line 85"/>
            <p:cNvSpPr>
              <a:spLocks noChangeShapeType="1"/>
            </p:cNvSpPr>
            <p:nvPr/>
          </p:nvSpPr>
          <p:spPr bwMode="auto">
            <a:xfrm flipH="1">
              <a:off x="3341" y="2387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8" name="Line 86"/>
            <p:cNvSpPr>
              <a:spLocks noChangeShapeType="1"/>
            </p:cNvSpPr>
            <p:nvPr/>
          </p:nvSpPr>
          <p:spPr bwMode="auto">
            <a:xfrm>
              <a:off x="3356" y="239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9" name="Line 87"/>
            <p:cNvSpPr>
              <a:spLocks noChangeShapeType="1"/>
            </p:cNvSpPr>
            <p:nvPr/>
          </p:nvSpPr>
          <p:spPr bwMode="auto">
            <a:xfrm>
              <a:off x="3363" y="2401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0" name="Line 88"/>
            <p:cNvSpPr>
              <a:spLocks noChangeShapeType="1"/>
            </p:cNvSpPr>
            <p:nvPr/>
          </p:nvSpPr>
          <p:spPr bwMode="auto">
            <a:xfrm flipH="1">
              <a:off x="3355" y="2401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1" name="Line 89"/>
            <p:cNvSpPr>
              <a:spLocks noChangeShapeType="1"/>
            </p:cNvSpPr>
            <p:nvPr/>
          </p:nvSpPr>
          <p:spPr bwMode="auto">
            <a:xfrm>
              <a:off x="3374" y="2408"/>
              <a:ext cx="6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2" name="Line 90"/>
            <p:cNvSpPr>
              <a:spLocks noChangeShapeType="1"/>
            </p:cNvSpPr>
            <p:nvPr/>
          </p:nvSpPr>
          <p:spPr bwMode="auto">
            <a:xfrm>
              <a:off x="3378" y="244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3" name="Line 91"/>
            <p:cNvSpPr>
              <a:spLocks noChangeShapeType="1"/>
            </p:cNvSpPr>
            <p:nvPr/>
          </p:nvSpPr>
          <p:spPr bwMode="auto">
            <a:xfrm flipH="1">
              <a:off x="3370" y="244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4" name="Line 92"/>
            <p:cNvSpPr>
              <a:spLocks noChangeShapeType="1"/>
            </p:cNvSpPr>
            <p:nvPr/>
          </p:nvSpPr>
          <p:spPr bwMode="auto">
            <a:xfrm>
              <a:off x="3385" y="245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5" name="Line 93"/>
            <p:cNvSpPr>
              <a:spLocks noChangeShapeType="1"/>
            </p:cNvSpPr>
            <p:nvPr/>
          </p:nvSpPr>
          <p:spPr bwMode="auto">
            <a:xfrm>
              <a:off x="3392" y="245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6" name="Line 94"/>
            <p:cNvSpPr>
              <a:spLocks noChangeShapeType="1"/>
            </p:cNvSpPr>
            <p:nvPr/>
          </p:nvSpPr>
          <p:spPr bwMode="auto">
            <a:xfrm flipH="1">
              <a:off x="3384" y="245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7" name="Line 95"/>
            <p:cNvSpPr>
              <a:spLocks noChangeShapeType="1"/>
            </p:cNvSpPr>
            <p:nvPr/>
          </p:nvSpPr>
          <p:spPr bwMode="auto">
            <a:xfrm flipV="1">
              <a:off x="3403" y="2242"/>
              <a:ext cx="6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8" name="Line 96"/>
            <p:cNvSpPr>
              <a:spLocks noChangeShapeType="1"/>
            </p:cNvSpPr>
            <p:nvPr/>
          </p:nvSpPr>
          <p:spPr bwMode="auto">
            <a:xfrm>
              <a:off x="3406" y="224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9" name="Line 97"/>
            <p:cNvSpPr>
              <a:spLocks noChangeShapeType="1"/>
            </p:cNvSpPr>
            <p:nvPr/>
          </p:nvSpPr>
          <p:spPr bwMode="auto">
            <a:xfrm flipH="1">
              <a:off x="3398" y="224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0" name="Line 98"/>
            <p:cNvSpPr>
              <a:spLocks noChangeShapeType="1"/>
            </p:cNvSpPr>
            <p:nvPr/>
          </p:nvSpPr>
          <p:spPr bwMode="auto">
            <a:xfrm flipV="1">
              <a:off x="3414" y="2228"/>
              <a:ext cx="6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1" name="Line 99"/>
            <p:cNvSpPr>
              <a:spLocks noChangeShapeType="1"/>
            </p:cNvSpPr>
            <p:nvPr/>
          </p:nvSpPr>
          <p:spPr bwMode="auto">
            <a:xfrm>
              <a:off x="3414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2" name="Line 100"/>
            <p:cNvSpPr>
              <a:spLocks noChangeShapeType="1"/>
            </p:cNvSpPr>
            <p:nvPr/>
          </p:nvSpPr>
          <p:spPr bwMode="auto">
            <a:xfrm flipH="1">
              <a:off x="3406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3" name="Line 101"/>
            <p:cNvSpPr>
              <a:spLocks noChangeShapeType="1"/>
            </p:cNvSpPr>
            <p:nvPr/>
          </p:nvSpPr>
          <p:spPr bwMode="auto">
            <a:xfrm>
              <a:off x="3424" y="2236"/>
              <a:ext cx="7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4" name="Line 102"/>
            <p:cNvSpPr>
              <a:spLocks noChangeShapeType="1"/>
            </p:cNvSpPr>
            <p:nvPr/>
          </p:nvSpPr>
          <p:spPr bwMode="auto">
            <a:xfrm>
              <a:off x="3428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" name="Line 103"/>
            <p:cNvSpPr>
              <a:spLocks noChangeShapeType="1"/>
            </p:cNvSpPr>
            <p:nvPr/>
          </p:nvSpPr>
          <p:spPr bwMode="auto">
            <a:xfrm flipH="1">
              <a:off x="3420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" name="Line 104"/>
            <p:cNvSpPr>
              <a:spLocks noChangeShapeType="1"/>
            </p:cNvSpPr>
            <p:nvPr/>
          </p:nvSpPr>
          <p:spPr bwMode="auto">
            <a:xfrm>
              <a:off x="3435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" name="Line 105"/>
            <p:cNvSpPr>
              <a:spLocks noChangeShapeType="1"/>
            </p:cNvSpPr>
            <p:nvPr/>
          </p:nvSpPr>
          <p:spPr bwMode="auto">
            <a:xfrm>
              <a:off x="3442" y="235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8" name="Line 106"/>
            <p:cNvSpPr>
              <a:spLocks noChangeShapeType="1"/>
            </p:cNvSpPr>
            <p:nvPr/>
          </p:nvSpPr>
          <p:spPr bwMode="auto">
            <a:xfrm flipH="1">
              <a:off x="3434" y="235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9" name="Line 107"/>
            <p:cNvSpPr>
              <a:spLocks noChangeShapeType="1"/>
            </p:cNvSpPr>
            <p:nvPr/>
          </p:nvSpPr>
          <p:spPr bwMode="auto">
            <a:xfrm>
              <a:off x="3450" y="236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" name="Line 108"/>
            <p:cNvSpPr>
              <a:spLocks noChangeShapeType="1"/>
            </p:cNvSpPr>
            <p:nvPr/>
          </p:nvSpPr>
          <p:spPr bwMode="auto">
            <a:xfrm>
              <a:off x="3457" y="237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1" name="Line 109"/>
            <p:cNvSpPr>
              <a:spLocks noChangeShapeType="1"/>
            </p:cNvSpPr>
            <p:nvPr/>
          </p:nvSpPr>
          <p:spPr bwMode="auto">
            <a:xfrm flipH="1">
              <a:off x="3449" y="237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2" name="Line 110"/>
            <p:cNvSpPr>
              <a:spLocks noChangeShapeType="1"/>
            </p:cNvSpPr>
            <p:nvPr/>
          </p:nvSpPr>
          <p:spPr bwMode="auto">
            <a:xfrm flipV="1">
              <a:off x="3468" y="2328"/>
              <a:ext cx="6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3" name="Line 111"/>
            <p:cNvSpPr>
              <a:spLocks noChangeShapeType="1"/>
            </p:cNvSpPr>
            <p:nvPr/>
          </p:nvSpPr>
          <p:spPr bwMode="auto">
            <a:xfrm>
              <a:off x="3471" y="232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4" name="Line 112"/>
            <p:cNvSpPr>
              <a:spLocks noChangeShapeType="1"/>
            </p:cNvSpPr>
            <p:nvPr/>
          </p:nvSpPr>
          <p:spPr bwMode="auto">
            <a:xfrm flipH="1">
              <a:off x="3463" y="232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5" name="Line 113"/>
            <p:cNvSpPr>
              <a:spLocks noChangeShapeType="1"/>
            </p:cNvSpPr>
            <p:nvPr/>
          </p:nvSpPr>
          <p:spPr bwMode="auto">
            <a:xfrm flipV="1">
              <a:off x="3482" y="2271"/>
              <a:ext cx="6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6" name="Line 114"/>
            <p:cNvSpPr>
              <a:spLocks noChangeShapeType="1"/>
            </p:cNvSpPr>
            <p:nvPr/>
          </p:nvSpPr>
          <p:spPr bwMode="auto">
            <a:xfrm>
              <a:off x="3486" y="227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7" name="Line 115"/>
            <p:cNvSpPr>
              <a:spLocks noChangeShapeType="1"/>
            </p:cNvSpPr>
            <p:nvPr/>
          </p:nvSpPr>
          <p:spPr bwMode="auto">
            <a:xfrm flipH="1">
              <a:off x="3478" y="2272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8" name="Line 116"/>
            <p:cNvSpPr>
              <a:spLocks noChangeShapeType="1"/>
            </p:cNvSpPr>
            <p:nvPr/>
          </p:nvSpPr>
          <p:spPr bwMode="auto">
            <a:xfrm flipV="1">
              <a:off x="3496" y="2199"/>
              <a:ext cx="7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9" name="Line 117"/>
            <p:cNvSpPr>
              <a:spLocks noChangeShapeType="1"/>
            </p:cNvSpPr>
            <p:nvPr/>
          </p:nvSpPr>
          <p:spPr bwMode="auto">
            <a:xfrm>
              <a:off x="3500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0" name="Line 118"/>
            <p:cNvSpPr>
              <a:spLocks noChangeShapeType="1"/>
            </p:cNvSpPr>
            <p:nvPr/>
          </p:nvSpPr>
          <p:spPr bwMode="auto">
            <a:xfrm flipH="1">
              <a:off x="3492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1" name="Line 119"/>
            <p:cNvSpPr>
              <a:spLocks noChangeShapeType="1"/>
            </p:cNvSpPr>
            <p:nvPr/>
          </p:nvSpPr>
          <p:spPr bwMode="auto">
            <a:xfrm>
              <a:off x="3511" y="2207"/>
              <a:ext cx="6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2" name="Line 120"/>
            <p:cNvSpPr>
              <a:spLocks noChangeShapeType="1"/>
            </p:cNvSpPr>
            <p:nvPr/>
          </p:nvSpPr>
          <p:spPr bwMode="auto">
            <a:xfrm>
              <a:off x="3514" y="229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3" name="Line 121"/>
            <p:cNvSpPr>
              <a:spLocks noChangeShapeType="1"/>
            </p:cNvSpPr>
            <p:nvPr/>
          </p:nvSpPr>
          <p:spPr bwMode="auto">
            <a:xfrm flipH="1">
              <a:off x="3506" y="229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4" name="Line 122"/>
            <p:cNvSpPr>
              <a:spLocks noChangeShapeType="1"/>
            </p:cNvSpPr>
            <p:nvPr/>
          </p:nvSpPr>
          <p:spPr bwMode="auto">
            <a:xfrm>
              <a:off x="3522" y="2300"/>
              <a:ext cx="1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5" name="Line 123"/>
            <p:cNvSpPr>
              <a:spLocks noChangeShapeType="1"/>
            </p:cNvSpPr>
            <p:nvPr/>
          </p:nvSpPr>
          <p:spPr bwMode="auto">
            <a:xfrm>
              <a:off x="3529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6" name="Line 124"/>
            <p:cNvSpPr>
              <a:spLocks noChangeShapeType="1"/>
            </p:cNvSpPr>
            <p:nvPr/>
          </p:nvSpPr>
          <p:spPr bwMode="auto">
            <a:xfrm flipH="1">
              <a:off x="3521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7" name="Line 125"/>
            <p:cNvSpPr>
              <a:spLocks noChangeShapeType="1"/>
            </p:cNvSpPr>
            <p:nvPr/>
          </p:nvSpPr>
          <p:spPr bwMode="auto">
            <a:xfrm>
              <a:off x="3540" y="2329"/>
              <a:ext cx="6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8" name="Line 126"/>
            <p:cNvSpPr>
              <a:spLocks noChangeShapeType="1"/>
            </p:cNvSpPr>
            <p:nvPr/>
          </p:nvSpPr>
          <p:spPr bwMode="auto">
            <a:xfrm>
              <a:off x="3543" y="242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9" name="Line 127"/>
            <p:cNvSpPr>
              <a:spLocks noChangeShapeType="1"/>
            </p:cNvSpPr>
            <p:nvPr/>
          </p:nvSpPr>
          <p:spPr bwMode="auto">
            <a:xfrm flipH="1">
              <a:off x="3535" y="242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0" name="Line 128"/>
            <p:cNvSpPr>
              <a:spLocks noChangeShapeType="1"/>
            </p:cNvSpPr>
            <p:nvPr/>
          </p:nvSpPr>
          <p:spPr bwMode="auto">
            <a:xfrm>
              <a:off x="3554" y="2430"/>
              <a:ext cx="7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1" name="Line 129"/>
            <p:cNvSpPr>
              <a:spLocks noChangeShapeType="1"/>
            </p:cNvSpPr>
            <p:nvPr/>
          </p:nvSpPr>
          <p:spPr bwMode="auto">
            <a:xfrm>
              <a:off x="3558" y="246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2" name="Line 130"/>
            <p:cNvSpPr>
              <a:spLocks noChangeShapeType="1"/>
            </p:cNvSpPr>
            <p:nvPr/>
          </p:nvSpPr>
          <p:spPr bwMode="auto">
            <a:xfrm flipH="1">
              <a:off x="3550" y="246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3" name="Line 131"/>
            <p:cNvSpPr>
              <a:spLocks noChangeShapeType="1"/>
            </p:cNvSpPr>
            <p:nvPr/>
          </p:nvSpPr>
          <p:spPr bwMode="auto">
            <a:xfrm>
              <a:off x="3569" y="2473"/>
              <a:ext cx="6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4" name="Line 132"/>
            <p:cNvSpPr>
              <a:spLocks noChangeShapeType="1"/>
            </p:cNvSpPr>
            <p:nvPr/>
          </p:nvSpPr>
          <p:spPr bwMode="auto">
            <a:xfrm>
              <a:off x="3572" y="252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5" name="Line 133"/>
            <p:cNvSpPr>
              <a:spLocks noChangeShapeType="1"/>
            </p:cNvSpPr>
            <p:nvPr/>
          </p:nvSpPr>
          <p:spPr bwMode="auto">
            <a:xfrm flipH="1">
              <a:off x="3564" y="252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6" name="Line 134"/>
            <p:cNvSpPr>
              <a:spLocks noChangeShapeType="1"/>
            </p:cNvSpPr>
            <p:nvPr/>
          </p:nvSpPr>
          <p:spPr bwMode="auto">
            <a:xfrm flipV="1">
              <a:off x="3579" y="2501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7" name="Line 135"/>
            <p:cNvSpPr>
              <a:spLocks noChangeShapeType="1"/>
            </p:cNvSpPr>
            <p:nvPr/>
          </p:nvSpPr>
          <p:spPr bwMode="auto">
            <a:xfrm>
              <a:off x="3587" y="250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8" name="Line 136"/>
            <p:cNvSpPr>
              <a:spLocks noChangeShapeType="1"/>
            </p:cNvSpPr>
            <p:nvPr/>
          </p:nvSpPr>
          <p:spPr bwMode="auto">
            <a:xfrm flipH="1">
              <a:off x="3579" y="250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9" name="Line 137"/>
            <p:cNvSpPr>
              <a:spLocks noChangeShapeType="1"/>
            </p:cNvSpPr>
            <p:nvPr/>
          </p:nvSpPr>
          <p:spPr bwMode="auto">
            <a:xfrm>
              <a:off x="3597" y="2509"/>
              <a:ext cx="0" cy="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0" name="Line 138"/>
            <p:cNvSpPr>
              <a:spLocks noChangeShapeType="1"/>
            </p:cNvSpPr>
            <p:nvPr/>
          </p:nvSpPr>
          <p:spPr bwMode="auto">
            <a:xfrm>
              <a:off x="3594" y="255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1" name="Line 139"/>
            <p:cNvSpPr>
              <a:spLocks noChangeShapeType="1"/>
            </p:cNvSpPr>
            <p:nvPr/>
          </p:nvSpPr>
          <p:spPr bwMode="auto">
            <a:xfrm flipH="1">
              <a:off x="3586" y="255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2" name="Line 140"/>
            <p:cNvSpPr>
              <a:spLocks noChangeShapeType="1"/>
            </p:cNvSpPr>
            <p:nvPr/>
          </p:nvSpPr>
          <p:spPr bwMode="auto">
            <a:xfrm>
              <a:off x="3601" y="256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3" name="Line 141"/>
            <p:cNvSpPr>
              <a:spLocks noChangeShapeType="1"/>
            </p:cNvSpPr>
            <p:nvPr/>
          </p:nvSpPr>
          <p:spPr bwMode="auto">
            <a:xfrm>
              <a:off x="3608" y="256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4" name="Line 142"/>
            <p:cNvSpPr>
              <a:spLocks noChangeShapeType="1"/>
            </p:cNvSpPr>
            <p:nvPr/>
          </p:nvSpPr>
          <p:spPr bwMode="auto">
            <a:xfrm flipH="1">
              <a:off x="3600" y="256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5" name="Line 143"/>
            <p:cNvSpPr>
              <a:spLocks noChangeShapeType="1"/>
            </p:cNvSpPr>
            <p:nvPr/>
          </p:nvSpPr>
          <p:spPr bwMode="auto">
            <a:xfrm flipV="1">
              <a:off x="3615" y="2544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6" name="Line 144"/>
            <p:cNvSpPr>
              <a:spLocks noChangeShapeType="1"/>
            </p:cNvSpPr>
            <p:nvPr/>
          </p:nvSpPr>
          <p:spPr bwMode="auto">
            <a:xfrm>
              <a:off x="3623" y="254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7" name="Line 145"/>
            <p:cNvSpPr>
              <a:spLocks noChangeShapeType="1"/>
            </p:cNvSpPr>
            <p:nvPr/>
          </p:nvSpPr>
          <p:spPr bwMode="auto">
            <a:xfrm flipH="1">
              <a:off x="3615" y="2545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8" name="Line 146"/>
            <p:cNvSpPr>
              <a:spLocks noChangeShapeType="1"/>
            </p:cNvSpPr>
            <p:nvPr/>
          </p:nvSpPr>
          <p:spPr bwMode="auto">
            <a:xfrm>
              <a:off x="3633" y="2552"/>
              <a:ext cx="7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9" name="Line 147"/>
            <p:cNvSpPr>
              <a:spLocks noChangeShapeType="1"/>
            </p:cNvSpPr>
            <p:nvPr/>
          </p:nvSpPr>
          <p:spPr bwMode="auto">
            <a:xfrm>
              <a:off x="3637" y="263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0" name="Line 148"/>
            <p:cNvSpPr>
              <a:spLocks noChangeShapeType="1"/>
            </p:cNvSpPr>
            <p:nvPr/>
          </p:nvSpPr>
          <p:spPr bwMode="auto">
            <a:xfrm flipH="1">
              <a:off x="3629" y="263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1" name="Line 149"/>
            <p:cNvSpPr>
              <a:spLocks noChangeShapeType="1"/>
            </p:cNvSpPr>
            <p:nvPr/>
          </p:nvSpPr>
          <p:spPr bwMode="auto">
            <a:xfrm flipV="1">
              <a:off x="3648" y="2559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2" name="Line 150"/>
            <p:cNvSpPr>
              <a:spLocks noChangeShapeType="1"/>
            </p:cNvSpPr>
            <p:nvPr/>
          </p:nvSpPr>
          <p:spPr bwMode="auto">
            <a:xfrm>
              <a:off x="3651" y="256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3" name="Line 151"/>
            <p:cNvSpPr>
              <a:spLocks noChangeShapeType="1"/>
            </p:cNvSpPr>
            <p:nvPr/>
          </p:nvSpPr>
          <p:spPr bwMode="auto">
            <a:xfrm flipH="1">
              <a:off x="3643" y="256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4" name="Line 152"/>
            <p:cNvSpPr>
              <a:spLocks noChangeShapeType="1"/>
            </p:cNvSpPr>
            <p:nvPr/>
          </p:nvSpPr>
          <p:spPr bwMode="auto">
            <a:xfrm>
              <a:off x="3659" y="2567"/>
              <a:ext cx="13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5" name="Line 153"/>
            <p:cNvSpPr>
              <a:spLocks noChangeShapeType="1"/>
            </p:cNvSpPr>
            <p:nvPr/>
          </p:nvSpPr>
          <p:spPr bwMode="auto">
            <a:xfrm>
              <a:off x="3666" y="2596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6" name="Line 154"/>
            <p:cNvSpPr>
              <a:spLocks noChangeShapeType="1"/>
            </p:cNvSpPr>
            <p:nvPr/>
          </p:nvSpPr>
          <p:spPr bwMode="auto">
            <a:xfrm flipH="1">
              <a:off x="3658" y="2596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7" name="Line 155"/>
            <p:cNvSpPr>
              <a:spLocks noChangeShapeType="1"/>
            </p:cNvSpPr>
            <p:nvPr/>
          </p:nvSpPr>
          <p:spPr bwMode="auto">
            <a:xfrm flipV="1">
              <a:off x="3677" y="2472"/>
              <a:ext cx="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8" name="Line 156"/>
            <p:cNvSpPr>
              <a:spLocks noChangeShapeType="1"/>
            </p:cNvSpPr>
            <p:nvPr/>
          </p:nvSpPr>
          <p:spPr bwMode="auto">
            <a:xfrm>
              <a:off x="3680" y="247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9" name="Line 157"/>
            <p:cNvSpPr>
              <a:spLocks noChangeShapeType="1"/>
            </p:cNvSpPr>
            <p:nvPr/>
          </p:nvSpPr>
          <p:spPr bwMode="auto">
            <a:xfrm flipH="1">
              <a:off x="3672" y="247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0" name="Line 158"/>
            <p:cNvSpPr>
              <a:spLocks noChangeShapeType="1"/>
            </p:cNvSpPr>
            <p:nvPr/>
          </p:nvSpPr>
          <p:spPr bwMode="auto">
            <a:xfrm flipV="1">
              <a:off x="3691" y="2177"/>
              <a:ext cx="6" cy="3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1" name="Line 159"/>
            <p:cNvSpPr>
              <a:spLocks noChangeShapeType="1"/>
            </p:cNvSpPr>
            <p:nvPr/>
          </p:nvSpPr>
          <p:spPr bwMode="auto">
            <a:xfrm>
              <a:off x="3695" y="217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2" name="Line 160"/>
            <p:cNvSpPr>
              <a:spLocks noChangeShapeType="1"/>
            </p:cNvSpPr>
            <p:nvPr/>
          </p:nvSpPr>
          <p:spPr bwMode="auto">
            <a:xfrm flipH="1">
              <a:off x="3687" y="217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3" name="Line 161"/>
            <p:cNvSpPr>
              <a:spLocks noChangeShapeType="1"/>
            </p:cNvSpPr>
            <p:nvPr/>
          </p:nvSpPr>
          <p:spPr bwMode="auto">
            <a:xfrm flipV="1">
              <a:off x="3705" y="1904"/>
              <a:ext cx="7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4" name="Line 162"/>
            <p:cNvSpPr>
              <a:spLocks noChangeShapeType="1"/>
            </p:cNvSpPr>
            <p:nvPr/>
          </p:nvSpPr>
          <p:spPr bwMode="auto">
            <a:xfrm>
              <a:off x="3709" y="190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5" name="Line 163"/>
            <p:cNvSpPr>
              <a:spLocks noChangeShapeType="1"/>
            </p:cNvSpPr>
            <p:nvPr/>
          </p:nvSpPr>
          <p:spPr bwMode="auto">
            <a:xfrm flipH="1">
              <a:off x="3701" y="190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6" name="Line 164"/>
            <p:cNvSpPr>
              <a:spLocks noChangeShapeType="1"/>
            </p:cNvSpPr>
            <p:nvPr/>
          </p:nvSpPr>
          <p:spPr bwMode="auto">
            <a:xfrm>
              <a:off x="3720" y="1912"/>
              <a:ext cx="6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7" name="Line 165"/>
            <p:cNvSpPr>
              <a:spLocks noChangeShapeType="1"/>
            </p:cNvSpPr>
            <p:nvPr/>
          </p:nvSpPr>
          <p:spPr bwMode="auto">
            <a:xfrm>
              <a:off x="3723" y="206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8" name="Line 166"/>
            <p:cNvSpPr>
              <a:spLocks noChangeShapeType="1"/>
            </p:cNvSpPr>
            <p:nvPr/>
          </p:nvSpPr>
          <p:spPr bwMode="auto">
            <a:xfrm flipH="1">
              <a:off x="3715" y="206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9" name="Line 167"/>
            <p:cNvSpPr>
              <a:spLocks noChangeShapeType="1"/>
            </p:cNvSpPr>
            <p:nvPr/>
          </p:nvSpPr>
          <p:spPr bwMode="auto">
            <a:xfrm>
              <a:off x="3731" y="2070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0" name="Line 168"/>
            <p:cNvSpPr>
              <a:spLocks noChangeShapeType="1"/>
            </p:cNvSpPr>
            <p:nvPr/>
          </p:nvSpPr>
          <p:spPr bwMode="auto">
            <a:xfrm>
              <a:off x="3738" y="207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1" name="Line 169"/>
            <p:cNvSpPr>
              <a:spLocks noChangeShapeType="1"/>
            </p:cNvSpPr>
            <p:nvPr/>
          </p:nvSpPr>
          <p:spPr bwMode="auto">
            <a:xfrm flipH="1">
              <a:off x="3730" y="207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2" name="Line 170"/>
            <p:cNvSpPr>
              <a:spLocks noChangeShapeType="1"/>
            </p:cNvSpPr>
            <p:nvPr/>
          </p:nvSpPr>
          <p:spPr bwMode="auto">
            <a:xfrm flipV="1">
              <a:off x="3749" y="1378"/>
              <a:ext cx="6" cy="6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3" name="Line 171"/>
            <p:cNvSpPr>
              <a:spLocks noChangeShapeType="1"/>
            </p:cNvSpPr>
            <p:nvPr/>
          </p:nvSpPr>
          <p:spPr bwMode="auto">
            <a:xfrm>
              <a:off x="3752" y="13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4" name="Line 172"/>
            <p:cNvSpPr>
              <a:spLocks noChangeShapeType="1"/>
            </p:cNvSpPr>
            <p:nvPr/>
          </p:nvSpPr>
          <p:spPr bwMode="auto">
            <a:xfrm flipH="1">
              <a:off x="3744" y="13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5" name="Line 173"/>
            <p:cNvSpPr>
              <a:spLocks noChangeShapeType="1"/>
            </p:cNvSpPr>
            <p:nvPr/>
          </p:nvSpPr>
          <p:spPr bwMode="auto">
            <a:xfrm>
              <a:off x="3759" y="1386"/>
              <a:ext cx="7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6" name="Line 174"/>
            <p:cNvSpPr>
              <a:spLocks noChangeShapeType="1"/>
            </p:cNvSpPr>
            <p:nvPr/>
          </p:nvSpPr>
          <p:spPr bwMode="auto">
            <a:xfrm>
              <a:off x="3759" y="162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7" name="Line 175"/>
            <p:cNvSpPr>
              <a:spLocks noChangeShapeType="1"/>
            </p:cNvSpPr>
            <p:nvPr/>
          </p:nvSpPr>
          <p:spPr bwMode="auto">
            <a:xfrm flipH="1">
              <a:off x="3751" y="162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8" name="Line 176"/>
            <p:cNvSpPr>
              <a:spLocks noChangeShapeType="1"/>
            </p:cNvSpPr>
            <p:nvPr/>
          </p:nvSpPr>
          <p:spPr bwMode="auto">
            <a:xfrm>
              <a:off x="3770" y="1631"/>
              <a:ext cx="7" cy="3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9" name="Line 177"/>
            <p:cNvSpPr>
              <a:spLocks noChangeShapeType="1"/>
            </p:cNvSpPr>
            <p:nvPr/>
          </p:nvSpPr>
          <p:spPr bwMode="auto">
            <a:xfrm>
              <a:off x="3774" y="1948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0" name="Line 178"/>
            <p:cNvSpPr>
              <a:spLocks noChangeShapeType="1"/>
            </p:cNvSpPr>
            <p:nvPr/>
          </p:nvSpPr>
          <p:spPr bwMode="auto">
            <a:xfrm flipH="1">
              <a:off x="3766" y="1948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1" name="Line 179"/>
            <p:cNvSpPr>
              <a:spLocks noChangeShapeType="1"/>
            </p:cNvSpPr>
            <p:nvPr/>
          </p:nvSpPr>
          <p:spPr bwMode="auto">
            <a:xfrm>
              <a:off x="3785" y="1955"/>
              <a:ext cx="6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2" name="Line 180"/>
            <p:cNvSpPr>
              <a:spLocks noChangeShapeType="1"/>
            </p:cNvSpPr>
            <p:nvPr/>
          </p:nvSpPr>
          <p:spPr bwMode="auto">
            <a:xfrm>
              <a:off x="3788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3" name="Line 181"/>
            <p:cNvSpPr>
              <a:spLocks noChangeShapeType="1"/>
            </p:cNvSpPr>
            <p:nvPr/>
          </p:nvSpPr>
          <p:spPr bwMode="auto">
            <a:xfrm flipH="1">
              <a:off x="3780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4" name="Line 182"/>
            <p:cNvSpPr>
              <a:spLocks noChangeShapeType="1"/>
            </p:cNvSpPr>
            <p:nvPr/>
          </p:nvSpPr>
          <p:spPr bwMode="auto">
            <a:xfrm>
              <a:off x="3795" y="2286"/>
              <a:ext cx="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5" name="Line 183"/>
            <p:cNvSpPr>
              <a:spLocks noChangeShapeType="1"/>
            </p:cNvSpPr>
            <p:nvPr/>
          </p:nvSpPr>
          <p:spPr bwMode="auto">
            <a:xfrm>
              <a:off x="3803" y="2279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6" name="Line 184"/>
            <p:cNvSpPr>
              <a:spLocks noChangeShapeType="1"/>
            </p:cNvSpPr>
            <p:nvPr/>
          </p:nvSpPr>
          <p:spPr bwMode="auto">
            <a:xfrm flipH="1">
              <a:off x="3795" y="2279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7" name="Line 185"/>
            <p:cNvSpPr>
              <a:spLocks noChangeShapeType="1"/>
            </p:cNvSpPr>
            <p:nvPr/>
          </p:nvSpPr>
          <p:spPr bwMode="auto">
            <a:xfrm>
              <a:off x="3810" y="2286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8" name="Line 186"/>
            <p:cNvSpPr>
              <a:spLocks noChangeShapeType="1"/>
            </p:cNvSpPr>
            <p:nvPr/>
          </p:nvSpPr>
          <p:spPr bwMode="auto">
            <a:xfrm>
              <a:off x="3817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9" name="Line 187"/>
            <p:cNvSpPr>
              <a:spLocks noChangeShapeType="1"/>
            </p:cNvSpPr>
            <p:nvPr/>
          </p:nvSpPr>
          <p:spPr bwMode="auto">
            <a:xfrm flipH="1">
              <a:off x="3809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0" name="Line 188"/>
            <p:cNvSpPr>
              <a:spLocks noChangeShapeType="1"/>
            </p:cNvSpPr>
            <p:nvPr/>
          </p:nvSpPr>
          <p:spPr bwMode="auto">
            <a:xfrm flipV="1">
              <a:off x="3828" y="2199"/>
              <a:ext cx="6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1" name="Line 189"/>
            <p:cNvSpPr>
              <a:spLocks noChangeShapeType="1"/>
            </p:cNvSpPr>
            <p:nvPr/>
          </p:nvSpPr>
          <p:spPr bwMode="auto">
            <a:xfrm>
              <a:off x="3831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2" name="Line 190"/>
            <p:cNvSpPr>
              <a:spLocks noChangeShapeType="1"/>
            </p:cNvSpPr>
            <p:nvPr/>
          </p:nvSpPr>
          <p:spPr bwMode="auto">
            <a:xfrm flipH="1">
              <a:off x="3823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3" name="Line 191"/>
            <p:cNvSpPr>
              <a:spLocks noChangeShapeType="1"/>
            </p:cNvSpPr>
            <p:nvPr/>
          </p:nvSpPr>
          <p:spPr bwMode="auto">
            <a:xfrm>
              <a:off x="3842" y="2207"/>
              <a:ext cx="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4" name="Line 192"/>
            <p:cNvSpPr>
              <a:spLocks noChangeShapeType="1"/>
            </p:cNvSpPr>
            <p:nvPr/>
          </p:nvSpPr>
          <p:spPr bwMode="auto">
            <a:xfrm>
              <a:off x="3846" y="2293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5" name="Line 193"/>
            <p:cNvSpPr>
              <a:spLocks noChangeShapeType="1"/>
            </p:cNvSpPr>
            <p:nvPr/>
          </p:nvSpPr>
          <p:spPr bwMode="auto">
            <a:xfrm flipH="1">
              <a:off x="3838" y="2293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6" name="Line 194"/>
            <p:cNvSpPr>
              <a:spLocks noChangeShapeType="1"/>
            </p:cNvSpPr>
            <p:nvPr/>
          </p:nvSpPr>
          <p:spPr bwMode="auto">
            <a:xfrm flipV="1">
              <a:off x="3853" y="2271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7" name="Line 195"/>
            <p:cNvSpPr>
              <a:spLocks noChangeShapeType="1"/>
            </p:cNvSpPr>
            <p:nvPr/>
          </p:nvSpPr>
          <p:spPr bwMode="auto">
            <a:xfrm>
              <a:off x="3860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8" name="Line 196"/>
            <p:cNvSpPr>
              <a:spLocks noChangeShapeType="1"/>
            </p:cNvSpPr>
            <p:nvPr/>
          </p:nvSpPr>
          <p:spPr bwMode="auto">
            <a:xfrm flipH="1">
              <a:off x="3852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9" name="Line 197"/>
            <p:cNvSpPr>
              <a:spLocks noChangeShapeType="1"/>
            </p:cNvSpPr>
            <p:nvPr/>
          </p:nvSpPr>
          <p:spPr bwMode="auto">
            <a:xfrm>
              <a:off x="3871" y="2279"/>
              <a:ext cx="6" cy="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0" name="Line 198"/>
            <p:cNvSpPr>
              <a:spLocks noChangeShapeType="1"/>
            </p:cNvSpPr>
            <p:nvPr/>
          </p:nvSpPr>
          <p:spPr bwMode="auto">
            <a:xfrm>
              <a:off x="3875" y="2329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1" name="Line 199"/>
            <p:cNvSpPr>
              <a:spLocks noChangeShapeType="1"/>
            </p:cNvSpPr>
            <p:nvPr/>
          </p:nvSpPr>
          <p:spPr bwMode="auto">
            <a:xfrm flipH="1">
              <a:off x="3867" y="2329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2" name="Line 200"/>
            <p:cNvSpPr>
              <a:spLocks noChangeShapeType="1"/>
            </p:cNvSpPr>
            <p:nvPr/>
          </p:nvSpPr>
          <p:spPr bwMode="auto">
            <a:xfrm flipV="1">
              <a:off x="3885" y="2271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3" name="Line 201"/>
            <p:cNvSpPr>
              <a:spLocks noChangeShapeType="1"/>
            </p:cNvSpPr>
            <p:nvPr/>
          </p:nvSpPr>
          <p:spPr bwMode="auto">
            <a:xfrm>
              <a:off x="3889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4" name="Line 202"/>
            <p:cNvSpPr>
              <a:spLocks noChangeShapeType="1"/>
            </p:cNvSpPr>
            <p:nvPr/>
          </p:nvSpPr>
          <p:spPr bwMode="auto">
            <a:xfrm flipH="1">
              <a:off x="3881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5" name="Line 203"/>
            <p:cNvSpPr>
              <a:spLocks noChangeShapeType="1"/>
            </p:cNvSpPr>
            <p:nvPr/>
          </p:nvSpPr>
          <p:spPr bwMode="auto">
            <a:xfrm>
              <a:off x="3896" y="2279"/>
              <a:ext cx="1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6" name="Line 204"/>
            <p:cNvSpPr>
              <a:spLocks noChangeShapeType="1"/>
            </p:cNvSpPr>
            <p:nvPr/>
          </p:nvSpPr>
          <p:spPr bwMode="auto">
            <a:xfrm>
              <a:off x="3903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" name="Line 205"/>
            <p:cNvSpPr>
              <a:spLocks noChangeShapeType="1"/>
            </p:cNvSpPr>
            <p:nvPr/>
          </p:nvSpPr>
          <p:spPr bwMode="auto">
            <a:xfrm flipH="1">
              <a:off x="3895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" name="Line 206"/>
            <p:cNvSpPr>
              <a:spLocks noChangeShapeType="1"/>
            </p:cNvSpPr>
            <p:nvPr/>
          </p:nvSpPr>
          <p:spPr bwMode="auto">
            <a:xfrm>
              <a:off x="3911" y="2286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" name="Line 207"/>
            <p:cNvSpPr>
              <a:spLocks noChangeShapeType="1"/>
            </p:cNvSpPr>
            <p:nvPr/>
          </p:nvSpPr>
          <p:spPr bwMode="auto">
            <a:xfrm>
              <a:off x="3918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" name="Line 208"/>
            <p:cNvSpPr>
              <a:spLocks noChangeShapeType="1"/>
            </p:cNvSpPr>
            <p:nvPr/>
          </p:nvSpPr>
          <p:spPr bwMode="auto">
            <a:xfrm flipH="1">
              <a:off x="3910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" name="Line 209"/>
            <p:cNvSpPr>
              <a:spLocks noChangeShapeType="1"/>
            </p:cNvSpPr>
            <p:nvPr/>
          </p:nvSpPr>
          <p:spPr bwMode="auto">
            <a:xfrm>
              <a:off x="3925" y="2293"/>
              <a:ext cx="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2" name="Line 210"/>
            <p:cNvSpPr>
              <a:spLocks noChangeShapeType="1"/>
            </p:cNvSpPr>
            <p:nvPr/>
          </p:nvSpPr>
          <p:spPr bwMode="auto">
            <a:xfrm>
              <a:off x="3932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3" name="Line 211"/>
            <p:cNvSpPr>
              <a:spLocks noChangeShapeType="1"/>
            </p:cNvSpPr>
            <p:nvPr/>
          </p:nvSpPr>
          <p:spPr bwMode="auto">
            <a:xfrm flipH="1">
              <a:off x="3924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4" name="Line 212"/>
            <p:cNvSpPr>
              <a:spLocks noChangeShapeType="1"/>
            </p:cNvSpPr>
            <p:nvPr/>
          </p:nvSpPr>
          <p:spPr bwMode="auto">
            <a:xfrm>
              <a:off x="3939" y="2293"/>
              <a:ext cx="7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5" name="Line 213"/>
            <p:cNvSpPr>
              <a:spLocks noChangeShapeType="1"/>
            </p:cNvSpPr>
            <p:nvPr/>
          </p:nvSpPr>
          <p:spPr bwMode="auto">
            <a:xfrm>
              <a:off x="3939" y="230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6" name="Line 214"/>
            <p:cNvSpPr>
              <a:spLocks noChangeShapeType="1"/>
            </p:cNvSpPr>
            <p:nvPr/>
          </p:nvSpPr>
          <p:spPr bwMode="auto">
            <a:xfrm flipH="1">
              <a:off x="3931" y="230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7" name="Line 215"/>
            <p:cNvSpPr>
              <a:spLocks noChangeShapeType="1"/>
            </p:cNvSpPr>
            <p:nvPr/>
          </p:nvSpPr>
          <p:spPr bwMode="auto">
            <a:xfrm flipV="1">
              <a:off x="3947" y="2264"/>
              <a:ext cx="13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8" name="Line 216"/>
            <p:cNvSpPr>
              <a:spLocks noChangeShapeType="1"/>
            </p:cNvSpPr>
            <p:nvPr/>
          </p:nvSpPr>
          <p:spPr bwMode="auto">
            <a:xfrm>
              <a:off x="3954" y="226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9" name="Line 217"/>
            <p:cNvSpPr>
              <a:spLocks noChangeShapeType="1"/>
            </p:cNvSpPr>
            <p:nvPr/>
          </p:nvSpPr>
          <p:spPr bwMode="auto">
            <a:xfrm flipH="1">
              <a:off x="3946" y="226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0" name="Line 218"/>
            <p:cNvSpPr>
              <a:spLocks noChangeShapeType="1"/>
            </p:cNvSpPr>
            <p:nvPr/>
          </p:nvSpPr>
          <p:spPr bwMode="auto">
            <a:xfrm flipV="1">
              <a:off x="3961" y="2242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1" name="Line 219"/>
            <p:cNvSpPr>
              <a:spLocks noChangeShapeType="1"/>
            </p:cNvSpPr>
            <p:nvPr/>
          </p:nvSpPr>
          <p:spPr bwMode="auto">
            <a:xfrm>
              <a:off x="3968" y="224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2" name="Line 220"/>
            <p:cNvSpPr>
              <a:spLocks noChangeShapeType="1"/>
            </p:cNvSpPr>
            <p:nvPr/>
          </p:nvSpPr>
          <p:spPr bwMode="auto">
            <a:xfrm flipH="1">
              <a:off x="3960" y="224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3" name="Line 221"/>
            <p:cNvSpPr>
              <a:spLocks noChangeShapeType="1"/>
            </p:cNvSpPr>
            <p:nvPr/>
          </p:nvSpPr>
          <p:spPr bwMode="auto">
            <a:xfrm flipV="1">
              <a:off x="3975" y="2228"/>
              <a:ext cx="14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4" name="Line 222"/>
            <p:cNvSpPr>
              <a:spLocks noChangeShapeType="1"/>
            </p:cNvSpPr>
            <p:nvPr/>
          </p:nvSpPr>
          <p:spPr bwMode="auto">
            <a:xfrm>
              <a:off x="3983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5" name="Line 223"/>
            <p:cNvSpPr>
              <a:spLocks noChangeShapeType="1"/>
            </p:cNvSpPr>
            <p:nvPr/>
          </p:nvSpPr>
          <p:spPr bwMode="auto">
            <a:xfrm flipH="1">
              <a:off x="3975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6" name="Line 224"/>
            <p:cNvSpPr>
              <a:spLocks noChangeShapeType="1"/>
            </p:cNvSpPr>
            <p:nvPr/>
          </p:nvSpPr>
          <p:spPr bwMode="auto">
            <a:xfrm flipV="1">
              <a:off x="3993" y="2105"/>
              <a:ext cx="7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7" name="Line 225"/>
            <p:cNvSpPr>
              <a:spLocks noChangeShapeType="1"/>
            </p:cNvSpPr>
            <p:nvPr/>
          </p:nvSpPr>
          <p:spPr bwMode="auto">
            <a:xfrm>
              <a:off x="3997" y="210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8" name="Line 226"/>
            <p:cNvSpPr>
              <a:spLocks noChangeShapeType="1"/>
            </p:cNvSpPr>
            <p:nvPr/>
          </p:nvSpPr>
          <p:spPr bwMode="auto">
            <a:xfrm flipH="1">
              <a:off x="3989" y="210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9" name="Line 227"/>
            <p:cNvSpPr>
              <a:spLocks noChangeShapeType="1"/>
            </p:cNvSpPr>
            <p:nvPr/>
          </p:nvSpPr>
          <p:spPr bwMode="auto">
            <a:xfrm>
              <a:off x="4008" y="2113"/>
              <a:ext cx="6" cy="1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0" name="Line 228"/>
            <p:cNvSpPr>
              <a:spLocks noChangeShapeType="1"/>
            </p:cNvSpPr>
            <p:nvPr/>
          </p:nvSpPr>
          <p:spPr bwMode="auto">
            <a:xfrm>
              <a:off x="4011" y="229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1" name="Line 229"/>
            <p:cNvSpPr>
              <a:spLocks noChangeShapeType="1"/>
            </p:cNvSpPr>
            <p:nvPr/>
          </p:nvSpPr>
          <p:spPr bwMode="auto">
            <a:xfrm flipH="1">
              <a:off x="4003" y="229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2" name="Line 230"/>
            <p:cNvSpPr>
              <a:spLocks noChangeShapeType="1"/>
            </p:cNvSpPr>
            <p:nvPr/>
          </p:nvSpPr>
          <p:spPr bwMode="auto">
            <a:xfrm>
              <a:off x="4022" y="2300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3" name="Line 231"/>
            <p:cNvSpPr>
              <a:spLocks noChangeShapeType="1"/>
            </p:cNvSpPr>
            <p:nvPr/>
          </p:nvSpPr>
          <p:spPr bwMode="auto">
            <a:xfrm>
              <a:off x="4026" y="239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4" name="Line 232"/>
            <p:cNvSpPr>
              <a:spLocks noChangeShapeType="1"/>
            </p:cNvSpPr>
            <p:nvPr/>
          </p:nvSpPr>
          <p:spPr bwMode="auto">
            <a:xfrm flipH="1">
              <a:off x="4018" y="239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5" name="Line 233"/>
            <p:cNvSpPr>
              <a:spLocks noChangeShapeType="1"/>
            </p:cNvSpPr>
            <p:nvPr/>
          </p:nvSpPr>
          <p:spPr bwMode="auto">
            <a:xfrm flipV="1">
              <a:off x="4033" y="2357"/>
              <a:ext cx="14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6" name="Line 234"/>
            <p:cNvSpPr>
              <a:spLocks noChangeShapeType="1"/>
            </p:cNvSpPr>
            <p:nvPr/>
          </p:nvSpPr>
          <p:spPr bwMode="auto">
            <a:xfrm>
              <a:off x="4040" y="235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7" name="Line 235"/>
            <p:cNvSpPr>
              <a:spLocks noChangeShapeType="1"/>
            </p:cNvSpPr>
            <p:nvPr/>
          </p:nvSpPr>
          <p:spPr bwMode="auto">
            <a:xfrm flipH="1">
              <a:off x="4032" y="235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8" name="Line 236"/>
            <p:cNvSpPr>
              <a:spLocks noChangeShapeType="1"/>
            </p:cNvSpPr>
            <p:nvPr/>
          </p:nvSpPr>
          <p:spPr bwMode="auto">
            <a:xfrm flipV="1">
              <a:off x="4051" y="2285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9" name="Line 237"/>
            <p:cNvSpPr>
              <a:spLocks noChangeShapeType="1"/>
            </p:cNvSpPr>
            <p:nvPr/>
          </p:nvSpPr>
          <p:spPr bwMode="auto">
            <a:xfrm>
              <a:off x="4055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0" name="Line 238"/>
            <p:cNvSpPr>
              <a:spLocks noChangeShapeType="1"/>
            </p:cNvSpPr>
            <p:nvPr/>
          </p:nvSpPr>
          <p:spPr bwMode="auto">
            <a:xfrm flipH="1">
              <a:off x="4047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1" name="Line 239"/>
            <p:cNvSpPr>
              <a:spLocks noChangeShapeType="1"/>
            </p:cNvSpPr>
            <p:nvPr/>
          </p:nvSpPr>
          <p:spPr bwMode="auto">
            <a:xfrm>
              <a:off x="4065" y="2293"/>
              <a:ext cx="7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2" name="Line 240"/>
            <p:cNvSpPr>
              <a:spLocks noChangeShapeType="1"/>
            </p:cNvSpPr>
            <p:nvPr/>
          </p:nvSpPr>
          <p:spPr bwMode="auto">
            <a:xfrm>
              <a:off x="4069" y="237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3" name="Line 241"/>
            <p:cNvSpPr>
              <a:spLocks noChangeShapeType="1"/>
            </p:cNvSpPr>
            <p:nvPr/>
          </p:nvSpPr>
          <p:spPr bwMode="auto">
            <a:xfrm flipH="1">
              <a:off x="4061" y="237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4" name="Line 242"/>
            <p:cNvSpPr>
              <a:spLocks noChangeShapeType="1"/>
            </p:cNvSpPr>
            <p:nvPr/>
          </p:nvSpPr>
          <p:spPr bwMode="auto">
            <a:xfrm flipV="1">
              <a:off x="4080" y="2307"/>
              <a:ext cx="6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5" name="Line 243"/>
            <p:cNvSpPr>
              <a:spLocks noChangeShapeType="1"/>
            </p:cNvSpPr>
            <p:nvPr/>
          </p:nvSpPr>
          <p:spPr bwMode="auto">
            <a:xfrm>
              <a:off x="4083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6" name="Line 244"/>
            <p:cNvSpPr>
              <a:spLocks noChangeShapeType="1"/>
            </p:cNvSpPr>
            <p:nvPr/>
          </p:nvSpPr>
          <p:spPr bwMode="auto">
            <a:xfrm flipH="1">
              <a:off x="4075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7" name="Line 245"/>
            <p:cNvSpPr>
              <a:spLocks noChangeShapeType="1"/>
            </p:cNvSpPr>
            <p:nvPr/>
          </p:nvSpPr>
          <p:spPr bwMode="auto">
            <a:xfrm flipV="1">
              <a:off x="4094" y="2228"/>
              <a:ext cx="7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8" name="Line 246"/>
            <p:cNvSpPr>
              <a:spLocks noChangeShapeType="1"/>
            </p:cNvSpPr>
            <p:nvPr/>
          </p:nvSpPr>
          <p:spPr bwMode="auto">
            <a:xfrm>
              <a:off x="4098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9" name="Line 247"/>
            <p:cNvSpPr>
              <a:spLocks noChangeShapeType="1"/>
            </p:cNvSpPr>
            <p:nvPr/>
          </p:nvSpPr>
          <p:spPr bwMode="auto">
            <a:xfrm flipH="1">
              <a:off x="4090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0" name="Line 248"/>
            <p:cNvSpPr>
              <a:spLocks noChangeShapeType="1"/>
            </p:cNvSpPr>
            <p:nvPr/>
          </p:nvSpPr>
          <p:spPr bwMode="auto">
            <a:xfrm flipV="1">
              <a:off x="4105" y="2220"/>
              <a:ext cx="14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1" name="Line 249"/>
            <p:cNvSpPr>
              <a:spLocks noChangeShapeType="1"/>
            </p:cNvSpPr>
            <p:nvPr/>
          </p:nvSpPr>
          <p:spPr bwMode="auto">
            <a:xfrm>
              <a:off x="4112" y="2221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2" name="Line 250"/>
            <p:cNvSpPr>
              <a:spLocks noChangeShapeType="1"/>
            </p:cNvSpPr>
            <p:nvPr/>
          </p:nvSpPr>
          <p:spPr bwMode="auto">
            <a:xfrm flipH="1">
              <a:off x="4104" y="2221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3" name="Line 251"/>
            <p:cNvSpPr>
              <a:spLocks noChangeShapeType="1"/>
            </p:cNvSpPr>
            <p:nvPr/>
          </p:nvSpPr>
          <p:spPr bwMode="auto">
            <a:xfrm>
              <a:off x="4119" y="2228"/>
              <a:ext cx="7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4" name="Line 252"/>
            <p:cNvSpPr>
              <a:spLocks noChangeShapeType="1"/>
            </p:cNvSpPr>
            <p:nvPr/>
          </p:nvSpPr>
          <p:spPr bwMode="auto">
            <a:xfrm>
              <a:off x="4119" y="223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5" name="Line 253"/>
            <p:cNvSpPr>
              <a:spLocks noChangeShapeType="1"/>
            </p:cNvSpPr>
            <p:nvPr/>
          </p:nvSpPr>
          <p:spPr bwMode="auto">
            <a:xfrm flipH="1">
              <a:off x="4111" y="223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6" name="Line 254"/>
            <p:cNvSpPr>
              <a:spLocks noChangeShapeType="1"/>
            </p:cNvSpPr>
            <p:nvPr/>
          </p:nvSpPr>
          <p:spPr bwMode="auto">
            <a:xfrm>
              <a:off x="4127" y="2243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7" name="Line 255"/>
            <p:cNvSpPr>
              <a:spLocks noChangeShapeType="1"/>
            </p:cNvSpPr>
            <p:nvPr/>
          </p:nvSpPr>
          <p:spPr bwMode="auto">
            <a:xfrm>
              <a:off x="4134" y="224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8" name="Line 256"/>
            <p:cNvSpPr>
              <a:spLocks noChangeShapeType="1"/>
            </p:cNvSpPr>
            <p:nvPr/>
          </p:nvSpPr>
          <p:spPr bwMode="auto">
            <a:xfrm flipH="1">
              <a:off x="4126" y="224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9" name="Line 257"/>
            <p:cNvSpPr>
              <a:spLocks noChangeShapeType="1"/>
            </p:cNvSpPr>
            <p:nvPr/>
          </p:nvSpPr>
          <p:spPr bwMode="auto">
            <a:xfrm flipV="1">
              <a:off x="4145" y="2192"/>
              <a:ext cx="6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0" name="Line 258"/>
            <p:cNvSpPr>
              <a:spLocks noChangeShapeType="1"/>
            </p:cNvSpPr>
            <p:nvPr/>
          </p:nvSpPr>
          <p:spPr bwMode="auto">
            <a:xfrm>
              <a:off x="4148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1" name="Line 259"/>
            <p:cNvSpPr>
              <a:spLocks noChangeShapeType="1"/>
            </p:cNvSpPr>
            <p:nvPr/>
          </p:nvSpPr>
          <p:spPr bwMode="auto">
            <a:xfrm flipH="1">
              <a:off x="4140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2" name="Line 260"/>
            <p:cNvSpPr>
              <a:spLocks noChangeShapeType="1"/>
            </p:cNvSpPr>
            <p:nvPr/>
          </p:nvSpPr>
          <p:spPr bwMode="auto">
            <a:xfrm flipV="1">
              <a:off x="4159" y="2134"/>
              <a:ext cx="6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3" name="Line 261"/>
            <p:cNvSpPr>
              <a:spLocks noChangeShapeType="1"/>
            </p:cNvSpPr>
            <p:nvPr/>
          </p:nvSpPr>
          <p:spPr bwMode="auto">
            <a:xfrm>
              <a:off x="4163" y="2135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4" name="Line 262"/>
            <p:cNvSpPr>
              <a:spLocks noChangeShapeType="1"/>
            </p:cNvSpPr>
            <p:nvPr/>
          </p:nvSpPr>
          <p:spPr bwMode="auto">
            <a:xfrm flipH="1">
              <a:off x="4155" y="2135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5" name="Line 263"/>
            <p:cNvSpPr>
              <a:spLocks noChangeShapeType="1"/>
            </p:cNvSpPr>
            <p:nvPr/>
          </p:nvSpPr>
          <p:spPr bwMode="auto">
            <a:xfrm>
              <a:off x="4173" y="2142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6" name="Line 264"/>
            <p:cNvSpPr>
              <a:spLocks noChangeShapeType="1"/>
            </p:cNvSpPr>
            <p:nvPr/>
          </p:nvSpPr>
          <p:spPr bwMode="auto">
            <a:xfrm>
              <a:off x="4177" y="220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7" name="Line 265"/>
            <p:cNvSpPr>
              <a:spLocks noChangeShapeType="1"/>
            </p:cNvSpPr>
            <p:nvPr/>
          </p:nvSpPr>
          <p:spPr bwMode="auto">
            <a:xfrm flipH="1">
              <a:off x="4169" y="220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8" name="Line 266"/>
            <p:cNvSpPr>
              <a:spLocks noChangeShapeType="1"/>
            </p:cNvSpPr>
            <p:nvPr/>
          </p:nvSpPr>
          <p:spPr bwMode="auto">
            <a:xfrm>
              <a:off x="4188" y="2214"/>
              <a:ext cx="6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9" name="Line 267"/>
            <p:cNvSpPr>
              <a:spLocks noChangeShapeType="1"/>
            </p:cNvSpPr>
            <p:nvPr/>
          </p:nvSpPr>
          <p:spPr bwMode="auto">
            <a:xfrm>
              <a:off x="4191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0" name="Line 268"/>
            <p:cNvSpPr>
              <a:spLocks noChangeShapeType="1"/>
            </p:cNvSpPr>
            <p:nvPr/>
          </p:nvSpPr>
          <p:spPr bwMode="auto">
            <a:xfrm flipH="1">
              <a:off x="4183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1" name="Line 269"/>
            <p:cNvSpPr>
              <a:spLocks noChangeShapeType="1"/>
            </p:cNvSpPr>
            <p:nvPr/>
          </p:nvSpPr>
          <p:spPr bwMode="auto">
            <a:xfrm flipV="1">
              <a:off x="4202" y="2055"/>
              <a:ext cx="7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2" name="Line 270"/>
            <p:cNvSpPr>
              <a:spLocks noChangeShapeType="1"/>
            </p:cNvSpPr>
            <p:nvPr/>
          </p:nvSpPr>
          <p:spPr bwMode="auto">
            <a:xfrm>
              <a:off x="4206" y="2056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3" name="Line 271"/>
            <p:cNvSpPr>
              <a:spLocks noChangeShapeType="1"/>
            </p:cNvSpPr>
            <p:nvPr/>
          </p:nvSpPr>
          <p:spPr bwMode="auto">
            <a:xfrm flipH="1">
              <a:off x="4198" y="2056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4" name="Line 272"/>
            <p:cNvSpPr>
              <a:spLocks noChangeShapeType="1"/>
            </p:cNvSpPr>
            <p:nvPr/>
          </p:nvSpPr>
          <p:spPr bwMode="auto">
            <a:xfrm flipV="1">
              <a:off x="4217" y="1839"/>
              <a:ext cx="6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5" name="Line 273"/>
            <p:cNvSpPr>
              <a:spLocks noChangeShapeType="1"/>
            </p:cNvSpPr>
            <p:nvPr/>
          </p:nvSpPr>
          <p:spPr bwMode="auto">
            <a:xfrm>
              <a:off x="4220" y="184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6" name="Line 274"/>
            <p:cNvSpPr>
              <a:spLocks noChangeShapeType="1"/>
            </p:cNvSpPr>
            <p:nvPr/>
          </p:nvSpPr>
          <p:spPr bwMode="auto">
            <a:xfrm flipH="1">
              <a:off x="4212" y="184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7" name="Line 275"/>
            <p:cNvSpPr>
              <a:spLocks noChangeShapeType="1"/>
            </p:cNvSpPr>
            <p:nvPr/>
          </p:nvSpPr>
          <p:spPr bwMode="auto">
            <a:xfrm>
              <a:off x="4231" y="1847"/>
              <a:ext cx="6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8" name="Line 276"/>
            <p:cNvSpPr>
              <a:spLocks noChangeShapeType="1"/>
            </p:cNvSpPr>
            <p:nvPr/>
          </p:nvSpPr>
          <p:spPr bwMode="auto">
            <a:xfrm>
              <a:off x="4235" y="190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9" name="Line 277"/>
            <p:cNvSpPr>
              <a:spLocks noChangeShapeType="1"/>
            </p:cNvSpPr>
            <p:nvPr/>
          </p:nvSpPr>
          <p:spPr bwMode="auto">
            <a:xfrm flipH="1">
              <a:off x="4227" y="190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0" name="Line 278"/>
            <p:cNvSpPr>
              <a:spLocks noChangeShapeType="1"/>
            </p:cNvSpPr>
            <p:nvPr/>
          </p:nvSpPr>
          <p:spPr bwMode="auto">
            <a:xfrm>
              <a:off x="4245" y="1912"/>
              <a:ext cx="7" cy="2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1" name="Line 279"/>
            <p:cNvSpPr>
              <a:spLocks noChangeShapeType="1"/>
            </p:cNvSpPr>
            <p:nvPr/>
          </p:nvSpPr>
          <p:spPr bwMode="auto">
            <a:xfrm>
              <a:off x="4249" y="213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2" name="Line 280"/>
            <p:cNvSpPr>
              <a:spLocks noChangeShapeType="1"/>
            </p:cNvSpPr>
            <p:nvPr/>
          </p:nvSpPr>
          <p:spPr bwMode="auto">
            <a:xfrm flipH="1">
              <a:off x="4241" y="213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3" name="Line 281"/>
            <p:cNvSpPr>
              <a:spLocks noChangeShapeType="1"/>
            </p:cNvSpPr>
            <p:nvPr/>
          </p:nvSpPr>
          <p:spPr bwMode="auto">
            <a:xfrm>
              <a:off x="4260" y="2142"/>
              <a:ext cx="6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4" name="Line 282"/>
            <p:cNvSpPr>
              <a:spLocks noChangeShapeType="1"/>
            </p:cNvSpPr>
            <p:nvPr/>
          </p:nvSpPr>
          <p:spPr bwMode="auto">
            <a:xfrm>
              <a:off x="4263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5" name="Line 283"/>
            <p:cNvSpPr>
              <a:spLocks noChangeShapeType="1"/>
            </p:cNvSpPr>
            <p:nvPr/>
          </p:nvSpPr>
          <p:spPr bwMode="auto">
            <a:xfrm flipH="1">
              <a:off x="4255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6" name="Line 284"/>
            <p:cNvSpPr>
              <a:spLocks noChangeShapeType="1"/>
            </p:cNvSpPr>
            <p:nvPr/>
          </p:nvSpPr>
          <p:spPr bwMode="auto">
            <a:xfrm flipV="1">
              <a:off x="4274" y="2062"/>
              <a:ext cx="7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7" name="Line 285"/>
            <p:cNvSpPr>
              <a:spLocks noChangeShapeType="1"/>
            </p:cNvSpPr>
            <p:nvPr/>
          </p:nvSpPr>
          <p:spPr bwMode="auto">
            <a:xfrm>
              <a:off x="4278" y="206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8" name="Line 286"/>
            <p:cNvSpPr>
              <a:spLocks noChangeShapeType="1"/>
            </p:cNvSpPr>
            <p:nvPr/>
          </p:nvSpPr>
          <p:spPr bwMode="auto">
            <a:xfrm flipH="1">
              <a:off x="4270" y="206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9" name="Line 287"/>
            <p:cNvSpPr>
              <a:spLocks noChangeShapeType="1"/>
            </p:cNvSpPr>
            <p:nvPr/>
          </p:nvSpPr>
          <p:spPr bwMode="auto">
            <a:xfrm>
              <a:off x="4289" y="2070"/>
              <a:ext cx="6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0" name="Line 288"/>
            <p:cNvSpPr>
              <a:spLocks noChangeShapeType="1"/>
            </p:cNvSpPr>
            <p:nvPr/>
          </p:nvSpPr>
          <p:spPr bwMode="auto">
            <a:xfrm>
              <a:off x="4292" y="218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1" name="Line 289"/>
            <p:cNvSpPr>
              <a:spLocks noChangeShapeType="1"/>
            </p:cNvSpPr>
            <p:nvPr/>
          </p:nvSpPr>
          <p:spPr bwMode="auto">
            <a:xfrm flipH="1">
              <a:off x="4284" y="218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2" name="Line 290"/>
            <p:cNvSpPr>
              <a:spLocks noChangeShapeType="1"/>
            </p:cNvSpPr>
            <p:nvPr/>
          </p:nvSpPr>
          <p:spPr bwMode="auto">
            <a:xfrm flipV="1">
              <a:off x="4299" y="2177"/>
              <a:ext cx="7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3" name="Line 291"/>
            <p:cNvSpPr>
              <a:spLocks noChangeShapeType="1"/>
            </p:cNvSpPr>
            <p:nvPr/>
          </p:nvSpPr>
          <p:spPr bwMode="auto">
            <a:xfrm>
              <a:off x="4299" y="217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4" name="Line 292"/>
            <p:cNvSpPr>
              <a:spLocks noChangeShapeType="1"/>
            </p:cNvSpPr>
            <p:nvPr/>
          </p:nvSpPr>
          <p:spPr bwMode="auto">
            <a:xfrm flipH="1">
              <a:off x="4291" y="217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5" name="Line 293"/>
            <p:cNvSpPr>
              <a:spLocks noChangeShapeType="1"/>
            </p:cNvSpPr>
            <p:nvPr/>
          </p:nvSpPr>
          <p:spPr bwMode="auto">
            <a:xfrm flipV="1">
              <a:off x="4310" y="2120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6" name="Line 294"/>
            <p:cNvSpPr>
              <a:spLocks noChangeShapeType="1"/>
            </p:cNvSpPr>
            <p:nvPr/>
          </p:nvSpPr>
          <p:spPr bwMode="auto">
            <a:xfrm>
              <a:off x="4314" y="212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7" name="Line 295"/>
            <p:cNvSpPr>
              <a:spLocks noChangeShapeType="1"/>
            </p:cNvSpPr>
            <p:nvPr/>
          </p:nvSpPr>
          <p:spPr bwMode="auto">
            <a:xfrm flipH="1">
              <a:off x="4306" y="212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8" name="Line 296"/>
            <p:cNvSpPr>
              <a:spLocks noChangeShapeType="1"/>
            </p:cNvSpPr>
            <p:nvPr/>
          </p:nvSpPr>
          <p:spPr bwMode="auto">
            <a:xfrm>
              <a:off x="4321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9" name="Line 297"/>
            <p:cNvSpPr>
              <a:spLocks noChangeShapeType="1"/>
            </p:cNvSpPr>
            <p:nvPr/>
          </p:nvSpPr>
          <p:spPr bwMode="auto">
            <a:xfrm>
              <a:off x="4328" y="213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0" name="Line 298"/>
            <p:cNvSpPr>
              <a:spLocks noChangeShapeType="1"/>
            </p:cNvSpPr>
            <p:nvPr/>
          </p:nvSpPr>
          <p:spPr bwMode="auto">
            <a:xfrm flipH="1">
              <a:off x="4320" y="213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1" name="Line 299"/>
            <p:cNvSpPr>
              <a:spLocks noChangeShapeType="1"/>
            </p:cNvSpPr>
            <p:nvPr/>
          </p:nvSpPr>
          <p:spPr bwMode="auto">
            <a:xfrm flipV="1">
              <a:off x="4339" y="2084"/>
              <a:ext cx="6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2" name="Line 300"/>
            <p:cNvSpPr>
              <a:spLocks noChangeShapeType="1"/>
            </p:cNvSpPr>
            <p:nvPr/>
          </p:nvSpPr>
          <p:spPr bwMode="auto">
            <a:xfrm>
              <a:off x="4343" y="208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3" name="Line 301"/>
            <p:cNvSpPr>
              <a:spLocks noChangeShapeType="1"/>
            </p:cNvSpPr>
            <p:nvPr/>
          </p:nvSpPr>
          <p:spPr bwMode="auto">
            <a:xfrm flipH="1">
              <a:off x="4335" y="208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4" name="Line 302"/>
            <p:cNvSpPr>
              <a:spLocks noChangeShapeType="1"/>
            </p:cNvSpPr>
            <p:nvPr/>
          </p:nvSpPr>
          <p:spPr bwMode="auto">
            <a:xfrm>
              <a:off x="4350" y="209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5" name="Line 303"/>
            <p:cNvSpPr>
              <a:spLocks noChangeShapeType="1"/>
            </p:cNvSpPr>
            <p:nvPr/>
          </p:nvSpPr>
          <p:spPr bwMode="auto">
            <a:xfrm>
              <a:off x="4357" y="209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6" name="Line 304"/>
            <p:cNvSpPr>
              <a:spLocks noChangeShapeType="1"/>
            </p:cNvSpPr>
            <p:nvPr/>
          </p:nvSpPr>
          <p:spPr bwMode="auto">
            <a:xfrm flipH="1">
              <a:off x="4349" y="209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7" name="Line 305"/>
            <p:cNvSpPr>
              <a:spLocks noChangeShapeType="1"/>
            </p:cNvSpPr>
            <p:nvPr/>
          </p:nvSpPr>
          <p:spPr bwMode="auto">
            <a:xfrm flipV="1">
              <a:off x="4368" y="2019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8" name="Line 306"/>
            <p:cNvSpPr>
              <a:spLocks noChangeShapeType="1"/>
            </p:cNvSpPr>
            <p:nvPr/>
          </p:nvSpPr>
          <p:spPr bwMode="auto">
            <a:xfrm>
              <a:off x="4371" y="202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9" name="Line 307"/>
            <p:cNvSpPr>
              <a:spLocks noChangeShapeType="1"/>
            </p:cNvSpPr>
            <p:nvPr/>
          </p:nvSpPr>
          <p:spPr bwMode="auto">
            <a:xfrm flipH="1">
              <a:off x="4363" y="202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" name="Line 308"/>
            <p:cNvSpPr>
              <a:spLocks noChangeShapeType="1"/>
            </p:cNvSpPr>
            <p:nvPr/>
          </p:nvSpPr>
          <p:spPr bwMode="auto">
            <a:xfrm>
              <a:off x="4382" y="2027"/>
              <a:ext cx="7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1" name="Line 309"/>
            <p:cNvSpPr>
              <a:spLocks noChangeShapeType="1"/>
            </p:cNvSpPr>
            <p:nvPr/>
          </p:nvSpPr>
          <p:spPr bwMode="auto">
            <a:xfrm>
              <a:off x="4386" y="210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2" name="Line 310"/>
            <p:cNvSpPr>
              <a:spLocks noChangeShapeType="1"/>
            </p:cNvSpPr>
            <p:nvPr/>
          </p:nvSpPr>
          <p:spPr bwMode="auto">
            <a:xfrm flipH="1">
              <a:off x="4378" y="210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3" name="Line 311"/>
            <p:cNvSpPr>
              <a:spLocks noChangeShapeType="1"/>
            </p:cNvSpPr>
            <p:nvPr/>
          </p:nvSpPr>
          <p:spPr bwMode="auto">
            <a:xfrm>
              <a:off x="4393" y="2113"/>
              <a:ext cx="14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4" name="Line 312"/>
            <p:cNvSpPr>
              <a:spLocks noChangeShapeType="1"/>
            </p:cNvSpPr>
            <p:nvPr/>
          </p:nvSpPr>
          <p:spPr bwMode="auto">
            <a:xfrm>
              <a:off x="4400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5" name="Line 313"/>
            <p:cNvSpPr>
              <a:spLocks noChangeShapeType="1"/>
            </p:cNvSpPr>
            <p:nvPr/>
          </p:nvSpPr>
          <p:spPr bwMode="auto">
            <a:xfrm flipH="1">
              <a:off x="4392" y="212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6" name="Line 314"/>
            <p:cNvSpPr>
              <a:spLocks noChangeShapeType="1"/>
            </p:cNvSpPr>
            <p:nvPr/>
          </p:nvSpPr>
          <p:spPr bwMode="auto">
            <a:xfrm flipV="1">
              <a:off x="4411" y="2040"/>
              <a:ext cx="6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7" name="Line 315"/>
            <p:cNvSpPr>
              <a:spLocks noChangeShapeType="1"/>
            </p:cNvSpPr>
            <p:nvPr/>
          </p:nvSpPr>
          <p:spPr bwMode="auto">
            <a:xfrm>
              <a:off x="4415" y="2041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8" name="Line 316"/>
            <p:cNvSpPr>
              <a:spLocks noChangeShapeType="1"/>
            </p:cNvSpPr>
            <p:nvPr/>
          </p:nvSpPr>
          <p:spPr bwMode="auto">
            <a:xfrm flipH="1">
              <a:off x="4407" y="2041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9" name="Line 317"/>
            <p:cNvSpPr>
              <a:spLocks noChangeShapeType="1"/>
            </p:cNvSpPr>
            <p:nvPr/>
          </p:nvSpPr>
          <p:spPr bwMode="auto">
            <a:xfrm>
              <a:off x="4425" y="2048"/>
              <a:ext cx="7" cy="1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0" name="Line 318"/>
            <p:cNvSpPr>
              <a:spLocks noChangeShapeType="1"/>
            </p:cNvSpPr>
            <p:nvPr/>
          </p:nvSpPr>
          <p:spPr bwMode="auto">
            <a:xfrm>
              <a:off x="4429" y="217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1" name="Line 319"/>
            <p:cNvSpPr>
              <a:spLocks noChangeShapeType="1"/>
            </p:cNvSpPr>
            <p:nvPr/>
          </p:nvSpPr>
          <p:spPr bwMode="auto">
            <a:xfrm flipH="1">
              <a:off x="4421" y="217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2" name="Line 320"/>
            <p:cNvSpPr>
              <a:spLocks noChangeShapeType="1"/>
            </p:cNvSpPr>
            <p:nvPr/>
          </p:nvSpPr>
          <p:spPr bwMode="auto">
            <a:xfrm flipV="1">
              <a:off x="4440" y="2084"/>
              <a:ext cx="6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3" name="Line 321"/>
            <p:cNvSpPr>
              <a:spLocks noChangeShapeType="1"/>
            </p:cNvSpPr>
            <p:nvPr/>
          </p:nvSpPr>
          <p:spPr bwMode="auto">
            <a:xfrm>
              <a:off x="4443" y="208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4" name="Line 322"/>
            <p:cNvSpPr>
              <a:spLocks noChangeShapeType="1"/>
            </p:cNvSpPr>
            <p:nvPr/>
          </p:nvSpPr>
          <p:spPr bwMode="auto">
            <a:xfrm flipH="1">
              <a:off x="4435" y="208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5" name="Line 323"/>
            <p:cNvSpPr>
              <a:spLocks noChangeShapeType="1"/>
            </p:cNvSpPr>
            <p:nvPr/>
          </p:nvSpPr>
          <p:spPr bwMode="auto">
            <a:xfrm>
              <a:off x="4454" y="2092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6" name="Line 324"/>
            <p:cNvSpPr>
              <a:spLocks noChangeShapeType="1"/>
            </p:cNvSpPr>
            <p:nvPr/>
          </p:nvSpPr>
          <p:spPr bwMode="auto">
            <a:xfrm>
              <a:off x="4458" y="215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7" name="Line 325"/>
            <p:cNvSpPr>
              <a:spLocks noChangeShapeType="1"/>
            </p:cNvSpPr>
            <p:nvPr/>
          </p:nvSpPr>
          <p:spPr bwMode="auto">
            <a:xfrm flipH="1">
              <a:off x="4450" y="215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8" name="Line 326"/>
            <p:cNvSpPr>
              <a:spLocks noChangeShapeType="1"/>
            </p:cNvSpPr>
            <p:nvPr/>
          </p:nvSpPr>
          <p:spPr bwMode="auto">
            <a:xfrm flipV="1">
              <a:off x="4465" y="2120"/>
              <a:ext cx="7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9" name="Line 327"/>
            <p:cNvSpPr>
              <a:spLocks noChangeShapeType="1"/>
            </p:cNvSpPr>
            <p:nvPr/>
          </p:nvSpPr>
          <p:spPr bwMode="auto">
            <a:xfrm>
              <a:off x="4465" y="212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0" name="Line 328"/>
            <p:cNvSpPr>
              <a:spLocks noChangeShapeType="1"/>
            </p:cNvSpPr>
            <p:nvPr/>
          </p:nvSpPr>
          <p:spPr bwMode="auto">
            <a:xfrm flipH="1">
              <a:off x="4457" y="212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1" name="Line 329"/>
            <p:cNvSpPr>
              <a:spLocks noChangeShapeType="1"/>
            </p:cNvSpPr>
            <p:nvPr/>
          </p:nvSpPr>
          <p:spPr bwMode="auto">
            <a:xfrm>
              <a:off x="4476" y="2128"/>
              <a:ext cx="6" cy="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2" name="Line 330"/>
            <p:cNvSpPr>
              <a:spLocks noChangeShapeType="1"/>
            </p:cNvSpPr>
            <p:nvPr/>
          </p:nvSpPr>
          <p:spPr bwMode="auto">
            <a:xfrm>
              <a:off x="4479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3" name="Line 331"/>
            <p:cNvSpPr>
              <a:spLocks noChangeShapeType="1"/>
            </p:cNvSpPr>
            <p:nvPr/>
          </p:nvSpPr>
          <p:spPr bwMode="auto">
            <a:xfrm flipH="1">
              <a:off x="4471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4" name="Line 332"/>
            <p:cNvSpPr>
              <a:spLocks noChangeShapeType="1"/>
            </p:cNvSpPr>
            <p:nvPr/>
          </p:nvSpPr>
          <p:spPr bwMode="auto">
            <a:xfrm>
              <a:off x="4490" y="2329"/>
              <a:ext cx="7" cy="1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5" name="Line 333"/>
            <p:cNvSpPr>
              <a:spLocks noChangeShapeType="1"/>
            </p:cNvSpPr>
            <p:nvPr/>
          </p:nvSpPr>
          <p:spPr bwMode="auto">
            <a:xfrm>
              <a:off x="4494" y="248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6" name="Line 334"/>
            <p:cNvSpPr>
              <a:spLocks noChangeShapeType="1"/>
            </p:cNvSpPr>
            <p:nvPr/>
          </p:nvSpPr>
          <p:spPr bwMode="auto">
            <a:xfrm flipH="1">
              <a:off x="4486" y="248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7" name="Line 335"/>
            <p:cNvSpPr>
              <a:spLocks noChangeShapeType="1"/>
            </p:cNvSpPr>
            <p:nvPr/>
          </p:nvSpPr>
          <p:spPr bwMode="auto">
            <a:xfrm>
              <a:off x="4501" y="2488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8" name="Line 336"/>
            <p:cNvSpPr>
              <a:spLocks noChangeShapeType="1"/>
            </p:cNvSpPr>
            <p:nvPr/>
          </p:nvSpPr>
          <p:spPr bwMode="auto">
            <a:xfrm>
              <a:off x="4508" y="250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9" name="Line 337"/>
            <p:cNvSpPr>
              <a:spLocks noChangeShapeType="1"/>
            </p:cNvSpPr>
            <p:nvPr/>
          </p:nvSpPr>
          <p:spPr bwMode="auto">
            <a:xfrm flipH="1">
              <a:off x="4500" y="250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0" name="Line 338"/>
            <p:cNvSpPr>
              <a:spLocks noChangeShapeType="1"/>
            </p:cNvSpPr>
            <p:nvPr/>
          </p:nvSpPr>
          <p:spPr bwMode="auto">
            <a:xfrm>
              <a:off x="4515" y="2516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1" name="Line 339"/>
            <p:cNvSpPr>
              <a:spLocks noChangeShapeType="1"/>
            </p:cNvSpPr>
            <p:nvPr/>
          </p:nvSpPr>
          <p:spPr bwMode="auto">
            <a:xfrm>
              <a:off x="4523" y="253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2" name="Line 340"/>
            <p:cNvSpPr>
              <a:spLocks noChangeShapeType="1"/>
            </p:cNvSpPr>
            <p:nvPr/>
          </p:nvSpPr>
          <p:spPr bwMode="auto">
            <a:xfrm flipH="1">
              <a:off x="4515" y="253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3" name="Line 341"/>
            <p:cNvSpPr>
              <a:spLocks noChangeShapeType="1"/>
            </p:cNvSpPr>
            <p:nvPr/>
          </p:nvSpPr>
          <p:spPr bwMode="auto">
            <a:xfrm flipV="1">
              <a:off x="4533" y="2444"/>
              <a:ext cx="7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4" name="Line 342"/>
            <p:cNvSpPr>
              <a:spLocks noChangeShapeType="1"/>
            </p:cNvSpPr>
            <p:nvPr/>
          </p:nvSpPr>
          <p:spPr bwMode="auto">
            <a:xfrm>
              <a:off x="4537" y="244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5" name="Line 343"/>
            <p:cNvSpPr>
              <a:spLocks noChangeShapeType="1"/>
            </p:cNvSpPr>
            <p:nvPr/>
          </p:nvSpPr>
          <p:spPr bwMode="auto">
            <a:xfrm flipH="1">
              <a:off x="4529" y="244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6" name="Line 344"/>
            <p:cNvSpPr>
              <a:spLocks noChangeShapeType="1"/>
            </p:cNvSpPr>
            <p:nvPr/>
          </p:nvSpPr>
          <p:spPr bwMode="auto">
            <a:xfrm flipV="1">
              <a:off x="4548" y="2350"/>
              <a:ext cx="6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7" name="Line 345"/>
            <p:cNvSpPr>
              <a:spLocks noChangeShapeType="1"/>
            </p:cNvSpPr>
            <p:nvPr/>
          </p:nvSpPr>
          <p:spPr bwMode="auto">
            <a:xfrm>
              <a:off x="4551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8" name="Line 346"/>
            <p:cNvSpPr>
              <a:spLocks noChangeShapeType="1"/>
            </p:cNvSpPr>
            <p:nvPr/>
          </p:nvSpPr>
          <p:spPr bwMode="auto">
            <a:xfrm flipH="1">
              <a:off x="4543" y="2351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9" name="Line 347"/>
            <p:cNvSpPr>
              <a:spLocks noChangeShapeType="1"/>
            </p:cNvSpPr>
            <p:nvPr/>
          </p:nvSpPr>
          <p:spPr bwMode="auto">
            <a:xfrm>
              <a:off x="4562" y="2358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0" name="Line 348"/>
            <p:cNvSpPr>
              <a:spLocks noChangeShapeType="1"/>
            </p:cNvSpPr>
            <p:nvPr/>
          </p:nvSpPr>
          <p:spPr bwMode="auto">
            <a:xfrm>
              <a:off x="4566" y="242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1" name="Line 349"/>
            <p:cNvSpPr>
              <a:spLocks noChangeShapeType="1"/>
            </p:cNvSpPr>
            <p:nvPr/>
          </p:nvSpPr>
          <p:spPr bwMode="auto">
            <a:xfrm flipH="1">
              <a:off x="4558" y="242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2" name="Line 350"/>
            <p:cNvSpPr>
              <a:spLocks noChangeShapeType="1"/>
            </p:cNvSpPr>
            <p:nvPr/>
          </p:nvSpPr>
          <p:spPr bwMode="auto">
            <a:xfrm>
              <a:off x="4577" y="2430"/>
              <a:ext cx="6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3" name="Line 351"/>
            <p:cNvSpPr>
              <a:spLocks noChangeShapeType="1"/>
            </p:cNvSpPr>
            <p:nvPr/>
          </p:nvSpPr>
          <p:spPr bwMode="auto">
            <a:xfrm>
              <a:off x="4580" y="247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4" name="Line 352"/>
            <p:cNvSpPr>
              <a:spLocks noChangeShapeType="1"/>
            </p:cNvSpPr>
            <p:nvPr/>
          </p:nvSpPr>
          <p:spPr bwMode="auto">
            <a:xfrm flipH="1">
              <a:off x="4572" y="247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5" name="Line 353"/>
            <p:cNvSpPr>
              <a:spLocks noChangeShapeType="1"/>
            </p:cNvSpPr>
            <p:nvPr/>
          </p:nvSpPr>
          <p:spPr bwMode="auto">
            <a:xfrm flipV="1">
              <a:off x="4591" y="2350"/>
              <a:ext cx="6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6" name="Line 354"/>
            <p:cNvSpPr>
              <a:spLocks noChangeShapeType="1"/>
            </p:cNvSpPr>
            <p:nvPr/>
          </p:nvSpPr>
          <p:spPr bwMode="auto">
            <a:xfrm>
              <a:off x="4595" y="2351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7" name="Line 355"/>
            <p:cNvSpPr>
              <a:spLocks noChangeShapeType="1"/>
            </p:cNvSpPr>
            <p:nvPr/>
          </p:nvSpPr>
          <p:spPr bwMode="auto">
            <a:xfrm flipH="1">
              <a:off x="4587" y="2351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8" name="Line 356"/>
            <p:cNvSpPr>
              <a:spLocks noChangeShapeType="1"/>
            </p:cNvSpPr>
            <p:nvPr/>
          </p:nvSpPr>
          <p:spPr bwMode="auto">
            <a:xfrm flipV="1">
              <a:off x="4602" y="2321"/>
              <a:ext cx="13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9" name="Line 357"/>
            <p:cNvSpPr>
              <a:spLocks noChangeShapeType="1"/>
            </p:cNvSpPr>
            <p:nvPr/>
          </p:nvSpPr>
          <p:spPr bwMode="auto">
            <a:xfrm>
              <a:off x="4609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0" name="Line 358"/>
            <p:cNvSpPr>
              <a:spLocks noChangeShapeType="1"/>
            </p:cNvSpPr>
            <p:nvPr/>
          </p:nvSpPr>
          <p:spPr bwMode="auto">
            <a:xfrm flipH="1">
              <a:off x="4601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1" name="Line 359"/>
            <p:cNvSpPr>
              <a:spLocks noChangeShapeType="1"/>
            </p:cNvSpPr>
            <p:nvPr/>
          </p:nvSpPr>
          <p:spPr bwMode="auto">
            <a:xfrm>
              <a:off x="4616" y="2329"/>
              <a:ext cx="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2" name="Line 360"/>
            <p:cNvSpPr>
              <a:spLocks noChangeShapeType="1"/>
            </p:cNvSpPr>
            <p:nvPr/>
          </p:nvSpPr>
          <p:spPr bwMode="auto">
            <a:xfrm>
              <a:off x="4623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3" name="Line 361"/>
            <p:cNvSpPr>
              <a:spLocks noChangeShapeType="1"/>
            </p:cNvSpPr>
            <p:nvPr/>
          </p:nvSpPr>
          <p:spPr bwMode="auto">
            <a:xfrm flipH="1">
              <a:off x="4615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4" name="Line 362"/>
            <p:cNvSpPr>
              <a:spLocks noChangeShapeType="1"/>
            </p:cNvSpPr>
            <p:nvPr/>
          </p:nvSpPr>
          <p:spPr bwMode="auto">
            <a:xfrm flipV="1">
              <a:off x="4634" y="2264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5" name="Line 363"/>
            <p:cNvSpPr>
              <a:spLocks noChangeShapeType="1"/>
            </p:cNvSpPr>
            <p:nvPr/>
          </p:nvSpPr>
          <p:spPr bwMode="auto">
            <a:xfrm>
              <a:off x="4638" y="226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6" name="Line 364"/>
            <p:cNvSpPr>
              <a:spLocks noChangeShapeType="1"/>
            </p:cNvSpPr>
            <p:nvPr/>
          </p:nvSpPr>
          <p:spPr bwMode="auto">
            <a:xfrm flipH="1">
              <a:off x="4630" y="226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7" name="Line 365"/>
            <p:cNvSpPr>
              <a:spLocks noChangeShapeType="1"/>
            </p:cNvSpPr>
            <p:nvPr/>
          </p:nvSpPr>
          <p:spPr bwMode="auto">
            <a:xfrm>
              <a:off x="4645" y="2272"/>
              <a:ext cx="7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8" name="Line 366"/>
            <p:cNvSpPr>
              <a:spLocks noChangeShapeType="1"/>
            </p:cNvSpPr>
            <p:nvPr/>
          </p:nvSpPr>
          <p:spPr bwMode="auto">
            <a:xfrm>
              <a:off x="4645" y="230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9" name="Line 367"/>
            <p:cNvSpPr>
              <a:spLocks noChangeShapeType="1"/>
            </p:cNvSpPr>
            <p:nvPr/>
          </p:nvSpPr>
          <p:spPr bwMode="auto">
            <a:xfrm flipH="1">
              <a:off x="4637" y="230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0" name="Line 368"/>
            <p:cNvSpPr>
              <a:spLocks noChangeShapeType="1"/>
            </p:cNvSpPr>
            <p:nvPr/>
          </p:nvSpPr>
          <p:spPr bwMode="auto">
            <a:xfrm flipV="1">
              <a:off x="4656" y="2184"/>
              <a:ext cx="6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1" name="Line 369"/>
            <p:cNvSpPr>
              <a:spLocks noChangeShapeType="1"/>
            </p:cNvSpPr>
            <p:nvPr/>
          </p:nvSpPr>
          <p:spPr bwMode="auto">
            <a:xfrm>
              <a:off x="4659" y="218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2" name="Line 370"/>
            <p:cNvSpPr>
              <a:spLocks noChangeShapeType="1"/>
            </p:cNvSpPr>
            <p:nvPr/>
          </p:nvSpPr>
          <p:spPr bwMode="auto">
            <a:xfrm flipH="1">
              <a:off x="4651" y="218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3" name="Line 371"/>
            <p:cNvSpPr>
              <a:spLocks noChangeShapeType="1"/>
            </p:cNvSpPr>
            <p:nvPr/>
          </p:nvSpPr>
          <p:spPr bwMode="auto">
            <a:xfrm flipV="1">
              <a:off x="4670" y="2141"/>
              <a:ext cx="7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4" name="Line 372"/>
            <p:cNvSpPr>
              <a:spLocks noChangeShapeType="1"/>
            </p:cNvSpPr>
            <p:nvPr/>
          </p:nvSpPr>
          <p:spPr bwMode="auto">
            <a:xfrm>
              <a:off x="4674" y="214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5" name="Line 373"/>
            <p:cNvSpPr>
              <a:spLocks noChangeShapeType="1"/>
            </p:cNvSpPr>
            <p:nvPr/>
          </p:nvSpPr>
          <p:spPr bwMode="auto">
            <a:xfrm flipH="1">
              <a:off x="4666" y="214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6" name="Line 374"/>
            <p:cNvSpPr>
              <a:spLocks noChangeShapeType="1"/>
            </p:cNvSpPr>
            <p:nvPr/>
          </p:nvSpPr>
          <p:spPr bwMode="auto">
            <a:xfrm>
              <a:off x="4685" y="2149"/>
              <a:ext cx="6" cy="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7" name="Line 375"/>
            <p:cNvSpPr>
              <a:spLocks noChangeShapeType="1"/>
            </p:cNvSpPr>
            <p:nvPr/>
          </p:nvSpPr>
          <p:spPr bwMode="auto">
            <a:xfrm>
              <a:off x="4688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8" name="Line 376"/>
            <p:cNvSpPr>
              <a:spLocks noChangeShapeType="1"/>
            </p:cNvSpPr>
            <p:nvPr/>
          </p:nvSpPr>
          <p:spPr bwMode="auto">
            <a:xfrm flipH="1">
              <a:off x="4680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9" name="Line 377"/>
            <p:cNvSpPr>
              <a:spLocks noChangeShapeType="1"/>
            </p:cNvSpPr>
            <p:nvPr/>
          </p:nvSpPr>
          <p:spPr bwMode="auto">
            <a:xfrm flipV="1">
              <a:off x="4699" y="1983"/>
              <a:ext cx="6" cy="2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0" name="Line 378"/>
            <p:cNvSpPr>
              <a:spLocks noChangeShapeType="1"/>
            </p:cNvSpPr>
            <p:nvPr/>
          </p:nvSpPr>
          <p:spPr bwMode="auto">
            <a:xfrm>
              <a:off x="4703" y="1984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1" name="Line 379"/>
            <p:cNvSpPr>
              <a:spLocks noChangeShapeType="1"/>
            </p:cNvSpPr>
            <p:nvPr/>
          </p:nvSpPr>
          <p:spPr bwMode="auto">
            <a:xfrm flipH="1">
              <a:off x="4695" y="1984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2" name="Line 380"/>
            <p:cNvSpPr>
              <a:spLocks noChangeShapeType="1"/>
            </p:cNvSpPr>
            <p:nvPr/>
          </p:nvSpPr>
          <p:spPr bwMode="auto">
            <a:xfrm>
              <a:off x="4713" y="1991"/>
              <a:ext cx="7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3" name="Line 381"/>
            <p:cNvSpPr>
              <a:spLocks noChangeShapeType="1"/>
            </p:cNvSpPr>
            <p:nvPr/>
          </p:nvSpPr>
          <p:spPr bwMode="auto">
            <a:xfrm>
              <a:off x="4717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4" name="Line 382"/>
            <p:cNvSpPr>
              <a:spLocks noChangeShapeType="1"/>
            </p:cNvSpPr>
            <p:nvPr/>
          </p:nvSpPr>
          <p:spPr bwMode="auto">
            <a:xfrm flipH="1">
              <a:off x="4709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5" name="Line 383"/>
            <p:cNvSpPr>
              <a:spLocks noChangeShapeType="1"/>
            </p:cNvSpPr>
            <p:nvPr/>
          </p:nvSpPr>
          <p:spPr bwMode="auto">
            <a:xfrm>
              <a:off x="4728" y="2207"/>
              <a:ext cx="6" cy="1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6" name="Line 384"/>
            <p:cNvSpPr>
              <a:spLocks noChangeShapeType="1"/>
            </p:cNvSpPr>
            <p:nvPr/>
          </p:nvSpPr>
          <p:spPr bwMode="auto">
            <a:xfrm>
              <a:off x="4731" y="232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7" name="Line 385"/>
            <p:cNvSpPr>
              <a:spLocks noChangeShapeType="1"/>
            </p:cNvSpPr>
            <p:nvPr/>
          </p:nvSpPr>
          <p:spPr bwMode="auto">
            <a:xfrm flipH="1">
              <a:off x="4723" y="232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8" name="Line 386"/>
            <p:cNvSpPr>
              <a:spLocks noChangeShapeType="1"/>
            </p:cNvSpPr>
            <p:nvPr/>
          </p:nvSpPr>
          <p:spPr bwMode="auto">
            <a:xfrm>
              <a:off x="4742" y="2336"/>
              <a:ext cx="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9" name="Line 387"/>
            <p:cNvSpPr>
              <a:spLocks noChangeShapeType="1"/>
            </p:cNvSpPr>
            <p:nvPr/>
          </p:nvSpPr>
          <p:spPr bwMode="auto">
            <a:xfrm>
              <a:off x="4746" y="238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0" name="Line 388"/>
            <p:cNvSpPr>
              <a:spLocks noChangeShapeType="1"/>
            </p:cNvSpPr>
            <p:nvPr/>
          </p:nvSpPr>
          <p:spPr bwMode="auto">
            <a:xfrm flipH="1">
              <a:off x="4738" y="238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1" name="Line 389"/>
            <p:cNvSpPr>
              <a:spLocks noChangeShapeType="1"/>
            </p:cNvSpPr>
            <p:nvPr/>
          </p:nvSpPr>
          <p:spPr bwMode="auto">
            <a:xfrm>
              <a:off x="4753" y="2394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2" name="Line 390"/>
            <p:cNvSpPr>
              <a:spLocks noChangeShapeType="1"/>
            </p:cNvSpPr>
            <p:nvPr/>
          </p:nvSpPr>
          <p:spPr bwMode="auto">
            <a:xfrm>
              <a:off x="4760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3" name="Line 391"/>
            <p:cNvSpPr>
              <a:spLocks noChangeShapeType="1"/>
            </p:cNvSpPr>
            <p:nvPr/>
          </p:nvSpPr>
          <p:spPr bwMode="auto">
            <a:xfrm flipH="1">
              <a:off x="4752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4" name="Line 392"/>
            <p:cNvSpPr>
              <a:spLocks noChangeShapeType="1"/>
            </p:cNvSpPr>
            <p:nvPr/>
          </p:nvSpPr>
          <p:spPr bwMode="auto">
            <a:xfrm>
              <a:off x="4768" y="242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5" name="Line 393"/>
            <p:cNvSpPr>
              <a:spLocks noChangeShapeType="1"/>
            </p:cNvSpPr>
            <p:nvPr/>
          </p:nvSpPr>
          <p:spPr bwMode="auto">
            <a:xfrm>
              <a:off x="4775" y="243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6" name="Line 394"/>
            <p:cNvSpPr>
              <a:spLocks noChangeShapeType="1"/>
            </p:cNvSpPr>
            <p:nvPr/>
          </p:nvSpPr>
          <p:spPr bwMode="auto">
            <a:xfrm flipH="1">
              <a:off x="4767" y="243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7" name="Line 395"/>
            <p:cNvSpPr>
              <a:spLocks noChangeShapeType="1"/>
            </p:cNvSpPr>
            <p:nvPr/>
          </p:nvSpPr>
          <p:spPr bwMode="auto">
            <a:xfrm>
              <a:off x="4782" y="2437"/>
              <a:ext cx="14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8" name="Line 396"/>
            <p:cNvSpPr>
              <a:spLocks noChangeShapeType="1"/>
            </p:cNvSpPr>
            <p:nvPr/>
          </p:nvSpPr>
          <p:spPr bwMode="auto">
            <a:xfrm>
              <a:off x="4789" y="246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9" name="Line 397"/>
            <p:cNvSpPr>
              <a:spLocks noChangeShapeType="1"/>
            </p:cNvSpPr>
            <p:nvPr/>
          </p:nvSpPr>
          <p:spPr bwMode="auto">
            <a:xfrm flipH="1">
              <a:off x="4781" y="246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0" name="Line 398"/>
            <p:cNvSpPr>
              <a:spLocks noChangeShapeType="1"/>
            </p:cNvSpPr>
            <p:nvPr/>
          </p:nvSpPr>
          <p:spPr bwMode="auto">
            <a:xfrm>
              <a:off x="4800" y="2473"/>
              <a:ext cx="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1" name="Line 399"/>
            <p:cNvSpPr>
              <a:spLocks noChangeShapeType="1"/>
            </p:cNvSpPr>
            <p:nvPr/>
          </p:nvSpPr>
          <p:spPr bwMode="auto">
            <a:xfrm>
              <a:off x="4804" y="254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2" name="Line 400"/>
            <p:cNvSpPr>
              <a:spLocks noChangeShapeType="1"/>
            </p:cNvSpPr>
            <p:nvPr/>
          </p:nvSpPr>
          <p:spPr bwMode="auto">
            <a:xfrm flipH="1">
              <a:off x="4796" y="2545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3" name="Line 401"/>
            <p:cNvSpPr>
              <a:spLocks noChangeShapeType="1"/>
            </p:cNvSpPr>
            <p:nvPr/>
          </p:nvSpPr>
          <p:spPr bwMode="auto">
            <a:xfrm flipV="1">
              <a:off x="4814" y="2415"/>
              <a:ext cx="7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4" name="Line 402"/>
            <p:cNvSpPr>
              <a:spLocks noChangeShapeType="1"/>
            </p:cNvSpPr>
            <p:nvPr/>
          </p:nvSpPr>
          <p:spPr bwMode="auto">
            <a:xfrm>
              <a:off x="4818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5" name="Line 403"/>
            <p:cNvSpPr>
              <a:spLocks noChangeShapeType="1"/>
            </p:cNvSpPr>
            <p:nvPr/>
          </p:nvSpPr>
          <p:spPr bwMode="auto">
            <a:xfrm flipH="1">
              <a:off x="4810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6" name="Line 404"/>
            <p:cNvSpPr>
              <a:spLocks noChangeShapeType="1"/>
            </p:cNvSpPr>
            <p:nvPr/>
          </p:nvSpPr>
          <p:spPr bwMode="auto">
            <a:xfrm flipV="1">
              <a:off x="4825" y="2307"/>
              <a:ext cx="7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7" name="Line 405"/>
            <p:cNvSpPr>
              <a:spLocks noChangeShapeType="1"/>
            </p:cNvSpPr>
            <p:nvPr/>
          </p:nvSpPr>
          <p:spPr bwMode="auto">
            <a:xfrm>
              <a:off x="4825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8" name="Line 406"/>
            <p:cNvSpPr>
              <a:spLocks noChangeShapeType="1"/>
            </p:cNvSpPr>
            <p:nvPr/>
          </p:nvSpPr>
          <p:spPr bwMode="auto">
            <a:xfrm flipH="1">
              <a:off x="4817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9" name="Line 407"/>
            <p:cNvSpPr>
              <a:spLocks noChangeShapeType="1"/>
            </p:cNvSpPr>
            <p:nvPr/>
          </p:nvSpPr>
          <p:spPr bwMode="auto">
            <a:xfrm>
              <a:off x="4832" y="231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0" name="Line 408"/>
            <p:cNvSpPr>
              <a:spLocks noChangeShapeType="1"/>
            </p:cNvSpPr>
            <p:nvPr/>
          </p:nvSpPr>
          <p:spPr bwMode="auto">
            <a:xfrm>
              <a:off x="4840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1" name="Line 409"/>
            <p:cNvSpPr>
              <a:spLocks noChangeShapeType="1"/>
            </p:cNvSpPr>
            <p:nvPr/>
          </p:nvSpPr>
          <p:spPr bwMode="auto">
            <a:xfrm flipH="1">
              <a:off x="4832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2" name="Line 410"/>
            <p:cNvSpPr>
              <a:spLocks noChangeShapeType="1"/>
            </p:cNvSpPr>
            <p:nvPr/>
          </p:nvSpPr>
          <p:spPr bwMode="auto">
            <a:xfrm>
              <a:off x="4850" y="2329"/>
              <a:ext cx="7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3" name="Line 411"/>
            <p:cNvSpPr>
              <a:spLocks noChangeShapeType="1"/>
            </p:cNvSpPr>
            <p:nvPr/>
          </p:nvSpPr>
          <p:spPr bwMode="auto">
            <a:xfrm>
              <a:off x="4854" y="236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4" name="Line 412"/>
            <p:cNvSpPr>
              <a:spLocks noChangeShapeType="1"/>
            </p:cNvSpPr>
            <p:nvPr/>
          </p:nvSpPr>
          <p:spPr bwMode="auto">
            <a:xfrm flipH="1">
              <a:off x="4846" y="236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5" name="Line 413"/>
            <p:cNvSpPr>
              <a:spLocks noChangeShapeType="1"/>
            </p:cNvSpPr>
            <p:nvPr/>
          </p:nvSpPr>
          <p:spPr bwMode="auto">
            <a:xfrm flipV="1">
              <a:off x="4861" y="2336"/>
              <a:ext cx="14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6" name="Line 414"/>
            <p:cNvSpPr>
              <a:spLocks noChangeShapeType="1"/>
            </p:cNvSpPr>
            <p:nvPr/>
          </p:nvSpPr>
          <p:spPr bwMode="auto">
            <a:xfrm>
              <a:off x="4868" y="233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7" name="Line 415"/>
            <p:cNvSpPr>
              <a:spLocks noChangeShapeType="1"/>
            </p:cNvSpPr>
            <p:nvPr/>
          </p:nvSpPr>
          <p:spPr bwMode="auto">
            <a:xfrm flipH="1">
              <a:off x="4860" y="233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8" name="Line 416"/>
            <p:cNvSpPr>
              <a:spLocks noChangeShapeType="1"/>
            </p:cNvSpPr>
            <p:nvPr/>
          </p:nvSpPr>
          <p:spPr bwMode="auto">
            <a:xfrm flipV="1">
              <a:off x="4879" y="2242"/>
              <a:ext cx="7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" name="Line 417"/>
            <p:cNvSpPr>
              <a:spLocks noChangeShapeType="1"/>
            </p:cNvSpPr>
            <p:nvPr/>
          </p:nvSpPr>
          <p:spPr bwMode="auto">
            <a:xfrm>
              <a:off x="4883" y="224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0" name="Line 418"/>
            <p:cNvSpPr>
              <a:spLocks noChangeShapeType="1"/>
            </p:cNvSpPr>
            <p:nvPr/>
          </p:nvSpPr>
          <p:spPr bwMode="auto">
            <a:xfrm flipH="1">
              <a:off x="4875" y="224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1" name="Line 419"/>
            <p:cNvSpPr>
              <a:spLocks noChangeShapeType="1"/>
            </p:cNvSpPr>
            <p:nvPr/>
          </p:nvSpPr>
          <p:spPr bwMode="auto">
            <a:xfrm flipV="1">
              <a:off x="4894" y="2163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2" name="Line 420"/>
            <p:cNvSpPr>
              <a:spLocks noChangeShapeType="1"/>
            </p:cNvSpPr>
            <p:nvPr/>
          </p:nvSpPr>
          <p:spPr bwMode="auto">
            <a:xfrm>
              <a:off x="4897" y="216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3" name="Line 421"/>
            <p:cNvSpPr>
              <a:spLocks noChangeShapeType="1"/>
            </p:cNvSpPr>
            <p:nvPr/>
          </p:nvSpPr>
          <p:spPr bwMode="auto">
            <a:xfrm flipH="1">
              <a:off x="4889" y="216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4" name="Line 422"/>
            <p:cNvSpPr>
              <a:spLocks noChangeShapeType="1"/>
            </p:cNvSpPr>
            <p:nvPr/>
          </p:nvSpPr>
          <p:spPr bwMode="auto">
            <a:xfrm>
              <a:off x="4904" y="2171"/>
              <a:ext cx="14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5" name="Line 423"/>
            <p:cNvSpPr>
              <a:spLocks noChangeShapeType="1"/>
            </p:cNvSpPr>
            <p:nvPr/>
          </p:nvSpPr>
          <p:spPr bwMode="auto">
            <a:xfrm>
              <a:off x="4912" y="2200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6" name="Line 424"/>
            <p:cNvSpPr>
              <a:spLocks noChangeShapeType="1"/>
            </p:cNvSpPr>
            <p:nvPr/>
          </p:nvSpPr>
          <p:spPr bwMode="auto">
            <a:xfrm flipH="1">
              <a:off x="4904" y="2200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7" name="Freeform 425"/>
            <p:cNvSpPr>
              <a:spLocks/>
            </p:cNvSpPr>
            <p:nvPr/>
          </p:nvSpPr>
          <p:spPr bwMode="auto">
            <a:xfrm>
              <a:off x="3071" y="1324"/>
              <a:ext cx="1938" cy="1427"/>
            </a:xfrm>
            <a:custGeom>
              <a:avLst/>
              <a:gdLst/>
              <a:ahLst/>
              <a:cxnLst>
                <a:cxn ang="0">
                  <a:pos x="1937" y="1426"/>
                </a:cxn>
                <a:cxn ang="0">
                  <a:pos x="0" y="1426"/>
                </a:cxn>
                <a:cxn ang="0">
                  <a:pos x="0" y="0"/>
                </a:cxn>
              </a:cxnLst>
              <a:rect l="0" t="0" r="r" b="b"/>
              <a:pathLst>
                <a:path w="1938" h="1427">
                  <a:moveTo>
                    <a:pt x="1937" y="1426"/>
                  </a:moveTo>
                  <a:lnTo>
                    <a:pt x="0" y="142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58" name="Line 426"/>
            <p:cNvSpPr>
              <a:spLocks noChangeShapeType="1"/>
            </p:cNvSpPr>
            <p:nvPr/>
          </p:nvSpPr>
          <p:spPr bwMode="auto">
            <a:xfrm>
              <a:off x="3341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9" name="Rectangle 427"/>
            <p:cNvSpPr>
              <a:spLocks noChangeArrowheads="1"/>
            </p:cNvSpPr>
            <p:nvPr/>
          </p:nvSpPr>
          <p:spPr bwMode="auto">
            <a:xfrm>
              <a:off x="3235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18860" name="Line 428"/>
            <p:cNvSpPr>
              <a:spLocks noChangeShapeType="1"/>
            </p:cNvSpPr>
            <p:nvPr/>
          </p:nvSpPr>
          <p:spPr bwMode="auto">
            <a:xfrm>
              <a:off x="3615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1" name="Rectangle 429"/>
            <p:cNvSpPr>
              <a:spLocks noChangeArrowheads="1"/>
            </p:cNvSpPr>
            <p:nvPr/>
          </p:nvSpPr>
          <p:spPr bwMode="auto">
            <a:xfrm>
              <a:off x="3508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18862" name="Line 430"/>
            <p:cNvSpPr>
              <a:spLocks noChangeShapeType="1"/>
            </p:cNvSpPr>
            <p:nvPr/>
          </p:nvSpPr>
          <p:spPr bwMode="auto">
            <a:xfrm>
              <a:off x="3896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3" name="Rectangle 431"/>
            <p:cNvSpPr>
              <a:spLocks noChangeArrowheads="1"/>
            </p:cNvSpPr>
            <p:nvPr/>
          </p:nvSpPr>
          <p:spPr bwMode="auto">
            <a:xfrm>
              <a:off x="3788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18864" name="Line 432"/>
            <p:cNvSpPr>
              <a:spLocks noChangeShapeType="1"/>
            </p:cNvSpPr>
            <p:nvPr/>
          </p:nvSpPr>
          <p:spPr bwMode="auto">
            <a:xfrm>
              <a:off x="4169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5" name="Rectangle 433"/>
            <p:cNvSpPr>
              <a:spLocks noChangeArrowheads="1"/>
            </p:cNvSpPr>
            <p:nvPr/>
          </p:nvSpPr>
          <p:spPr bwMode="auto">
            <a:xfrm>
              <a:off x="4063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18866" name="Line 434"/>
            <p:cNvSpPr>
              <a:spLocks noChangeShapeType="1"/>
            </p:cNvSpPr>
            <p:nvPr/>
          </p:nvSpPr>
          <p:spPr bwMode="auto">
            <a:xfrm>
              <a:off x="4450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7" name="Rectangle 435"/>
            <p:cNvSpPr>
              <a:spLocks noChangeArrowheads="1"/>
            </p:cNvSpPr>
            <p:nvPr/>
          </p:nvSpPr>
          <p:spPr bwMode="auto">
            <a:xfrm>
              <a:off x="4322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18868" name="Line 436"/>
            <p:cNvSpPr>
              <a:spLocks noChangeShapeType="1"/>
            </p:cNvSpPr>
            <p:nvPr/>
          </p:nvSpPr>
          <p:spPr bwMode="auto">
            <a:xfrm>
              <a:off x="4724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9" name="Rectangle 437"/>
            <p:cNvSpPr>
              <a:spLocks noChangeArrowheads="1"/>
            </p:cNvSpPr>
            <p:nvPr/>
          </p:nvSpPr>
          <p:spPr bwMode="auto">
            <a:xfrm>
              <a:off x="4597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18870" name="Line 438"/>
            <p:cNvSpPr>
              <a:spLocks noChangeShapeType="1"/>
            </p:cNvSpPr>
            <p:nvPr/>
          </p:nvSpPr>
          <p:spPr bwMode="auto">
            <a:xfrm>
              <a:off x="5005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71" name="Rectangle 439"/>
            <p:cNvSpPr>
              <a:spLocks noChangeArrowheads="1"/>
            </p:cNvSpPr>
            <p:nvPr/>
          </p:nvSpPr>
          <p:spPr bwMode="auto">
            <a:xfrm>
              <a:off x="4877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140</a:t>
              </a:r>
            </a:p>
          </p:txBody>
        </p:sp>
        <p:grpSp>
          <p:nvGrpSpPr>
            <p:cNvPr id="18877" name="Group 445"/>
            <p:cNvGrpSpPr>
              <a:grpSpLocks/>
            </p:cNvGrpSpPr>
            <p:nvPr/>
          </p:nvGrpSpPr>
          <p:grpSpPr bwMode="auto">
            <a:xfrm>
              <a:off x="4985" y="1332"/>
              <a:ext cx="390" cy="1411"/>
              <a:chOff x="4985" y="1332"/>
              <a:chExt cx="390" cy="1411"/>
            </a:xfrm>
          </p:grpSpPr>
          <p:sp>
            <p:nvSpPr>
              <p:cNvPr id="18872" name="Rectangle 440"/>
              <p:cNvSpPr>
                <a:spLocks noChangeArrowheads="1"/>
              </p:cNvSpPr>
              <p:nvPr/>
            </p:nvSpPr>
            <p:spPr bwMode="auto">
              <a:xfrm>
                <a:off x="5016" y="1332"/>
                <a:ext cx="309" cy="1411"/>
              </a:xfrm>
              <a:prstGeom prst="rect">
                <a:avLst/>
              </a:prstGeom>
              <a:solidFill>
                <a:srgbClr val="FFFFFF"/>
              </a:solidFill>
              <a:ln w="1270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876" name="Group 444"/>
              <p:cNvGrpSpPr>
                <a:grpSpLocks/>
              </p:cNvGrpSpPr>
              <p:nvPr/>
            </p:nvGrpSpPr>
            <p:grpSpPr bwMode="auto">
              <a:xfrm>
                <a:off x="4985" y="1996"/>
                <a:ext cx="390" cy="556"/>
                <a:chOff x="4985" y="1996"/>
                <a:chExt cx="390" cy="556"/>
              </a:xfrm>
            </p:grpSpPr>
            <p:sp>
              <p:nvSpPr>
                <p:cNvPr id="18873" name="Rectangle 441"/>
                <p:cNvSpPr>
                  <a:spLocks noChangeArrowheads="1"/>
                </p:cNvSpPr>
                <p:nvPr/>
              </p:nvSpPr>
              <p:spPr bwMode="auto">
                <a:xfrm>
                  <a:off x="4985" y="2205"/>
                  <a:ext cx="370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Avg=1.4</a:t>
                  </a:r>
                </a:p>
              </p:txBody>
            </p:sp>
            <p:sp>
              <p:nvSpPr>
                <p:cNvPr id="18874" name="Rectangle 442"/>
                <p:cNvSpPr>
                  <a:spLocks noChangeArrowheads="1"/>
                </p:cNvSpPr>
                <p:nvPr/>
              </p:nvSpPr>
              <p:spPr bwMode="auto">
                <a:xfrm>
                  <a:off x="4985" y="2414"/>
                  <a:ext cx="378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LCL=0.5</a:t>
                  </a:r>
                </a:p>
              </p:txBody>
            </p:sp>
            <p:sp>
              <p:nvSpPr>
                <p:cNvPr id="18875" name="Rectangle 443"/>
                <p:cNvSpPr>
                  <a:spLocks noChangeArrowheads="1"/>
                </p:cNvSpPr>
                <p:nvPr/>
              </p:nvSpPr>
              <p:spPr bwMode="auto">
                <a:xfrm>
                  <a:off x="4985" y="1996"/>
                  <a:ext cx="390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UCL=2.2</a:t>
                  </a:r>
                </a:p>
              </p:txBody>
            </p:sp>
          </p:grpSp>
        </p:grpSp>
        <p:sp>
          <p:nvSpPr>
            <p:cNvPr id="18878" name="Rectangle 446"/>
            <p:cNvSpPr>
              <a:spLocks noChangeArrowheads="1"/>
            </p:cNvSpPr>
            <p:nvPr/>
          </p:nvSpPr>
          <p:spPr bwMode="auto">
            <a:xfrm>
              <a:off x="2723" y="1331"/>
              <a:ext cx="22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8879" name="Rectangle 447"/>
            <p:cNvSpPr>
              <a:spLocks noChangeArrowheads="1"/>
            </p:cNvSpPr>
            <p:nvPr/>
          </p:nvSpPr>
          <p:spPr bwMode="auto">
            <a:xfrm>
              <a:off x="3923" y="2875"/>
              <a:ext cx="483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Sample</a:t>
              </a:r>
            </a:p>
          </p:txBody>
        </p:sp>
        <p:sp>
          <p:nvSpPr>
            <p:cNvPr id="18880" name="Rectangle 448"/>
            <p:cNvSpPr>
              <a:spLocks noChangeArrowheads="1"/>
            </p:cNvSpPr>
            <p:nvPr/>
          </p:nvSpPr>
          <p:spPr bwMode="auto">
            <a:xfrm>
              <a:off x="3735" y="1056"/>
              <a:ext cx="9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Control Chart</a:t>
              </a:r>
            </a:p>
          </p:txBody>
        </p:sp>
      </p:grpSp>
      <p:sp>
        <p:nvSpPr>
          <p:cNvPr id="18882" name="Rectangle 450"/>
          <p:cNvSpPr>
            <a:spLocks noChangeArrowheads="1"/>
          </p:cNvSpPr>
          <p:nvPr/>
        </p:nvSpPr>
        <p:spPr bwMode="auto">
          <a:xfrm>
            <a:off x="677863" y="5116513"/>
            <a:ext cx="29622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Note: b* is a measure of yellowness</a:t>
            </a:r>
          </a:p>
        </p:txBody>
      </p:sp>
      <p:sp>
        <p:nvSpPr>
          <p:cNvPr id="18883" name="Rectangle 451"/>
          <p:cNvSpPr>
            <a:spLocks noChangeArrowheads="1"/>
          </p:cNvSpPr>
          <p:nvPr/>
        </p:nvSpPr>
        <p:spPr bwMode="auto">
          <a:xfrm>
            <a:off x="1179513" y="5808663"/>
            <a:ext cx="691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Histogram does not show whether the process is stable!</a:t>
            </a:r>
          </a:p>
        </p:txBody>
      </p:sp>
      <p:grpSp>
        <p:nvGrpSpPr>
          <p:cNvPr id="18939" name="Group 507"/>
          <p:cNvGrpSpPr>
            <a:grpSpLocks/>
          </p:cNvGrpSpPr>
          <p:nvPr/>
        </p:nvGrpSpPr>
        <p:grpSpPr bwMode="auto">
          <a:xfrm>
            <a:off x="227013" y="2349500"/>
            <a:ext cx="3752850" cy="2600325"/>
            <a:chOff x="143" y="1480"/>
            <a:chExt cx="2365" cy="1637"/>
          </a:xfrm>
        </p:grpSpPr>
        <p:sp>
          <p:nvSpPr>
            <p:cNvPr id="18884" name="Rectangle 452"/>
            <p:cNvSpPr>
              <a:spLocks noChangeArrowheads="1"/>
            </p:cNvSpPr>
            <p:nvPr/>
          </p:nvSpPr>
          <p:spPr bwMode="auto">
            <a:xfrm>
              <a:off x="365" y="1788"/>
              <a:ext cx="2039" cy="91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5" name="Rectangle 453" descr="Wide upward diagonal"/>
            <p:cNvSpPr>
              <a:spLocks noChangeArrowheads="1"/>
            </p:cNvSpPr>
            <p:nvPr/>
          </p:nvSpPr>
          <p:spPr bwMode="auto">
            <a:xfrm>
              <a:off x="584" y="2537"/>
              <a:ext cx="52" cy="15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6" name="Rectangle 454" descr="Wide upward diagonal"/>
            <p:cNvSpPr>
              <a:spLocks noChangeArrowheads="1"/>
            </p:cNvSpPr>
            <p:nvPr/>
          </p:nvSpPr>
          <p:spPr bwMode="auto">
            <a:xfrm>
              <a:off x="577" y="2541"/>
              <a:ext cx="65" cy="1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7" name="Rectangle 455" descr="Wide upward diagonal"/>
            <p:cNvSpPr>
              <a:spLocks noChangeArrowheads="1"/>
            </p:cNvSpPr>
            <p:nvPr/>
          </p:nvSpPr>
          <p:spPr bwMode="auto">
            <a:xfrm>
              <a:off x="657" y="2599"/>
              <a:ext cx="62" cy="9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8" name="Rectangle 456" descr="Wide upward diagonal"/>
            <p:cNvSpPr>
              <a:spLocks noChangeArrowheads="1"/>
            </p:cNvSpPr>
            <p:nvPr/>
          </p:nvSpPr>
          <p:spPr bwMode="auto">
            <a:xfrm>
              <a:off x="650" y="2603"/>
              <a:ext cx="75" cy="9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9" name="Rectangle 457" descr="Wide upward diagonal"/>
            <p:cNvSpPr>
              <a:spLocks noChangeArrowheads="1"/>
            </p:cNvSpPr>
            <p:nvPr/>
          </p:nvSpPr>
          <p:spPr bwMode="auto">
            <a:xfrm>
              <a:off x="740" y="2475"/>
              <a:ext cx="52" cy="21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0" name="Rectangle 458" descr="Wide upward diagonal"/>
            <p:cNvSpPr>
              <a:spLocks noChangeArrowheads="1"/>
            </p:cNvSpPr>
            <p:nvPr/>
          </p:nvSpPr>
          <p:spPr bwMode="auto">
            <a:xfrm>
              <a:off x="733" y="2479"/>
              <a:ext cx="65" cy="22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1" name="Rectangle 459" descr="Wide upward diagonal"/>
            <p:cNvSpPr>
              <a:spLocks noChangeArrowheads="1"/>
            </p:cNvSpPr>
            <p:nvPr/>
          </p:nvSpPr>
          <p:spPr bwMode="auto">
            <a:xfrm>
              <a:off x="813" y="2443"/>
              <a:ext cx="52" cy="25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2" name="Rectangle 460" descr="Wide upward diagonal"/>
            <p:cNvSpPr>
              <a:spLocks noChangeArrowheads="1"/>
            </p:cNvSpPr>
            <p:nvPr/>
          </p:nvSpPr>
          <p:spPr bwMode="auto">
            <a:xfrm>
              <a:off x="806" y="2447"/>
              <a:ext cx="65" cy="25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3" name="Rectangle 461" descr="Wide upward diagonal"/>
            <p:cNvSpPr>
              <a:spLocks noChangeArrowheads="1"/>
            </p:cNvSpPr>
            <p:nvPr/>
          </p:nvSpPr>
          <p:spPr bwMode="auto">
            <a:xfrm>
              <a:off x="885" y="2256"/>
              <a:ext cx="52" cy="43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4" name="Rectangle 462" descr="Wide upward diagonal"/>
            <p:cNvSpPr>
              <a:spLocks noChangeArrowheads="1"/>
            </p:cNvSpPr>
            <p:nvPr/>
          </p:nvSpPr>
          <p:spPr bwMode="auto">
            <a:xfrm>
              <a:off x="879" y="2260"/>
              <a:ext cx="65" cy="43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5" name="Rectangle 463" descr="Wide upward diagonal"/>
            <p:cNvSpPr>
              <a:spLocks noChangeArrowheads="1"/>
            </p:cNvSpPr>
            <p:nvPr/>
          </p:nvSpPr>
          <p:spPr bwMode="auto">
            <a:xfrm>
              <a:off x="958" y="1913"/>
              <a:ext cx="52" cy="78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6" name="Rectangle 464" descr="Wide upward diagonal"/>
            <p:cNvSpPr>
              <a:spLocks noChangeArrowheads="1"/>
            </p:cNvSpPr>
            <p:nvPr/>
          </p:nvSpPr>
          <p:spPr bwMode="auto">
            <a:xfrm>
              <a:off x="952" y="1917"/>
              <a:ext cx="65" cy="78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7" name="Rectangle 465" descr="Wide upward diagonal"/>
            <p:cNvSpPr>
              <a:spLocks noChangeArrowheads="1"/>
            </p:cNvSpPr>
            <p:nvPr/>
          </p:nvSpPr>
          <p:spPr bwMode="auto">
            <a:xfrm>
              <a:off x="1031" y="2132"/>
              <a:ext cx="62" cy="56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8" name="Rectangle 466" descr="Wide upward diagonal"/>
            <p:cNvSpPr>
              <a:spLocks noChangeArrowheads="1"/>
            </p:cNvSpPr>
            <p:nvPr/>
          </p:nvSpPr>
          <p:spPr bwMode="auto">
            <a:xfrm>
              <a:off x="1025" y="2136"/>
              <a:ext cx="75" cy="56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9" name="Rectangle 467" descr="Wide upward diagonal"/>
            <p:cNvSpPr>
              <a:spLocks noChangeArrowheads="1"/>
            </p:cNvSpPr>
            <p:nvPr/>
          </p:nvSpPr>
          <p:spPr bwMode="auto">
            <a:xfrm>
              <a:off x="1114" y="2256"/>
              <a:ext cx="52" cy="43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0" name="Rectangle 468" descr="Wide upward diagonal"/>
            <p:cNvSpPr>
              <a:spLocks noChangeArrowheads="1"/>
            </p:cNvSpPr>
            <p:nvPr/>
          </p:nvSpPr>
          <p:spPr bwMode="auto">
            <a:xfrm>
              <a:off x="1108" y="2260"/>
              <a:ext cx="65" cy="43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1" name="Rectangle 469" descr="Wide upward diagonal"/>
            <p:cNvSpPr>
              <a:spLocks noChangeArrowheads="1"/>
            </p:cNvSpPr>
            <p:nvPr/>
          </p:nvSpPr>
          <p:spPr bwMode="auto">
            <a:xfrm>
              <a:off x="1187" y="2381"/>
              <a:ext cx="52" cy="31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2" name="Rectangle 470" descr="Wide upward diagonal"/>
            <p:cNvSpPr>
              <a:spLocks noChangeArrowheads="1"/>
            </p:cNvSpPr>
            <p:nvPr/>
          </p:nvSpPr>
          <p:spPr bwMode="auto">
            <a:xfrm>
              <a:off x="1181" y="2385"/>
              <a:ext cx="64" cy="31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3" name="Rectangle 471" descr="Wide upward diagonal"/>
            <p:cNvSpPr>
              <a:spLocks noChangeArrowheads="1"/>
            </p:cNvSpPr>
            <p:nvPr/>
          </p:nvSpPr>
          <p:spPr bwMode="auto">
            <a:xfrm>
              <a:off x="1260" y="2506"/>
              <a:ext cx="52" cy="18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4" name="Rectangle 472" descr="Wide upward diagonal"/>
            <p:cNvSpPr>
              <a:spLocks noChangeArrowheads="1"/>
            </p:cNvSpPr>
            <p:nvPr/>
          </p:nvSpPr>
          <p:spPr bwMode="auto">
            <a:xfrm>
              <a:off x="1253" y="2510"/>
              <a:ext cx="65" cy="18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5" name="Rectangle 473" descr="Wide upward diagonal"/>
            <p:cNvSpPr>
              <a:spLocks noChangeArrowheads="1"/>
            </p:cNvSpPr>
            <p:nvPr/>
          </p:nvSpPr>
          <p:spPr bwMode="auto">
            <a:xfrm>
              <a:off x="1333" y="2568"/>
              <a:ext cx="52" cy="12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6" name="Rectangle 474" descr="Wide upward diagonal"/>
            <p:cNvSpPr>
              <a:spLocks noChangeArrowheads="1"/>
            </p:cNvSpPr>
            <p:nvPr/>
          </p:nvSpPr>
          <p:spPr bwMode="auto">
            <a:xfrm>
              <a:off x="1326" y="2572"/>
              <a:ext cx="65" cy="12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7" name="Rectangle 475" descr="Wide upward diagonal"/>
            <p:cNvSpPr>
              <a:spLocks noChangeArrowheads="1"/>
            </p:cNvSpPr>
            <p:nvPr/>
          </p:nvSpPr>
          <p:spPr bwMode="auto">
            <a:xfrm>
              <a:off x="1405" y="2662"/>
              <a:ext cx="63" cy="3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8" name="Rectangle 476" descr="Wide upward diagonal"/>
            <p:cNvSpPr>
              <a:spLocks noChangeArrowheads="1"/>
            </p:cNvSpPr>
            <p:nvPr/>
          </p:nvSpPr>
          <p:spPr bwMode="auto">
            <a:xfrm>
              <a:off x="1399" y="2666"/>
              <a:ext cx="75" cy="3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9" name="Rectangle 477" descr="Wide upward diagonal"/>
            <p:cNvSpPr>
              <a:spLocks noChangeArrowheads="1"/>
            </p:cNvSpPr>
            <p:nvPr/>
          </p:nvSpPr>
          <p:spPr bwMode="auto">
            <a:xfrm>
              <a:off x="1561" y="2662"/>
              <a:ext cx="52" cy="3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10" name="Rectangle 478" descr="Wide upward diagonal"/>
            <p:cNvSpPr>
              <a:spLocks noChangeArrowheads="1"/>
            </p:cNvSpPr>
            <p:nvPr/>
          </p:nvSpPr>
          <p:spPr bwMode="auto">
            <a:xfrm>
              <a:off x="1555" y="2666"/>
              <a:ext cx="65" cy="3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929" name="Group 497"/>
            <p:cNvGrpSpPr>
              <a:grpSpLocks/>
            </p:cNvGrpSpPr>
            <p:nvPr/>
          </p:nvGrpSpPr>
          <p:grpSpPr bwMode="auto">
            <a:xfrm>
              <a:off x="360" y="2718"/>
              <a:ext cx="2148" cy="241"/>
              <a:chOff x="360" y="2718"/>
              <a:chExt cx="2148" cy="241"/>
            </a:xfrm>
          </p:grpSpPr>
          <p:sp>
            <p:nvSpPr>
              <p:cNvPr id="18911" name="Line 479"/>
              <p:cNvSpPr>
                <a:spLocks noChangeShapeType="1"/>
              </p:cNvSpPr>
              <p:nvPr/>
            </p:nvSpPr>
            <p:spPr bwMode="auto">
              <a:xfrm>
                <a:off x="360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2" name="Line 480"/>
              <p:cNvSpPr>
                <a:spLocks noChangeShapeType="1"/>
              </p:cNvSpPr>
              <p:nvPr/>
            </p:nvSpPr>
            <p:spPr bwMode="auto">
              <a:xfrm>
                <a:off x="547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3" name="Rectangle 481"/>
              <p:cNvSpPr>
                <a:spLocks noChangeArrowheads="1"/>
              </p:cNvSpPr>
              <p:nvPr/>
            </p:nvSpPr>
            <p:spPr bwMode="auto">
              <a:xfrm>
                <a:off x="437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8914" name="Line 482"/>
              <p:cNvSpPr>
                <a:spLocks noChangeShapeType="1"/>
              </p:cNvSpPr>
              <p:nvPr/>
            </p:nvSpPr>
            <p:spPr bwMode="auto">
              <a:xfrm>
                <a:off x="735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5" name="Line 483"/>
              <p:cNvSpPr>
                <a:spLocks noChangeShapeType="1"/>
              </p:cNvSpPr>
              <p:nvPr/>
            </p:nvSpPr>
            <p:spPr bwMode="auto">
              <a:xfrm>
                <a:off x="922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6" name="Rectangle 484"/>
              <p:cNvSpPr>
                <a:spLocks noChangeArrowheads="1"/>
              </p:cNvSpPr>
              <p:nvPr/>
            </p:nvSpPr>
            <p:spPr bwMode="auto">
              <a:xfrm>
                <a:off x="812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8917" name="Line 485"/>
              <p:cNvSpPr>
                <a:spLocks noChangeShapeType="1"/>
              </p:cNvSpPr>
              <p:nvPr/>
            </p:nvSpPr>
            <p:spPr bwMode="auto">
              <a:xfrm>
                <a:off x="1109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8" name="Line 486"/>
              <p:cNvSpPr>
                <a:spLocks noChangeShapeType="1"/>
              </p:cNvSpPr>
              <p:nvPr/>
            </p:nvSpPr>
            <p:spPr bwMode="auto">
              <a:xfrm>
                <a:off x="1296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9" name="Rectangle 487"/>
              <p:cNvSpPr>
                <a:spLocks noChangeArrowheads="1"/>
              </p:cNvSpPr>
              <p:nvPr/>
            </p:nvSpPr>
            <p:spPr bwMode="auto">
              <a:xfrm>
                <a:off x="1186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8920" name="Line 488"/>
              <p:cNvSpPr>
                <a:spLocks noChangeShapeType="1"/>
              </p:cNvSpPr>
              <p:nvPr/>
            </p:nvSpPr>
            <p:spPr bwMode="auto">
              <a:xfrm>
                <a:off x="1483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1" name="Line 489"/>
              <p:cNvSpPr>
                <a:spLocks noChangeShapeType="1"/>
              </p:cNvSpPr>
              <p:nvPr/>
            </p:nvSpPr>
            <p:spPr bwMode="auto">
              <a:xfrm>
                <a:off x="1670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2" name="Rectangle 490"/>
              <p:cNvSpPr>
                <a:spLocks noChangeArrowheads="1"/>
              </p:cNvSpPr>
              <p:nvPr/>
            </p:nvSpPr>
            <p:spPr bwMode="auto">
              <a:xfrm>
                <a:off x="1560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18923" name="Line 491"/>
              <p:cNvSpPr>
                <a:spLocks noChangeShapeType="1"/>
              </p:cNvSpPr>
              <p:nvPr/>
            </p:nvSpPr>
            <p:spPr bwMode="auto">
              <a:xfrm>
                <a:off x="1858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4" name="Line 492"/>
              <p:cNvSpPr>
                <a:spLocks noChangeShapeType="1"/>
              </p:cNvSpPr>
              <p:nvPr/>
            </p:nvSpPr>
            <p:spPr bwMode="auto">
              <a:xfrm>
                <a:off x="2045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5" name="Rectangle 493"/>
              <p:cNvSpPr>
                <a:spLocks noChangeArrowheads="1"/>
              </p:cNvSpPr>
              <p:nvPr/>
            </p:nvSpPr>
            <p:spPr bwMode="auto">
              <a:xfrm>
                <a:off x="1935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18926" name="Line 494"/>
              <p:cNvSpPr>
                <a:spLocks noChangeShapeType="1"/>
              </p:cNvSpPr>
              <p:nvPr/>
            </p:nvSpPr>
            <p:spPr bwMode="auto">
              <a:xfrm>
                <a:off x="2232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7" name="Line 495"/>
              <p:cNvSpPr>
                <a:spLocks noChangeShapeType="1"/>
              </p:cNvSpPr>
              <p:nvPr/>
            </p:nvSpPr>
            <p:spPr bwMode="auto">
              <a:xfrm>
                <a:off x="2419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8" name="Rectangle 496"/>
              <p:cNvSpPr>
                <a:spLocks noChangeArrowheads="1"/>
              </p:cNvSpPr>
              <p:nvPr/>
            </p:nvSpPr>
            <p:spPr bwMode="auto">
              <a:xfrm>
                <a:off x="2310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5</a:t>
                </a:r>
              </a:p>
            </p:txBody>
          </p:sp>
        </p:grpSp>
        <p:sp>
          <p:nvSpPr>
            <p:cNvPr id="18930" name="Freeform 498"/>
            <p:cNvSpPr>
              <a:spLocks/>
            </p:cNvSpPr>
            <p:nvPr/>
          </p:nvSpPr>
          <p:spPr bwMode="auto">
            <a:xfrm>
              <a:off x="171" y="1718"/>
              <a:ext cx="2292" cy="9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91" y="0"/>
                </a:cxn>
                <a:cxn ang="0">
                  <a:pos x="2291" y="988"/>
                </a:cxn>
                <a:cxn ang="0">
                  <a:pos x="0" y="988"/>
                </a:cxn>
                <a:cxn ang="0">
                  <a:pos x="0" y="0"/>
                </a:cxn>
              </a:cxnLst>
              <a:rect l="0" t="0" r="r" b="b"/>
              <a:pathLst>
                <a:path w="2292" h="989">
                  <a:moveTo>
                    <a:pt x="0" y="0"/>
                  </a:moveTo>
                  <a:lnTo>
                    <a:pt x="2291" y="0"/>
                  </a:lnTo>
                  <a:lnTo>
                    <a:pt x="2291" y="988"/>
                  </a:lnTo>
                  <a:lnTo>
                    <a:pt x="0" y="98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931" name="Rectangle 499"/>
            <p:cNvSpPr>
              <a:spLocks noChangeArrowheads="1"/>
            </p:cNvSpPr>
            <p:nvPr/>
          </p:nvSpPr>
          <p:spPr bwMode="auto">
            <a:xfrm>
              <a:off x="1319" y="2927"/>
              <a:ext cx="221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8932" name="Rectangle 500"/>
            <p:cNvSpPr>
              <a:spLocks noChangeArrowheads="1"/>
            </p:cNvSpPr>
            <p:nvPr/>
          </p:nvSpPr>
          <p:spPr bwMode="auto">
            <a:xfrm>
              <a:off x="971" y="1480"/>
              <a:ext cx="72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Histogram</a:t>
              </a:r>
            </a:p>
          </p:txBody>
        </p:sp>
        <p:sp>
          <p:nvSpPr>
            <p:cNvPr id="18933" name="Line 501"/>
            <p:cNvSpPr>
              <a:spLocks noChangeShapeType="1"/>
            </p:cNvSpPr>
            <p:nvPr/>
          </p:nvSpPr>
          <p:spPr bwMode="auto">
            <a:xfrm>
              <a:off x="2112" y="1876"/>
              <a:ext cx="0" cy="828"/>
            </a:xfrm>
            <a:prstGeom prst="line">
              <a:avLst/>
            </a:prstGeom>
            <a:noFill/>
            <a:ln w="12700">
              <a:pattFill prst="dkHorz">
                <a:fgClr>
                  <a:schemeClr val="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4" name="Line 502"/>
            <p:cNvSpPr>
              <a:spLocks noChangeShapeType="1"/>
            </p:cNvSpPr>
            <p:nvPr/>
          </p:nvSpPr>
          <p:spPr bwMode="auto">
            <a:xfrm>
              <a:off x="236" y="1876"/>
              <a:ext cx="0" cy="828"/>
            </a:xfrm>
            <a:prstGeom prst="line">
              <a:avLst/>
            </a:prstGeom>
            <a:noFill/>
            <a:ln w="12700">
              <a:pattFill prst="dkHorz">
                <a:fgClr>
                  <a:schemeClr val="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5" name="Rectangle 503"/>
            <p:cNvSpPr>
              <a:spLocks noChangeArrowheads="1"/>
            </p:cNvSpPr>
            <p:nvPr/>
          </p:nvSpPr>
          <p:spPr bwMode="auto">
            <a:xfrm>
              <a:off x="143" y="1736"/>
              <a:ext cx="205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000"/>
                <a:t>LS</a:t>
              </a:r>
            </a:p>
          </p:txBody>
        </p:sp>
        <p:sp>
          <p:nvSpPr>
            <p:cNvPr id="18936" name="Rectangle 504"/>
            <p:cNvSpPr>
              <a:spLocks noChangeArrowheads="1"/>
            </p:cNvSpPr>
            <p:nvPr/>
          </p:nvSpPr>
          <p:spPr bwMode="auto">
            <a:xfrm>
              <a:off x="1995" y="1744"/>
              <a:ext cx="218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000"/>
                <a:t>US</a:t>
              </a:r>
            </a:p>
          </p:txBody>
        </p:sp>
        <p:sp>
          <p:nvSpPr>
            <p:cNvPr id="18937" name="Rectangle 505" descr="Wide upward diagonal"/>
            <p:cNvSpPr>
              <a:spLocks noChangeArrowheads="1"/>
            </p:cNvSpPr>
            <p:nvPr/>
          </p:nvSpPr>
          <p:spPr bwMode="auto">
            <a:xfrm>
              <a:off x="1939" y="2690"/>
              <a:ext cx="65" cy="1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8" name="Rectangle 506" descr="Wide upward diagonal"/>
            <p:cNvSpPr>
              <a:spLocks noChangeArrowheads="1"/>
            </p:cNvSpPr>
            <p:nvPr/>
          </p:nvSpPr>
          <p:spPr bwMode="auto">
            <a:xfrm>
              <a:off x="2307" y="2686"/>
              <a:ext cx="65" cy="1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Histograms &amp; Control Charts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733550"/>
            <a:ext cx="3189287" cy="3021013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u="sng"/>
              <a:t>Histograms</a:t>
            </a:r>
            <a:endParaRPr lang="en-US"/>
          </a:p>
          <a:p>
            <a:r>
              <a:rPr lang="en-US"/>
              <a:t>Plot past data</a:t>
            </a:r>
          </a:p>
          <a:p>
            <a:r>
              <a:rPr lang="en-US"/>
              <a:t>Cannot tell if process is stable</a:t>
            </a:r>
          </a:p>
          <a:p>
            <a:r>
              <a:rPr lang="en-US"/>
              <a:t>Only useful for prediction if the process is stable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053013" y="1733550"/>
            <a:ext cx="3398837" cy="304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312" tIns="42862" rIns="87312" bIns="42862"/>
          <a:lstStyle/>
          <a:p>
            <a:pPr marL="274638" indent="-274638" defTabSz="877888">
              <a:lnSpc>
                <a:spcPct val="90000"/>
              </a:lnSpc>
              <a:spcBef>
                <a:spcPct val="30000"/>
              </a:spcBef>
            </a:pPr>
            <a:r>
              <a:rPr lang="en-US" sz="2800" u="sng"/>
              <a:t>Control Charts</a:t>
            </a:r>
            <a:endParaRPr lang="en-US" sz="2300"/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Real-time evaluation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Help identify presence of special causes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Assess past and present stability of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Pump Maintenance Data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65200" y="2838450"/>
            <a:ext cx="847725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/>
              <a:t>Number</a:t>
            </a:r>
          </a:p>
          <a:p>
            <a:pPr algn="ctr"/>
            <a:r>
              <a:rPr lang="en-US" sz="1400"/>
              <a:t>of </a:t>
            </a:r>
          </a:p>
          <a:p>
            <a:pPr algn="ctr"/>
            <a:r>
              <a:rPr lang="en-US" sz="1400"/>
              <a:t>Failures</a:t>
            </a:r>
          </a:p>
        </p:txBody>
      </p: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1789113" y="2057400"/>
            <a:ext cx="350837" cy="2811463"/>
            <a:chOff x="1127" y="1430"/>
            <a:chExt cx="221" cy="1771"/>
          </a:xfrm>
        </p:grpSpPr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 flipH="1">
              <a:off x="1292" y="31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1175" y="303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H="1">
              <a:off x="1292" y="295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1175" y="287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>
              <a:off x="1292" y="279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1175" y="271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H="1">
              <a:off x="1292" y="263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1175" y="255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H="1">
              <a:off x="1292" y="247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175" y="239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>
              <a:off x="1292" y="23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1127" y="223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 flipH="1">
              <a:off x="1292" y="215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1127" y="207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 flipH="1">
              <a:off x="1292" y="199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1127" y="191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14</a:t>
              </a:r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 flipH="1">
              <a:off x="1292" y="183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1127" y="175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16</a:t>
              </a:r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 flipH="1">
              <a:off x="1292" y="167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1127" y="159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18</a:t>
              </a:r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 flipH="1">
              <a:off x="1292" y="15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1127" y="143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20</a:t>
              </a:r>
            </a:p>
          </p:txBody>
        </p:sp>
      </p:grp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139950" y="4137025"/>
            <a:ext cx="438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139950" y="3298825"/>
            <a:ext cx="4381500" cy="0"/>
          </a:xfrm>
          <a:prstGeom prst="line">
            <a:avLst/>
          </a:prstGeom>
          <a:noFill/>
          <a:ln w="12700">
            <a:pattFill prst="wdUpDiag">
              <a:fgClr>
                <a:srgbClr val="FF000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2184400" y="3952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2222500" y="3984625"/>
            <a:ext cx="165100" cy="622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Freeform 31"/>
          <p:cNvSpPr>
            <a:spLocks/>
          </p:cNvSpPr>
          <p:nvPr/>
        </p:nvSpPr>
        <p:spPr bwMode="auto">
          <a:xfrm>
            <a:off x="2362200" y="4587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2393950" y="4479925"/>
            <a:ext cx="1778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Freeform 33"/>
          <p:cNvSpPr>
            <a:spLocks/>
          </p:cNvSpPr>
          <p:nvPr/>
        </p:nvSpPr>
        <p:spPr bwMode="auto">
          <a:xfrm>
            <a:off x="25400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V="1">
            <a:off x="2571750" y="4225925"/>
            <a:ext cx="177800" cy="279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Freeform 35"/>
          <p:cNvSpPr>
            <a:spLocks/>
          </p:cNvSpPr>
          <p:nvPr/>
        </p:nvSpPr>
        <p:spPr bwMode="auto">
          <a:xfrm>
            <a:off x="2717800" y="4206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 flipV="1">
            <a:off x="2755900" y="3209925"/>
            <a:ext cx="165100" cy="1028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Freeform 37"/>
          <p:cNvSpPr>
            <a:spLocks/>
          </p:cNvSpPr>
          <p:nvPr/>
        </p:nvSpPr>
        <p:spPr bwMode="auto">
          <a:xfrm>
            <a:off x="2895600" y="319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2933700" y="3222625"/>
            <a:ext cx="165100" cy="113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Freeform 39"/>
          <p:cNvSpPr>
            <a:spLocks/>
          </p:cNvSpPr>
          <p:nvPr/>
        </p:nvSpPr>
        <p:spPr bwMode="auto">
          <a:xfrm>
            <a:off x="3073400" y="433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3111500" y="4365625"/>
            <a:ext cx="152400" cy="368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Freeform 41"/>
          <p:cNvSpPr>
            <a:spLocks/>
          </p:cNvSpPr>
          <p:nvPr/>
        </p:nvSpPr>
        <p:spPr bwMode="auto">
          <a:xfrm>
            <a:off x="3238500" y="4714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V="1">
            <a:off x="3276600" y="4098925"/>
            <a:ext cx="165100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Freeform 43"/>
          <p:cNvSpPr>
            <a:spLocks/>
          </p:cNvSpPr>
          <p:nvPr/>
        </p:nvSpPr>
        <p:spPr bwMode="auto">
          <a:xfrm>
            <a:off x="3416300" y="4079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3448050" y="4111625"/>
            <a:ext cx="177800" cy="25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Freeform 45"/>
          <p:cNvSpPr>
            <a:spLocks/>
          </p:cNvSpPr>
          <p:nvPr/>
        </p:nvSpPr>
        <p:spPr bwMode="auto">
          <a:xfrm>
            <a:off x="3594100" y="433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 flipV="1">
            <a:off x="3632200" y="3590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Freeform 47"/>
          <p:cNvSpPr>
            <a:spLocks/>
          </p:cNvSpPr>
          <p:nvPr/>
        </p:nvSpPr>
        <p:spPr bwMode="auto">
          <a:xfrm>
            <a:off x="3771900" y="3571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3810000" y="3603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Freeform 49"/>
          <p:cNvSpPr>
            <a:spLocks/>
          </p:cNvSpPr>
          <p:nvPr/>
        </p:nvSpPr>
        <p:spPr bwMode="auto">
          <a:xfrm>
            <a:off x="39497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 flipV="1">
            <a:off x="3987800" y="4098925"/>
            <a:ext cx="165100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Freeform 51"/>
          <p:cNvSpPr>
            <a:spLocks/>
          </p:cNvSpPr>
          <p:nvPr/>
        </p:nvSpPr>
        <p:spPr bwMode="auto">
          <a:xfrm>
            <a:off x="4127500" y="4079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4165600" y="3717925"/>
            <a:ext cx="152400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Freeform 53"/>
          <p:cNvSpPr>
            <a:spLocks/>
          </p:cNvSpPr>
          <p:nvPr/>
        </p:nvSpPr>
        <p:spPr bwMode="auto">
          <a:xfrm>
            <a:off x="4292600" y="3698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2" name="Line 54"/>
          <p:cNvSpPr>
            <a:spLocks noChangeShapeType="1"/>
          </p:cNvSpPr>
          <p:nvPr/>
        </p:nvSpPr>
        <p:spPr bwMode="auto">
          <a:xfrm>
            <a:off x="4330700" y="3730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Freeform 55"/>
          <p:cNvSpPr>
            <a:spLocks/>
          </p:cNvSpPr>
          <p:nvPr/>
        </p:nvSpPr>
        <p:spPr bwMode="auto">
          <a:xfrm>
            <a:off x="4470400" y="4587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4" name="Line 56"/>
          <p:cNvSpPr>
            <a:spLocks noChangeShapeType="1"/>
          </p:cNvSpPr>
          <p:nvPr/>
        </p:nvSpPr>
        <p:spPr bwMode="auto">
          <a:xfrm flipV="1">
            <a:off x="4508500" y="3844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Freeform 57"/>
          <p:cNvSpPr>
            <a:spLocks/>
          </p:cNvSpPr>
          <p:nvPr/>
        </p:nvSpPr>
        <p:spPr bwMode="auto">
          <a:xfrm>
            <a:off x="4648200" y="3825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 flipV="1">
            <a:off x="4686300" y="3082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Freeform 59"/>
          <p:cNvSpPr>
            <a:spLocks/>
          </p:cNvSpPr>
          <p:nvPr/>
        </p:nvSpPr>
        <p:spPr bwMode="auto">
          <a:xfrm>
            <a:off x="4826000" y="306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8" name="Line 60"/>
          <p:cNvSpPr>
            <a:spLocks noChangeShapeType="1"/>
          </p:cNvSpPr>
          <p:nvPr/>
        </p:nvSpPr>
        <p:spPr bwMode="auto">
          <a:xfrm>
            <a:off x="4864100" y="3095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Freeform 61"/>
          <p:cNvSpPr>
            <a:spLocks/>
          </p:cNvSpPr>
          <p:nvPr/>
        </p:nvSpPr>
        <p:spPr bwMode="auto">
          <a:xfrm>
            <a:off x="5003800" y="3952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0" name="Line 62"/>
          <p:cNvSpPr>
            <a:spLocks noChangeShapeType="1"/>
          </p:cNvSpPr>
          <p:nvPr/>
        </p:nvSpPr>
        <p:spPr bwMode="auto">
          <a:xfrm>
            <a:off x="5041900" y="3984625"/>
            <a:ext cx="165100" cy="495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Freeform 63"/>
          <p:cNvSpPr>
            <a:spLocks/>
          </p:cNvSpPr>
          <p:nvPr/>
        </p:nvSpPr>
        <p:spPr bwMode="auto">
          <a:xfrm>
            <a:off x="51816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2" name="Line 64"/>
          <p:cNvSpPr>
            <a:spLocks noChangeShapeType="1"/>
          </p:cNvSpPr>
          <p:nvPr/>
        </p:nvSpPr>
        <p:spPr bwMode="auto">
          <a:xfrm>
            <a:off x="5213350" y="4492625"/>
            <a:ext cx="165100" cy="25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Freeform 65"/>
          <p:cNvSpPr>
            <a:spLocks/>
          </p:cNvSpPr>
          <p:nvPr/>
        </p:nvSpPr>
        <p:spPr bwMode="auto">
          <a:xfrm>
            <a:off x="5346700" y="4714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 flipV="1">
            <a:off x="5384800" y="3844925"/>
            <a:ext cx="165100" cy="901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5" name="Freeform 67"/>
          <p:cNvSpPr>
            <a:spLocks/>
          </p:cNvSpPr>
          <p:nvPr/>
        </p:nvSpPr>
        <p:spPr bwMode="auto">
          <a:xfrm>
            <a:off x="5524500" y="3825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6" name="Freeform 68"/>
          <p:cNvSpPr>
            <a:spLocks/>
          </p:cNvSpPr>
          <p:nvPr/>
        </p:nvSpPr>
        <p:spPr bwMode="auto">
          <a:xfrm>
            <a:off x="2133600" y="2187575"/>
            <a:ext cx="4395788" cy="2541588"/>
          </a:xfrm>
          <a:custGeom>
            <a:avLst/>
            <a:gdLst/>
            <a:ahLst/>
            <a:cxnLst>
              <a:cxn ang="0">
                <a:pos x="2768" y="1600"/>
              </a:cxn>
              <a:cxn ang="0">
                <a:pos x="0" y="1600"/>
              </a:cxn>
              <a:cxn ang="0">
                <a:pos x="0" y="0"/>
              </a:cxn>
            </a:cxnLst>
            <a:rect l="0" t="0" r="r" b="b"/>
            <a:pathLst>
              <a:path w="2769" h="1601">
                <a:moveTo>
                  <a:pt x="2768" y="1600"/>
                </a:moveTo>
                <a:lnTo>
                  <a:pt x="0" y="160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23939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22526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27495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26082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31051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9638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2603" name="Line 75"/>
          <p:cNvSpPr>
            <a:spLocks noChangeShapeType="1"/>
          </p:cNvSpPr>
          <p:nvPr/>
        </p:nvSpPr>
        <p:spPr bwMode="auto">
          <a:xfrm>
            <a:off x="34480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Rectangle 76"/>
          <p:cNvSpPr>
            <a:spLocks noChangeArrowheads="1"/>
          </p:cNvSpPr>
          <p:nvPr/>
        </p:nvSpPr>
        <p:spPr bwMode="auto">
          <a:xfrm>
            <a:off x="33067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38036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Rectangle 78"/>
          <p:cNvSpPr>
            <a:spLocks noChangeArrowheads="1"/>
          </p:cNvSpPr>
          <p:nvPr/>
        </p:nvSpPr>
        <p:spPr bwMode="auto">
          <a:xfrm>
            <a:off x="36242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41592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Rectangle 80"/>
          <p:cNvSpPr>
            <a:spLocks noChangeArrowheads="1"/>
          </p:cNvSpPr>
          <p:nvPr/>
        </p:nvSpPr>
        <p:spPr bwMode="auto">
          <a:xfrm>
            <a:off x="39798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45021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Rectangle 82"/>
          <p:cNvSpPr>
            <a:spLocks noChangeArrowheads="1"/>
          </p:cNvSpPr>
          <p:nvPr/>
        </p:nvSpPr>
        <p:spPr bwMode="auto">
          <a:xfrm>
            <a:off x="43227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>
            <a:off x="48577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46783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22613" name="Line 85"/>
          <p:cNvSpPr>
            <a:spLocks noChangeShapeType="1"/>
          </p:cNvSpPr>
          <p:nvPr/>
        </p:nvSpPr>
        <p:spPr bwMode="auto">
          <a:xfrm>
            <a:off x="52133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50339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22615" name="Line 87"/>
          <p:cNvSpPr>
            <a:spLocks noChangeShapeType="1"/>
          </p:cNvSpPr>
          <p:nvPr/>
        </p:nvSpPr>
        <p:spPr bwMode="auto">
          <a:xfrm>
            <a:off x="55562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53768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22617" name="Line 89"/>
          <p:cNvSpPr>
            <a:spLocks noChangeShapeType="1"/>
          </p:cNvSpPr>
          <p:nvPr/>
        </p:nvSpPr>
        <p:spPr bwMode="auto">
          <a:xfrm>
            <a:off x="59118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Rectangle 90"/>
          <p:cNvSpPr>
            <a:spLocks noChangeArrowheads="1"/>
          </p:cNvSpPr>
          <p:nvPr/>
        </p:nvSpPr>
        <p:spPr bwMode="auto">
          <a:xfrm>
            <a:off x="57324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22</a:t>
            </a:r>
          </a:p>
        </p:txBody>
      </p:sp>
      <p:sp>
        <p:nvSpPr>
          <p:cNvPr id="22619" name="Line 91"/>
          <p:cNvSpPr>
            <a:spLocks noChangeShapeType="1"/>
          </p:cNvSpPr>
          <p:nvPr/>
        </p:nvSpPr>
        <p:spPr bwMode="auto">
          <a:xfrm>
            <a:off x="62674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0" name="Rectangle 92"/>
          <p:cNvSpPr>
            <a:spLocks noChangeArrowheads="1"/>
          </p:cNvSpPr>
          <p:nvPr/>
        </p:nvSpPr>
        <p:spPr bwMode="auto">
          <a:xfrm>
            <a:off x="60880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22621" name="Rectangle 93"/>
          <p:cNvSpPr>
            <a:spLocks noChangeArrowheads="1"/>
          </p:cNvSpPr>
          <p:nvPr/>
        </p:nvSpPr>
        <p:spPr bwMode="auto">
          <a:xfrm>
            <a:off x="6488113" y="3987800"/>
            <a:ext cx="7524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Avg=4.8</a:t>
            </a:r>
          </a:p>
        </p:txBody>
      </p:sp>
      <p:sp>
        <p:nvSpPr>
          <p:cNvPr id="22622" name="Rectangle 94"/>
          <p:cNvSpPr>
            <a:spLocks noChangeArrowheads="1"/>
          </p:cNvSpPr>
          <p:nvPr/>
        </p:nvSpPr>
        <p:spPr bwMode="auto">
          <a:xfrm>
            <a:off x="6488113" y="4521200"/>
            <a:ext cx="93980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LCL=None</a:t>
            </a:r>
          </a:p>
        </p:txBody>
      </p:sp>
      <p:sp>
        <p:nvSpPr>
          <p:cNvPr id="22623" name="Rectangle 95"/>
          <p:cNvSpPr>
            <a:spLocks noChangeArrowheads="1"/>
          </p:cNvSpPr>
          <p:nvPr/>
        </p:nvSpPr>
        <p:spPr bwMode="auto">
          <a:xfrm>
            <a:off x="6488113" y="3149600"/>
            <a:ext cx="8604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UCL=11.4</a:t>
            </a:r>
          </a:p>
        </p:txBody>
      </p:sp>
      <p:sp>
        <p:nvSpPr>
          <p:cNvPr id="22624" name="Rectangle 96"/>
          <p:cNvSpPr>
            <a:spLocks noChangeArrowheads="1"/>
          </p:cNvSpPr>
          <p:nvPr/>
        </p:nvSpPr>
        <p:spPr bwMode="auto">
          <a:xfrm>
            <a:off x="4043363" y="5048250"/>
            <a:ext cx="6286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/>
              <a:t>Week</a:t>
            </a:r>
          </a:p>
        </p:txBody>
      </p:sp>
      <p:sp>
        <p:nvSpPr>
          <p:cNvPr id="22625" name="Rectangle 97"/>
          <p:cNvSpPr>
            <a:spLocks noChangeArrowheads="1"/>
          </p:cNvSpPr>
          <p:nvPr/>
        </p:nvSpPr>
        <p:spPr bwMode="auto">
          <a:xfrm>
            <a:off x="1674813" y="5756275"/>
            <a:ext cx="6083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/>
              <a:t>Are there any signals of special causes?  Circle them.</a:t>
            </a:r>
          </a:p>
        </p:txBody>
      </p:sp>
      <p:sp>
        <p:nvSpPr>
          <p:cNvPr id="22626" name="AutoShape 98"/>
          <p:cNvSpPr>
            <a:spLocks noChangeArrowheads="1"/>
          </p:cNvSpPr>
          <p:nvPr/>
        </p:nvSpPr>
        <p:spPr bwMode="auto">
          <a:xfrm>
            <a:off x="8077200" y="152400"/>
            <a:ext cx="838200" cy="8001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6254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Types of Variation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Common Causes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2371725"/>
            <a:ext cx="4865687" cy="4354513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Causes that are inherent in the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process over time, and affect all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outcomes of the process.</a:t>
            </a:r>
            <a:endParaRPr lang="en-US"/>
          </a:p>
          <a:p>
            <a:r>
              <a:rPr lang="en-US"/>
              <a:t>Ever-present</a:t>
            </a:r>
          </a:p>
          <a:p>
            <a:r>
              <a:rPr lang="en-US"/>
              <a:t>Create small, random fluctuations in the process</a:t>
            </a:r>
          </a:p>
          <a:p>
            <a:r>
              <a:rPr lang="en-US"/>
              <a:t>Lots of them</a:t>
            </a:r>
          </a:p>
          <a:p>
            <a:r>
              <a:rPr lang="en-US"/>
              <a:t>The sum of their effects creates the expected variability</a:t>
            </a:r>
          </a:p>
          <a:p>
            <a:r>
              <a:rPr lang="en-US"/>
              <a:t>Predictable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337050" y="817563"/>
            <a:ext cx="1809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endParaRPr lang="en-US" sz="1400" b="1"/>
          </a:p>
          <a:p>
            <a:pPr latinLnBrk="1"/>
            <a:endParaRPr lang="en-US" sz="1400" b="1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6324600" y="3092450"/>
            <a:ext cx="0" cy="1987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330950" y="5086350"/>
            <a:ext cx="2597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434263" y="5141913"/>
            <a:ext cx="5857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541963" y="2603500"/>
            <a:ext cx="1289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/>
              <a:t>Quality Characteristic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123113" y="2184400"/>
            <a:ext cx="11223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Run Chart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457950" y="37084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6534150" y="4000500"/>
            <a:ext cx="8890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642100" y="4019550"/>
            <a:ext cx="5715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6724650" y="3816350"/>
            <a:ext cx="762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826250" y="3829050"/>
            <a:ext cx="69850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6915150" y="3924300"/>
            <a:ext cx="6985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7004050" y="3714750"/>
            <a:ext cx="8890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7112000" y="37338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7188200" y="4184650"/>
            <a:ext cx="1333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7340600" y="3860800"/>
            <a:ext cx="6350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423150" y="38735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V="1">
            <a:off x="7505700" y="4165600"/>
            <a:ext cx="11430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7632700" y="4051300"/>
            <a:ext cx="8255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7734300" y="4076700"/>
            <a:ext cx="762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7829550" y="4305300"/>
            <a:ext cx="1270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V="1">
            <a:off x="7975600" y="3898900"/>
            <a:ext cx="11430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8108950" y="3911600"/>
            <a:ext cx="107950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8229600" y="4070350"/>
            <a:ext cx="10160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V="1">
            <a:off x="8350250" y="4013200"/>
            <a:ext cx="1270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8502650" y="40259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V="1">
            <a:off x="8591550" y="4241800"/>
            <a:ext cx="889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V="1">
            <a:off x="8699500" y="3873500"/>
            <a:ext cx="101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7782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Types of Variation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Special Causes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963" y="2033588"/>
            <a:ext cx="4999037" cy="443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312" tIns="42862" rIns="87312" bIns="42862"/>
          <a:lstStyle/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Causes that are not present in the</a:t>
            </a:r>
          </a:p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process all the time, but arise</a:t>
            </a:r>
          </a:p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because of specific circumstances.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Not always present in the process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Can create large process disturbances, or sustained shifts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Relatively few in number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Pull the process beyond the expected level of variability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Unpredictable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31863" y="6211888"/>
            <a:ext cx="72580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Control charts help identify the presence of special causes.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324600" y="3092450"/>
            <a:ext cx="0" cy="1987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330950" y="5086350"/>
            <a:ext cx="2597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434263" y="5141913"/>
            <a:ext cx="5857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541963" y="2603500"/>
            <a:ext cx="1289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/>
              <a:t>Quality Characteristic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123113" y="2184400"/>
            <a:ext cx="11223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Run Chart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457950" y="37084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6534150" y="4000500"/>
            <a:ext cx="8890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642100" y="4019550"/>
            <a:ext cx="5715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6724650" y="3816350"/>
            <a:ext cx="762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826250" y="3829050"/>
            <a:ext cx="82550" cy="1123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6927850" y="3924300"/>
            <a:ext cx="5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7004050" y="3714750"/>
            <a:ext cx="8890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7112000" y="37338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7188200" y="4184650"/>
            <a:ext cx="1333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7340600" y="3860800"/>
            <a:ext cx="6350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7423150" y="3708400"/>
            <a:ext cx="12700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7569200" y="3733800"/>
            <a:ext cx="50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7632700" y="3797300"/>
            <a:ext cx="1333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785100" y="3822700"/>
            <a:ext cx="762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7880350" y="3867150"/>
            <a:ext cx="13335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8026400" y="3644900"/>
            <a:ext cx="1143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9750" y="3657600"/>
            <a:ext cx="107950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8280400" y="3816350"/>
            <a:ext cx="10160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V="1">
            <a:off x="8401050" y="3111500"/>
            <a:ext cx="101600" cy="88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8515350" y="3111500"/>
            <a:ext cx="101600" cy="110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8642350" y="3987800"/>
            <a:ext cx="889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V="1">
            <a:off x="8750300" y="3619500"/>
            <a:ext cx="101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3" y="5873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Control Chart Components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971675"/>
            <a:ext cx="4332287" cy="4202113"/>
          </a:xfrm>
          <a:noFill/>
          <a:ln/>
        </p:spPr>
        <p:txBody>
          <a:bodyPr/>
          <a:lstStyle/>
          <a:p>
            <a:r>
              <a:rPr lang="en-US"/>
              <a:t>Run chart of the data</a:t>
            </a:r>
          </a:p>
          <a:p>
            <a:r>
              <a:rPr lang="en-US"/>
              <a:t>Center Line (CL)</a:t>
            </a:r>
          </a:p>
          <a:p>
            <a:pPr lvl="1"/>
            <a:r>
              <a:rPr lang="en-US"/>
              <a:t>A line at the average of the data or target of the process</a:t>
            </a:r>
          </a:p>
          <a:p>
            <a:r>
              <a:rPr lang="en-US"/>
              <a:t>Upper Control Limit (UCL)</a:t>
            </a:r>
          </a:p>
          <a:p>
            <a:pPr lvl="1"/>
            <a:r>
              <a:rPr lang="en-US"/>
              <a:t>A line at the upper limit of expected variability</a:t>
            </a:r>
          </a:p>
          <a:p>
            <a:r>
              <a:rPr lang="en-US"/>
              <a:t>Lower Control Limit (LCL)</a:t>
            </a:r>
          </a:p>
          <a:p>
            <a:pPr lvl="1"/>
            <a:r>
              <a:rPr lang="en-US"/>
              <a:t>A line at the lower limit of expected variability</a:t>
            </a:r>
          </a:p>
        </p:txBody>
      </p:sp>
      <p:grpSp>
        <p:nvGrpSpPr>
          <p:cNvPr id="10412" name="Group 172"/>
          <p:cNvGrpSpPr>
            <a:grpSpLocks/>
          </p:cNvGrpSpPr>
          <p:nvPr/>
        </p:nvGrpSpPr>
        <p:grpSpPr bwMode="auto">
          <a:xfrm>
            <a:off x="5818188" y="2117725"/>
            <a:ext cx="3025775" cy="2871788"/>
            <a:chOff x="3665" y="1334"/>
            <a:chExt cx="1905" cy="1809"/>
          </a:xfrm>
        </p:grpSpPr>
        <p:grpSp>
          <p:nvGrpSpPr>
            <p:cNvPr id="10260" name="Group 20"/>
            <p:cNvGrpSpPr>
              <a:grpSpLocks/>
            </p:cNvGrpSpPr>
            <p:nvPr/>
          </p:nvGrpSpPr>
          <p:grpSpPr bwMode="auto">
            <a:xfrm>
              <a:off x="3785" y="2799"/>
              <a:ext cx="1472" cy="21"/>
              <a:chOff x="3785" y="2799"/>
              <a:chExt cx="1472" cy="21"/>
            </a:xfrm>
          </p:grpSpPr>
          <p:sp>
            <p:nvSpPr>
              <p:cNvPr id="10244" name="Line 4"/>
              <p:cNvSpPr>
                <a:spLocks noChangeShapeType="1"/>
              </p:cNvSpPr>
              <p:nvPr/>
            </p:nvSpPr>
            <p:spPr bwMode="auto">
              <a:xfrm>
                <a:off x="3785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>
                <a:off x="3884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Line 6"/>
              <p:cNvSpPr>
                <a:spLocks noChangeShapeType="1"/>
              </p:cNvSpPr>
              <p:nvPr/>
            </p:nvSpPr>
            <p:spPr bwMode="auto">
              <a:xfrm>
                <a:off x="3983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" name="Line 7"/>
              <p:cNvSpPr>
                <a:spLocks noChangeShapeType="1"/>
              </p:cNvSpPr>
              <p:nvPr/>
            </p:nvSpPr>
            <p:spPr bwMode="auto">
              <a:xfrm>
                <a:off x="4082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8" name="Line 8"/>
              <p:cNvSpPr>
                <a:spLocks noChangeShapeType="1"/>
              </p:cNvSpPr>
              <p:nvPr/>
            </p:nvSpPr>
            <p:spPr bwMode="auto">
              <a:xfrm>
                <a:off x="4182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" name="Line 9"/>
              <p:cNvSpPr>
                <a:spLocks noChangeShapeType="1"/>
              </p:cNvSpPr>
              <p:nvPr/>
            </p:nvSpPr>
            <p:spPr bwMode="auto">
              <a:xfrm>
                <a:off x="4281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Line 10"/>
              <p:cNvSpPr>
                <a:spLocks noChangeShapeType="1"/>
              </p:cNvSpPr>
              <p:nvPr/>
            </p:nvSpPr>
            <p:spPr bwMode="auto">
              <a:xfrm>
                <a:off x="437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Line 11"/>
              <p:cNvSpPr>
                <a:spLocks noChangeShapeType="1"/>
              </p:cNvSpPr>
              <p:nvPr/>
            </p:nvSpPr>
            <p:spPr bwMode="auto">
              <a:xfrm>
                <a:off x="447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4571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3" name="Line 13"/>
              <p:cNvSpPr>
                <a:spLocks noChangeShapeType="1"/>
              </p:cNvSpPr>
              <p:nvPr/>
            </p:nvSpPr>
            <p:spPr bwMode="auto">
              <a:xfrm>
                <a:off x="4670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4" name="Line 14"/>
              <p:cNvSpPr>
                <a:spLocks noChangeShapeType="1"/>
              </p:cNvSpPr>
              <p:nvPr/>
            </p:nvSpPr>
            <p:spPr bwMode="auto">
              <a:xfrm>
                <a:off x="476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>
                <a:off x="4868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Line 16"/>
              <p:cNvSpPr>
                <a:spLocks noChangeShapeType="1"/>
              </p:cNvSpPr>
              <p:nvPr/>
            </p:nvSpPr>
            <p:spPr bwMode="auto">
              <a:xfrm>
                <a:off x="4967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Line 17"/>
              <p:cNvSpPr>
                <a:spLocks noChangeShapeType="1"/>
              </p:cNvSpPr>
              <p:nvPr/>
            </p:nvSpPr>
            <p:spPr bwMode="auto">
              <a:xfrm>
                <a:off x="5066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5166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5257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78" name="Group 38"/>
            <p:cNvGrpSpPr>
              <a:grpSpLocks/>
            </p:cNvGrpSpPr>
            <p:nvPr/>
          </p:nvGrpSpPr>
          <p:grpSpPr bwMode="auto">
            <a:xfrm>
              <a:off x="3704" y="2832"/>
              <a:ext cx="1637" cy="152"/>
              <a:chOff x="3704" y="2832"/>
              <a:chExt cx="1637" cy="152"/>
            </a:xfrm>
          </p:grpSpPr>
          <p:sp>
            <p:nvSpPr>
              <p:cNvPr id="10261" name="Rectangle 21"/>
              <p:cNvSpPr>
                <a:spLocks noChangeArrowheads="1"/>
              </p:cNvSpPr>
              <p:nvPr/>
            </p:nvSpPr>
            <p:spPr bwMode="auto">
              <a:xfrm>
                <a:off x="4001" y="2832"/>
                <a:ext cx="150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8</a:t>
                </a:r>
              </a:p>
            </p:txBody>
          </p:sp>
          <p:sp>
            <p:nvSpPr>
              <p:cNvPr id="10262" name="Rectangle 22"/>
              <p:cNvSpPr>
                <a:spLocks noChangeArrowheads="1"/>
              </p:cNvSpPr>
              <p:nvPr/>
            </p:nvSpPr>
            <p:spPr bwMode="auto">
              <a:xfrm>
                <a:off x="4666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22</a:t>
                </a:r>
              </a:p>
            </p:txBody>
          </p:sp>
          <p:sp>
            <p:nvSpPr>
              <p:cNvPr id="10263" name="Rectangle 23"/>
              <p:cNvSpPr>
                <a:spLocks noChangeArrowheads="1"/>
              </p:cNvSpPr>
              <p:nvPr/>
            </p:nvSpPr>
            <p:spPr bwMode="auto">
              <a:xfrm>
                <a:off x="4765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24</a:t>
                </a:r>
              </a:p>
            </p:txBody>
          </p:sp>
          <p:grpSp>
            <p:nvGrpSpPr>
              <p:cNvPr id="10276" name="Group 36"/>
              <p:cNvGrpSpPr>
                <a:grpSpLocks/>
              </p:cNvGrpSpPr>
              <p:nvPr/>
            </p:nvGrpSpPr>
            <p:grpSpPr bwMode="auto">
              <a:xfrm>
                <a:off x="3704" y="2832"/>
                <a:ext cx="1544" cy="152"/>
                <a:chOff x="3704" y="2832"/>
                <a:chExt cx="1544" cy="152"/>
              </a:xfrm>
            </p:grpSpPr>
            <p:sp>
              <p:nvSpPr>
                <p:cNvPr id="10264" name="Rectangle 24"/>
                <p:cNvSpPr>
                  <a:spLocks noChangeArrowheads="1"/>
                </p:cNvSpPr>
                <p:nvPr/>
              </p:nvSpPr>
              <p:spPr bwMode="auto">
                <a:xfrm>
                  <a:off x="3704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</a:t>
                  </a:r>
                </a:p>
              </p:txBody>
            </p:sp>
            <p:sp>
              <p:nvSpPr>
                <p:cNvPr id="102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803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  <p:sp>
              <p:nvSpPr>
                <p:cNvPr id="10266" name="Rectangle 26"/>
                <p:cNvSpPr>
                  <a:spLocks noChangeArrowheads="1"/>
                </p:cNvSpPr>
                <p:nvPr/>
              </p:nvSpPr>
              <p:spPr bwMode="auto">
                <a:xfrm>
                  <a:off x="3903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6</a:t>
                  </a:r>
                </a:p>
              </p:txBody>
            </p:sp>
            <p:sp>
              <p:nvSpPr>
                <p:cNvPr id="1026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79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10</a:t>
                  </a:r>
                </a:p>
              </p:txBody>
            </p:sp>
            <p:sp>
              <p:nvSpPr>
                <p:cNvPr id="10268" name="Rectangle 28"/>
                <p:cNvSpPr>
                  <a:spLocks noChangeArrowheads="1"/>
                </p:cNvSpPr>
                <p:nvPr/>
              </p:nvSpPr>
              <p:spPr bwMode="auto">
                <a:xfrm>
                  <a:off x="4178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12</a:t>
                  </a:r>
                </a:p>
              </p:txBody>
            </p:sp>
            <p:sp>
              <p:nvSpPr>
                <p:cNvPr id="10269" name="Rectangle 29"/>
                <p:cNvSpPr>
                  <a:spLocks noChangeArrowheads="1"/>
                </p:cNvSpPr>
                <p:nvPr/>
              </p:nvSpPr>
              <p:spPr bwMode="auto">
                <a:xfrm>
                  <a:off x="4277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14</a:t>
                  </a:r>
                </a:p>
              </p:txBody>
            </p:sp>
            <p:sp>
              <p:nvSpPr>
                <p:cNvPr id="10270" name="Rectangle 30"/>
                <p:cNvSpPr>
                  <a:spLocks noChangeArrowheads="1"/>
                </p:cNvSpPr>
                <p:nvPr/>
              </p:nvSpPr>
              <p:spPr bwMode="auto">
                <a:xfrm>
                  <a:off x="4376" y="2832"/>
                  <a:ext cx="185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16</a:t>
                  </a:r>
                </a:p>
              </p:txBody>
            </p:sp>
            <p:sp>
              <p:nvSpPr>
                <p:cNvPr id="10271" name="Rectangle 31"/>
                <p:cNvSpPr>
                  <a:spLocks noChangeArrowheads="1"/>
                </p:cNvSpPr>
                <p:nvPr/>
              </p:nvSpPr>
              <p:spPr bwMode="auto">
                <a:xfrm>
                  <a:off x="4468" y="2832"/>
                  <a:ext cx="185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18</a:t>
                  </a:r>
                </a:p>
              </p:txBody>
            </p:sp>
            <p:sp>
              <p:nvSpPr>
                <p:cNvPr id="10272" name="Rectangle 32"/>
                <p:cNvSpPr>
                  <a:spLocks noChangeArrowheads="1"/>
                </p:cNvSpPr>
                <p:nvPr/>
              </p:nvSpPr>
              <p:spPr bwMode="auto">
                <a:xfrm>
                  <a:off x="4568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20</a:t>
                  </a:r>
                </a:p>
              </p:txBody>
            </p:sp>
            <p:sp>
              <p:nvSpPr>
                <p:cNvPr id="10273" name="Rectangle 33"/>
                <p:cNvSpPr>
                  <a:spLocks noChangeArrowheads="1"/>
                </p:cNvSpPr>
                <p:nvPr/>
              </p:nvSpPr>
              <p:spPr bwMode="auto">
                <a:xfrm>
                  <a:off x="4864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26</a:t>
                  </a:r>
                </a:p>
              </p:txBody>
            </p:sp>
            <p:sp>
              <p:nvSpPr>
                <p:cNvPr id="10274" name="Rectangle 34"/>
                <p:cNvSpPr>
                  <a:spLocks noChangeArrowheads="1"/>
                </p:cNvSpPr>
                <p:nvPr/>
              </p:nvSpPr>
              <p:spPr bwMode="auto">
                <a:xfrm>
                  <a:off x="4963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28</a:t>
                  </a:r>
                </a:p>
              </p:txBody>
            </p:sp>
            <p:sp>
              <p:nvSpPr>
                <p:cNvPr id="10275" name="Rectangle 35"/>
                <p:cNvSpPr>
                  <a:spLocks noChangeArrowheads="1"/>
                </p:cNvSpPr>
                <p:nvPr/>
              </p:nvSpPr>
              <p:spPr bwMode="auto">
                <a:xfrm>
                  <a:off x="5062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30</a:t>
                  </a:r>
                </a:p>
              </p:txBody>
            </p:sp>
          </p:grpSp>
          <p:sp>
            <p:nvSpPr>
              <p:cNvPr id="10277" name="Rectangle 37"/>
              <p:cNvSpPr>
                <a:spLocks noChangeArrowheads="1"/>
              </p:cNvSpPr>
              <p:nvPr/>
            </p:nvSpPr>
            <p:spPr bwMode="auto">
              <a:xfrm>
                <a:off x="5155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32</a:t>
                </a:r>
              </a:p>
            </p:txBody>
          </p:sp>
        </p:grpSp>
        <p:sp>
          <p:nvSpPr>
            <p:cNvPr id="10279" name="Freeform 39"/>
            <p:cNvSpPr>
              <a:spLocks/>
            </p:cNvSpPr>
            <p:nvPr/>
          </p:nvSpPr>
          <p:spPr bwMode="auto">
            <a:xfrm>
              <a:off x="3714" y="1605"/>
              <a:ext cx="1566" cy="1191"/>
            </a:xfrm>
            <a:custGeom>
              <a:avLst/>
              <a:gdLst/>
              <a:ahLst/>
              <a:cxnLst>
                <a:cxn ang="0">
                  <a:pos x="1565" y="1190"/>
                </a:cxn>
                <a:cxn ang="0">
                  <a:pos x="0" y="1190"/>
                </a:cxn>
                <a:cxn ang="0">
                  <a:pos x="0" y="0"/>
                </a:cxn>
              </a:cxnLst>
              <a:rect l="0" t="0" r="r" b="b"/>
              <a:pathLst>
                <a:path w="1566" h="1191">
                  <a:moveTo>
                    <a:pt x="1565" y="1190"/>
                  </a:moveTo>
                  <a:lnTo>
                    <a:pt x="0" y="119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4188" y="2953"/>
              <a:ext cx="64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Run Order</a:t>
              </a:r>
            </a:p>
          </p:txBody>
        </p:sp>
        <p:grpSp>
          <p:nvGrpSpPr>
            <p:cNvPr id="10371" name="Group 131"/>
            <p:cNvGrpSpPr>
              <a:grpSpLocks/>
            </p:cNvGrpSpPr>
            <p:nvPr/>
          </p:nvGrpSpPr>
          <p:grpSpPr bwMode="auto">
            <a:xfrm>
              <a:off x="3729" y="1873"/>
              <a:ext cx="1448" cy="734"/>
              <a:chOff x="3729" y="1873"/>
              <a:chExt cx="1448" cy="734"/>
            </a:xfrm>
          </p:grpSpPr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3737" y="1873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 flipH="1">
                <a:off x="3729" y="1873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3746" y="1887"/>
                <a:ext cx="35" cy="5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3779" y="2420"/>
                <a:ext cx="14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H="1">
                <a:off x="3771" y="2420"/>
                <a:ext cx="30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 flipV="1">
                <a:off x="3787" y="2308"/>
                <a:ext cx="48" cy="1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>
                <a:off x="3829" y="2302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48"/>
              <p:cNvSpPr>
                <a:spLocks noChangeShapeType="1"/>
              </p:cNvSpPr>
              <p:nvPr/>
            </p:nvSpPr>
            <p:spPr bwMode="auto">
              <a:xfrm flipH="1">
                <a:off x="3821" y="2302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9" name="Line 49"/>
              <p:cNvSpPr>
                <a:spLocks noChangeShapeType="1"/>
              </p:cNvSpPr>
              <p:nvPr/>
            </p:nvSpPr>
            <p:spPr bwMode="auto">
              <a:xfrm>
                <a:off x="3836" y="2320"/>
                <a:ext cx="43" cy="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Line 50"/>
              <p:cNvSpPr>
                <a:spLocks noChangeShapeType="1"/>
              </p:cNvSpPr>
              <p:nvPr/>
            </p:nvSpPr>
            <p:spPr bwMode="auto">
              <a:xfrm>
                <a:off x="3879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Line 51"/>
              <p:cNvSpPr>
                <a:spLocks noChangeShapeType="1"/>
              </p:cNvSpPr>
              <p:nvPr/>
            </p:nvSpPr>
            <p:spPr bwMode="auto">
              <a:xfrm flipH="1">
                <a:off x="3871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2" name="Line 52"/>
              <p:cNvSpPr>
                <a:spLocks noChangeShapeType="1"/>
              </p:cNvSpPr>
              <p:nvPr/>
            </p:nvSpPr>
            <p:spPr bwMode="auto">
              <a:xfrm>
                <a:off x="3888" y="2342"/>
                <a:ext cx="29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95" name="Group 55"/>
              <p:cNvGrpSpPr>
                <a:grpSpLocks/>
              </p:cNvGrpSpPr>
              <p:nvPr/>
            </p:nvGrpSpPr>
            <p:grpSpPr bwMode="auto">
              <a:xfrm>
                <a:off x="3911" y="2445"/>
                <a:ext cx="29" cy="32"/>
                <a:chOff x="3911" y="2445"/>
                <a:chExt cx="29" cy="32"/>
              </a:xfrm>
            </p:grpSpPr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auto">
                <a:xfrm>
                  <a:off x="3919" y="2445"/>
                  <a:ext cx="13" cy="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911" y="2451"/>
                  <a:ext cx="29" cy="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96" name="Line 56"/>
              <p:cNvSpPr>
                <a:spLocks noChangeShapeType="1"/>
              </p:cNvSpPr>
              <p:nvPr/>
            </p:nvSpPr>
            <p:spPr bwMode="auto">
              <a:xfrm flipH="1" flipV="1">
                <a:off x="3918" y="2463"/>
                <a:ext cx="67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Line 57"/>
              <p:cNvSpPr>
                <a:spLocks noChangeShapeType="1"/>
              </p:cNvSpPr>
              <p:nvPr/>
            </p:nvSpPr>
            <p:spPr bwMode="auto">
              <a:xfrm>
                <a:off x="3977" y="2575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Line 58"/>
              <p:cNvSpPr>
                <a:spLocks noChangeShapeType="1"/>
              </p:cNvSpPr>
              <p:nvPr/>
            </p:nvSpPr>
            <p:spPr bwMode="auto">
              <a:xfrm flipH="1">
                <a:off x="3969" y="2575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Line 59"/>
              <p:cNvSpPr>
                <a:spLocks noChangeShapeType="1"/>
              </p:cNvSpPr>
              <p:nvPr/>
            </p:nvSpPr>
            <p:spPr bwMode="auto">
              <a:xfrm flipV="1">
                <a:off x="3986" y="2204"/>
                <a:ext cx="42" cy="3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Line 60"/>
              <p:cNvSpPr>
                <a:spLocks noChangeShapeType="1"/>
              </p:cNvSpPr>
              <p:nvPr/>
            </p:nvSpPr>
            <p:spPr bwMode="auto">
              <a:xfrm>
                <a:off x="4026" y="2198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auto">
              <a:xfrm flipH="1">
                <a:off x="4018" y="2198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Line 62"/>
              <p:cNvSpPr>
                <a:spLocks noChangeShapeType="1"/>
              </p:cNvSpPr>
              <p:nvPr/>
            </p:nvSpPr>
            <p:spPr bwMode="auto">
              <a:xfrm>
                <a:off x="4034" y="2217"/>
                <a:ext cx="43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3" name="Line 63"/>
              <p:cNvSpPr>
                <a:spLocks noChangeShapeType="1"/>
              </p:cNvSpPr>
              <p:nvPr/>
            </p:nvSpPr>
            <p:spPr bwMode="auto">
              <a:xfrm>
                <a:off x="4076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Line 64"/>
              <p:cNvSpPr>
                <a:spLocks noChangeShapeType="1"/>
              </p:cNvSpPr>
              <p:nvPr/>
            </p:nvSpPr>
            <p:spPr bwMode="auto">
              <a:xfrm flipH="1">
                <a:off x="4068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5" name="Line 65"/>
              <p:cNvSpPr>
                <a:spLocks noChangeShapeType="1"/>
              </p:cNvSpPr>
              <p:nvPr/>
            </p:nvSpPr>
            <p:spPr bwMode="auto">
              <a:xfrm flipV="1">
                <a:off x="4083" y="2150"/>
                <a:ext cx="48" cy="1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Line 66"/>
              <p:cNvSpPr>
                <a:spLocks noChangeShapeType="1"/>
              </p:cNvSpPr>
              <p:nvPr/>
            </p:nvSpPr>
            <p:spPr bwMode="auto">
              <a:xfrm>
                <a:off x="4125" y="2147"/>
                <a:ext cx="14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7" name="Line 67"/>
              <p:cNvSpPr>
                <a:spLocks noChangeShapeType="1"/>
              </p:cNvSpPr>
              <p:nvPr/>
            </p:nvSpPr>
            <p:spPr bwMode="auto">
              <a:xfrm flipH="1">
                <a:off x="4117" y="2147"/>
                <a:ext cx="30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Line 68"/>
              <p:cNvSpPr>
                <a:spLocks noChangeShapeType="1"/>
              </p:cNvSpPr>
              <p:nvPr/>
            </p:nvSpPr>
            <p:spPr bwMode="auto">
              <a:xfrm>
                <a:off x="4132" y="2158"/>
                <a:ext cx="49" cy="1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9" name="Line 69"/>
              <p:cNvSpPr>
                <a:spLocks noChangeShapeType="1"/>
              </p:cNvSpPr>
              <p:nvPr/>
            </p:nvSpPr>
            <p:spPr bwMode="auto">
              <a:xfrm>
                <a:off x="4175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Line 70"/>
              <p:cNvSpPr>
                <a:spLocks noChangeShapeType="1"/>
              </p:cNvSpPr>
              <p:nvPr/>
            </p:nvSpPr>
            <p:spPr bwMode="auto">
              <a:xfrm flipH="1">
                <a:off x="4167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Line 71"/>
              <p:cNvSpPr>
                <a:spLocks noChangeShapeType="1"/>
              </p:cNvSpPr>
              <p:nvPr/>
            </p:nvSpPr>
            <p:spPr bwMode="auto">
              <a:xfrm>
                <a:off x="4182" y="2347"/>
                <a:ext cx="43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2" name="Line 72"/>
              <p:cNvSpPr>
                <a:spLocks noChangeShapeType="1"/>
              </p:cNvSpPr>
              <p:nvPr/>
            </p:nvSpPr>
            <p:spPr bwMode="auto">
              <a:xfrm>
                <a:off x="4224" y="2356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Line 73"/>
              <p:cNvSpPr>
                <a:spLocks noChangeShapeType="1"/>
              </p:cNvSpPr>
              <p:nvPr/>
            </p:nvSpPr>
            <p:spPr bwMode="auto">
              <a:xfrm flipH="1">
                <a:off x="4216" y="2356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Line 74"/>
              <p:cNvSpPr>
                <a:spLocks noChangeShapeType="1"/>
              </p:cNvSpPr>
              <p:nvPr/>
            </p:nvSpPr>
            <p:spPr bwMode="auto">
              <a:xfrm>
                <a:off x="4231" y="2367"/>
                <a:ext cx="48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5" name="Line 75"/>
              <p:cNvSpPr>
                <a:spLocks noChangeShapeType="1"/>
              </p:cNvSpPr>
              <p:nvPr/>
            </p:nvSpPr>
            <p:spPr bwMode="auto">
              <a:xfrm>
                <a:off x="4274" y="2394"/>
                <a:ext cx="12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Line 76"/>
              <p:cNvSpPr>
                <a:spLocks noChangeShapeType="1"/>
              </p:cNvSpPr>
              <p:nvPr/>
            </p:nvSpPr>
            <p:spPr bwMode="auto">
              <a:xfrm flipH="1">
                <a:off x="4266" y="2394"/>
                <a:ext cx="28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Line 77"/>
              <p:cNvSpPr>
                <a:spLocks noChangeShapeType="1"/>
              </p:cNvSpPr>
              <p:nvPr/>
            </p:nvSpPr>
            <p:spPr bwMode="auto">
              <a:xfrm flipV="1">
                <a:off x="4283" y="2124"/>
                <a:ext cx="41" cy="2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Line 78"/>
              <p:cNvSpPr>
                <a:spLocks noChangeShapeType="1"/>
              </p:cNvSpPr>
              <p:nvPr/>
            </p:nvSpPr>
            <p:spPr bwMode="auto">
              <a:xfrm>
                <a:off x="4323" y="2120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Line 79"/>
              <p:cNvSpPr>
                <a:spLocks noChangeShapeType="1"/>
              </p:cNvSpPr>
              <p:nvPr/>
            </p:nvSpPr>
            <p:spPr bwMode="auto">
              <a:xfrm flipH="1">
                <a:off x="4315" y="2120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0" name="Line 80"/>
              <p:cNvSpPr>
                <a:spLocks noChangeShapeType="1"/>
              </p:cNvSpPr>
              <p:nvPr/>
            </p:nvSpPr>
            <p:spPr bwMode="auto">
              <a:xfrm>
                <a:off x="4330" y="2132"/>
                <a:ext cx="48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1" name="Line 81"/>
              <p:cNvSpPr>
                <a:spLocks noChangeShapeType="1"/>
              </p:cNvSpPr>
              <p:nvPr/>
            </p:nvSpPr>
            <p:spPr bwMode="auto">
              <a:xfrm>
                <a:off x="4372" y="2172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Line 82"/>
              <p:cNvSpPr>
                <a:spLocks noChangeShapeType="1"/>
              </p:cNvSpPr>
              <p:nvPr/>
            </p:nvSpPr>
            <p:spPr bwMode="auto">
              <a:xfrm flipH="1">
                <a:off x="4364" y="2172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3" name="Line 83"/>
              <p:cNvSpPr>
                <a:spLocks noChangeShapeType="1"/>
              </p:cNvSpPr>
              <p:nvPr/>
            </p:nvSpPr>
            <p:spPr bwMode="auto">
              <a:xfrm>
                <a:off x="4379" y="2186"/>
                <a:ext cx="49" cy="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4" name="Line 84"/>
              <p:cNvSpPr>
                <a:spLocks noChangeShapeType="1"/>
              </p:cNvSpPr>
              <p:nvPr/>
            </p:nvSpPr>
            <p:spPr bwMode="auto">
              <a:xfrm>
                <a:off x="4422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Line 85"/>
              <p:cNvSpPr>
                <a:spLocks noChangeShapeType="1"/>
              </p:cNvSpPr>
              <p:nvPr/>
            </p:nvSpPr>
            <p:spPr bwMode="auto">
              <a:xfrm flipH="1">
                <a:off x="4414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6" name="Line 86"/>
              <p:cNvSpPr>
                <a:spLocks noChangeShapeType="1"/>
              </p:cNvSpPr>
              <p:nvPr/>
            </p:nvSpPr>
            <p:spPr bwMode="auto">
              <a:xfrm>
                <a:off x="4429" y="2243"/>
                <a:ext cx="43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Line 87"/>
              <p:cNvSpPr>
                <a:spLocks noChangeShapeType="1"/>
              </p:cNvSpPr>
              <p:nvPr/>
            </p:nvSpPr>
            <p:spPr bwMode="auto">
              <a:xfrm>
                <a:off x="4471" y="2250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Line 88"/>
              <p:cNvSpPr>
                <a:spLocks noChangeShapeType="1"/>
              </p:cNvSpPr>
              <p:nvPr/>
            </p:nvSpPr>
            <p:spPr bwMode="auto">
              <a:xfrm flipH="1">
                <a:off x="4463" y="2250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Line 89"/>
              <p:cNvSpPr>
                <a:spLocks noChangeShapeType="1"/>
              </p:cNvSpPr>
              <p:nvPr/>
            </p:nvSpPr>
            <p:spPr bwMode="auto">
              <a:xfrm flipV="1">
                <a:off x="4478" y="2235"/>
                <a:ext cx="36" cy="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0" name="Line 90"/>
              <p:cNvSpPr>
                <a:spLocks noChangeShapeType="1"/>
              </p:cNvSpPr>
              <p:nvPr/>
            </p:nvSpPr>
            <p:spPr bwMode="auto">
              <a:xfrm>
                <a:off x="4514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Line 91"/>
              <p:cNvSpPr>
                <a:spLocks noChangeShapeType="1"/>
              </p:cNvSpPr>
              <p:nvPr/>
            </p:nvSpPr>
            <p:spPr bwMode="auto">
              <a:xfrm flipH="1">
                <a:off x="4506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2" name="Line 92"/>
              <p:cNvSpPr>
                <a:spLocks noChangeShapeType="1"/>
              </p:cNvSpPr>
              <p:nvPr/>
            </p:nvSpPr>
            <p:spPr bwMode="auto">
              <a:xfrm>
                <a:off x="4520" y="2238"/>
                <a:ext cx="49" cy="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3" name="Line 93"/>
              <p:cNvSpPr>
                <a:spLocks noChangeShapeType="1"/>
              </p:cNvSpPr>
              <p:nvPr/>
            </p:nvSpPr>
            <p:spPr bwMode="auto">
              <a:xfrm>
                <a:off x="4563" y="2302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4" name="Line 94"/>
              <p:cNvSpPr>
                <a:spLocks noChangeShapeType="1"/>
              </p:cNvSpPr>
              <p:nvPr/>
            </p:nvSpPr>
            <p:spPr bwMode="auto">
              <a:xfrm flipH="1">
                <a:off x="4555" y="2302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5" name="Line 95"/>
              <p:cNvSpPr>
                <a:spLocks noChangeShapeType="1"/>
              </p:cNvSpPr>
              <p:nvPr/>
            </p:nvSpPr>
            <p:spPr bwMode="auto">
              <a:xfrm>
                <a:off x="4573" y="2316"/>
                <a:ext cx="41" cy="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6" name="Line 96"/>
              <p:cNvSpPr>
                <a:spLocks noChangeShapeType="1"/>
              </p:cNvSpPr>
              <p:nvPr/>
            </p:nvSpPr>
            <p:spPr bwMode="auto">
              <a:xfrm>
                <a:off x="4613" y="2524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7" name="Line 97"/>
              <p:cNvSpPr>
                <a:spLocks noChangeShapeType="1"/>
              </p:cNvSpPr>
              <p:nvPr/>
            </p:nvSpPr>
            <p:spPr bwMode="auto">
              <a:xfrm flipH="1">
                <a:off x="4605" y="2524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8" name="Line 98"/>
              <p:cNvSpPr>
                <a:spLocks noChangeShapeType="1"/>
              </p:cNvSpPr>
              <p:nvPr/>
            </p:nvSpPr>
            <p:spPr bwMode="auto">
              <a:xfrm flipV="1">
                <a:off x="4622" y="2282"/>
                <a:ext cx="41" cy="2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9" name="Line 99"/>
              <p:cNvSpPr>
                <a:spLocks noChangeShapeType="1"/>
              </p:cNvSpPr>
              <p:nvPr/>
            </p:nvSpPr>
            <p:spPr bwMode="auto">
              <a:xfrm>
                <a:off x="4661" y="2276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0" name="Line 100"/>
              <p:cNvSpPr>
                <a:spLocks noChangeShapeType="1"/>
              </p:cNvSpPr>
              <p:nvPr/>
            </p:nvSpPr>
            <p:spPr bwMode="auto">
              <a:xfrm flipH="1">
                <a:off x="4653" y="2276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1" name="Line 101"/>
              <p:cNvSpPr>
                <a:spLocks noChangeShapeType="1"/>
              </p:cNvSpPr>
              <p:nvPr/>
            </p:nvSpPr>
            <p:spPr bwMode="auto">
              <a:xfrm flipV="1">
                <a:off x="4669" y="2124"/>
                <a:ext cx="48" cy="1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2" name="Line 102"/>
              <p:cNvSpPr>
                <a:spLocks noChangeShapeType="1"/>
              </p:cNvSpPr>
              <p:nvPr/>
            </p:nvSpPr>
            <p:spPr bwMode="auto">
              <a:xfrm>
                <a:off x="4711" y="2120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" name="Line 103"/>
              <p:cNvSpPr>
                <a:spLocks noChangeShapeType="1"/>
              </p:cNvSpPr>
              <p:nvPr/>
            </p:nvSpPr>
            <p:spPr bwMode="auto">
              <a:xfrm flipH="1">
                <a:off x="4703" y="2120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" name="Line 104"/>
              <p:cNvSpPr>
                <a:spLocks noChangeShapeType="1"/>
              </p:cNvSpPr>
              <p:nvPr/>
            </p:nvSpPr>
            <p:spPr bwMode="auto">
              <a:xfrm>
                <a:off x="4718" y="2132"/>
                <a:ext cx="48" cy="1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5" name="Line 105"/>
              <p:cNvSpPr>
                <a:spLocks noChangeShapeType="1"/>
              </p:cNvSpPr>
              <p:nvPr/>
            </p:nvSpPr>
            <p:spPr bwMode="auto">
              <a:xfrm>
                <a:off x="4760" y="2276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" name="Line 106"/>
              <p:cNvSpPr>
                <a:spLocks noChangeShapeType="1"/>
              </p:cNvSpPr>
              <p:nvPr/>
            </p:nvSpPr>
            <p:spPr bwMode="auto">
              <a:xfrm flipH="1">
                <a:off x="4752" y="2276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" name="Line 107"/>
              <p:cNvSpPr>
                <a:spLocks noChangeShapeType="1"/>
              </p:cNvSpPr>
              <p:nvPr/>
            </p:nvSpPr>
            <p:spPr bwMode="auto">
              <a:xfrm>
                <a:off x="4767" y="2290"/>
                <a:ext cx="49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" name="Line 108"/>
              <p:cNvSpPr>
                <a:spLocks noChangeShapeType="1"/>
              </p:cNvSpPr>
              <p:nvPr/>
            </p:nvSpPr>
            <p:spPr bwMode="auto">
              <a:xfrm>
                <a:off x="4810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Line 109"/>
              <p:cNvSpPr>
                <a:spLocks noChangeShapeType="1"/>
              </p:cNvSpPr>
              <p:nvPr/>
            </p:nvSpPr>
            <p:spPr bwMode="auto">
              <a:xfrm flipH="1">
                <a:off x="4802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0" name="Line 110"/>
              <p:cNvSpPr>
                <a:spLocks noChangeShapeType="1"/>
              </p:cNvSpPr>
              <p:nvPr/>
            </p:nvSpPr>
            <p:spPr bwMode="auto">
              <a:xfrm flipV="1">
                <a:off x="4820" y="2073"/>
                <a:ext cx="41" cy="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" name="Line 111"/>
              <p:cNvSpPr>
                <a:spLocks noChangeShapeType="1"/>
              </p:cNvSpPr>
              <p:nvPr/>
            </p:nvSpPr>
            <p:spPr bwMode="auto">
              <a:xfrm>
                <a:off x="4859" y="2068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" name="Line 112"/>
              <p:cNvSpPr>
                <a:spLocks noChangeShapeType="1"/>
              </p:cNvSpPr>
              <p:nvPr/>
            </p:nvSpPr>
            <p:spPr bwMode="auto">
              <a:xfrm flipH="1">
                <a:off x="4851" y="2068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Line 113"/>
              <p:cNvSpPr>
                <a:spLocks noChangeShapeType="1"/>
              </p:cNvSpPr>
              <p:nvPr/>
            </p:nvSpPr>
            <p:spPr bwMode="auto">
              <a:xfrm>
                <a:off x="4866" y="2081"/>
                <a:ext cx="49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4" name="Line 114"/>
              <p:cNvSpPr>
                <a:spLocks noChangeShapeType="1"/>
              </p:cNvSpPr>
              <p:nvPr/>
            </p:nvSpPr>
            <p:spPr bwMode="auto">
              <a:xfrm>
                <a:off x="4909" y="2198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5" name="Line 115"/>
              <p:cNvSpPr>
                <a:spLocks noChangeShapeType="1"/>
              </p:cNvSpPr>
              <p:nvPr/>
            </p:nvSpPr>
            <p:spPr bwMode="auto">
              <a:xfrm flipH="1">
                <a:off x="4901" y="2198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6" name="Line 116"/>
              <p:cNvSpPr>
                <a:spLocks noChangeShapeType="1"/>
              </p:cNvSpPr>
              <p:nvPr/>
            </p:nvSpPr>
            <p:spPr bwMode="auto">
              <a:xfrm>
                <a:off x="4916" y="2212"/>
                <a:ext cx="49" cy="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7" name="Line 117"/>
              <p:cNvSpPr>
                <a:spLocks noChangeShapeType="1"/>
              </p:cNvSpPr>
              <p:nvPr/>
            </p:nvSpPr>
            <p:spPr bwMode="auto">
              <a:xfrm>
                <a:off x="4959" y="2302"/>
                <a:ext cx="12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Line 118"/>
              <p:cNvSpPr>
                <a:spLocks noChangeShapeType="1"/>
              </p:cNvSpPr>
              <p:nvPr/>
            </p:nvSpPr>
            <p:spPr bwMode="auto">
              <a:xfrm flipH="1">
                <a:off x="4951" y="2302"/>
                <a:ext cx="28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9" name="Line 119"/>
              <p:cNvSpPr>
                <a:spLocks noChangeShapeType="1"/>
              </p:cNvSpPr>
              <p:nvPr/>
            </p:nvSpPr>
            <p:spPr bwMode="auto">
              <a:xfrm flipV="1">
                <a:off x="4966" y="2150"/>
                <a:ext cx="47" cy="17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0" name="Line 120"/>
              <p:cNvSpPr>
                <a:spLocks noChangeShapeType="1"/>
              </p:cNvSpPr>
              <p:nvPr/>
            </p:nvSpPr>
            <p:spPr bwMode="auto">
              <a:xfrm>
                <a:off x="5007" y="2147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1" name="Line 121"/>
              <p:cNvSpPr>
                <a:spLocks noChangeShapeType="1"/>
              </p:cNvSpPr>
              <p:nvPr/>
            </p:nvSpPr>
            <p:spPr bwMode="auto">
              <a:xfrm flipH="1">
                <a:off x="4999" y="2147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Line 122"/>
              <p:cNvSpPr>
                <a:spLocks noChangeShapeType="1"/>
              </p:cNvSpPr>
              <p:nvPr/>
            </p:nvSpPr>
            <p:spPr bwMode="auto">
              <a:xfrm>
                <a:off x="5014" y="2158"/>
                <a:ext cx="49" cy="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3" name="Line 123"/>
              <p:cNvSpPr>
                <a:spLocks noChangeShapeType="1"/>
              </p:cNvSpPr>
              <p:nvPr/>
            </p:nvSpPr>
            <p:spPr bwMode="auto">
              <a:xfrm>
                <a:off x="5057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4" name="Line 124"/>
              <p:cNvSpPr>
                <a:spLocks noChangeShapeType="1"/>
              </p:cNvSpPr>
              <p:nvPr/>
            </p:nvSpPr>
            <p:spPr bwMode="auto">
              <a:xfrm flipH="1">
                <a:off x="5049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5" name="Line 125"/>
              <p:cNvSpPr>
                <a:spLocks noChangeShapeType="1"/>
              </p:cNvSpPr>
              <p:nvPr/>
            </p:nvSpPr>
            <p:spPr bwMode="auto">
              <a:xfrm flipV="1">
                <a:off x="5064" y="2150"/>
                <a:ext cx="48" cy="1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6" name="Line 126"/>
              <p:cNvSpPr>
                <a:spLocks noChangeShapeType="1"/>
              </p:cNvSpPr>
              <p:nvPr/>
            </p:nvSpPr>
            <p:spPr bwMode="auto">
              <a:xfrm>
                <a:off x="5106" y="2147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7" name="Line 127"/>
              <p:cNvSpPr>
                <a:spLocks noChangeShapeType="1"/>
              </p:cNvSpPr>
              <p:nvPr/>
            </p:nvSpPr>
            <p:spPr bwMode="auto">
              <a:xfrm flipH="1">
                <a:off x="5098" y="2147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8" name="Line 128"/>
              <p:cNvSpPr>
                <a:spLocks noChangeShapeType="1"/>
              </p:cNvSpPr>
              <p:nvPr/>
            </p:nvSpPr>
            <p:spPr bwMode="auto">
              <a:xfrm>
                <a:off x="5113" y="2158"/>
                <a:ext cx="49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9" name="Line 129"/>
              <p:cNvSpPr>
                <a:spLocks noChangeShapeType="1"/>
              </p:cNvSpPr>
              <p:nvPr/>
            </p:nvSpPr>
            <p:spPr bwMode="auto">
              <a:xfrm>
                <a:off x="5155" y="2276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0" name="Line 130"/>
              <p:cNvSpPr>
                <a:spLocks noChangeShapeType="1"/>
              </p:cNvSpPr>
              <p:nvPr/>
            </p:nvSpPr>
            <p:spPr bwMode="auto">
              <a:xfrm flipH="1">
                <a:off x="5147" y="2276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80" name="Group 140"/>
            <p:cNvGrpSpPr>
              <a:grpSpLocks/>
            </p:cNvGrpSpPr>
            <p:nvPr/>
          </p:nvGrpSpPr>
          <p:grpSpPr bwMode="auto">
            <a:xfrm>
              <a:off x="3665" y="1633"/>
              <a:ext cx="52" cy="1023"/>
              <a:chOff x="3665" y="1633"/>
              <a:chExt cx="52" cy="1023"/>
            </a:xfrm>
          </p:grpSpPr>
          <p:sp>
            <p:nvSpPr>
              <p:cNvPr id="10372" name="Line 132"/>
              <p:cNvSpPr>
                <a:spLocks noChangeShapeType="1"/>
              </p:cNvSpPr>
              <p:nvPr/>
            </p:nvSpPr>
            <p:spPr bwMode="auto">
              <a:xfrm flipH="1">
                <a:off x="3665" y="2656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3" name="Line 133"/>
              <p:cNvSpPr>
                <a:spLocks noChangeShapeType="1"/>
              </p:cNvSpPr>
              <p:nvPr/>
            </p:nvSpPr>
            <p:spPr bwMode="auto">
              <a:xfrm flipH="1">
                <a:off x="3665" y="2506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4" name="Line 134"/>
              <p:cNvSpPr>
                <a:spLocks noChangeShapeType="1"/>
              </p:cNvSpPr>
              <p:nvPr/>
            </p:nvSpPr>
            <p:spPr bwMode="auto">
              <a:xfrm flipH="1">
                <a:off x="3665" y="2363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5" name="Line 135"/>
              <p:cNvSpPr>
                <a:spLocks noChangeShapeType="1"/>
              </p:cNvSpPr>
              <p:nvPr/>
            </p:nvSpPr>
            <p:spPr bwMode="auto">
              <a:xfrm flipH="1">
                <a:off x="3665" y="2212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6" name="Line 136"/>
              <p:cNvSpPr>
                <a:spLocks noChangeShapeType="1"/>
              </p:cNvSpPr>
              <p:nvPr/>
            </p:nvSpPr>
            <p:spPr bwMode="auto">
              <a:xfrm flipH="1">
                <a:off x="3665" y="2070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7" name="Line 137"/>
              <p:cNvSpPr>
                <a:spLocks noChangeShapeType="1"/>
              </p:cNvSpPr>
              <p:nvPr/>
            </p:nvSpPr>
            <p:spPr bwMode="auto">
              <a:xfrm flipH="1">
                <a:off x="3665" y="1919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8" name="Line 138"/>
              <p:cNvSpPr>
                <a:spLocks noChangeShapeType="1"/>
              </p:cNvSpPr>
              <p:nvPr/>
            </p:nvSpPr>
            <p:spPr bwMode="auto">
              <a:xfrm flipH="1">
                <a:off x="3665" y="1777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9" name="Line 139"/>
              <p:cNvSpPr>
                <a:spLocks noChangeShapeType="1"/>
              </p:cNvSpPr>
              <p:nvPr/>
            </p:nvSpPr>
            <p:spPr bwMode="auto">
              <a:xfrm flipH="1">
                <a:off x="3665" y="1633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81" name="Line 141"/>
            <p:cNvSpPr>
              <a:spLocks noChangeShapeType="1"/>
            </p:cNvSpPr>
            <p:nvPr/>
          </p:nvSpPr>
          <p:spPr bwMode="auto">
            <a:xfrm>
              <a:off x="3720" y="2280"/>
              <a:ext cx="15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94" name="Group 154"/>
            <p:cNvGrpSpPr>
              <a:grpSpLocks/>
            </p:cNvGrpSpPr>
            <p:nvPr/>
          </p:nvGrpSpPr>
          <p:grpSpPr bwMode="auto">
            <a:xfrm>
              <a:off x="3720" y="2728"/>
              <a:ext cx="1496" cy="0"/>
              <a:chOff x="3720" y="2728"/>
              <a:chExt cx="1496" cy="0"/>
            </a:xfrm>
          </p:grpSpPr>
          <p:sp>
            <p:nvSpPr>
              <p:cNvPr id="10382" name="Line 142"/>
              <p:cNvSpPr>
                <a:spLocks noChangeShapeType="1"/>
              </p:cNvSpPr>
              <p:nvPr/>
            </p:nvSpPr>
            <p:spPr bwMode="auto">
              <a:xfrm>
                <a:off x="372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3" name="Line 143"/>
              <p:cNvSpPr>
                <a:spLocks noChangeShapeType="1"/>
              </p:cNvSpPr>
              <p:nvPr/>
            </p:nvSpPr>
            <p:spPr bwMode="auto">
              <a:xfrm>
                <a:off x="384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4" name="Line 144"/>
              <p:cNvSpPr>
                <a:spLocks noChangeShapeType="1"/>
              </p:cNvSpPr>
              <p:nvPr/>
            </p:nvSpPr>
            <p:spPr bwMode="auto">
              <a:xfrm>
                <a:off x="398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5" name="Line 145"/>
              <p:cNvSpPr>
                <a:spLocks noChangeShapeType="1"/>
              </p:cNvSpPr>
              <p:nvPr/>
            </p:nvSpPr>
            <p:spPr bwMode="auto">
              <a:xfrm>
                <a:off x="4112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6" name="Line 146"/>
              <p:cNvSpPr>
                <a:spLocks noChangeShapeType="1"/>
              </p:cNvSpPr>
              <p:nvPr/>
            </p:nvSpPr>
            <p:spPr bwMode="auto">
              <a:xfrm>
                <a:off x="4244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7" name="Line 147"/>
              <p:cNvSpPr>
                <a:spLocks noChangeShapeType="1"/>
              </p:cNvSpPr>
              <p:nvPr/>
            </p:nvSpPr>
            <p:spPr bwMode="auto">
              <a:xfrm>
                <a:off x="4376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8" name="Line 148"/>
              <p:cNvSpPr>
                <a:spLocks noChangeShapeType="1"/>
              </p:cNvSpPr>
              <p:nvPr/>
            </p:nvSpPr>
            <p:spPr bwMode="auto">
              <a:xfrm>
                <a:off x="450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9" name="Line 149"/>
              <p:cNvSpPr>
                <a:spLocks noChangeShapeType="1"/>
              </p:cNvSpPr>
              <p:nvPr/>
            </p:nvSpPr>
            <p:spPr bwMode="auto">
              <a:xfrm>
                <a:off x="464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0" name="Line 150"/>
              <p:cNvSpPr>
                <a:spLocks noChangeShapeType="1"/>
              </p:cNvSpPr>
              <p:nvPr/>
            </p:nvSpPr>
            <p:spPr bwMode="auto">
              <a:xfrm>
                <a:off x="4772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1" name="Line 151"/>
              <p:cNvSpPr>
                <a:spLocks noChangeShapeType="1"/>
              </p:cNvSpPr>
              <p:nvPr/>
            </p:nvSpPr>
            <p:spPr bwMode="auto">
              <a:xfrm>
                <a:off x="4904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2" name="Line 152"/>
              <p:cNvSpPr>
                <a:spLocks noChangeShapeType="1"/>
              </p:cNvSpPr>
              <p:nvPr/>
            </p:nvSpPr>
            <p:spPr bwMode="auto">
              <a:xfrm>
                <a:off x="5036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" name="Line 153"/>
              <p:cNvSpPr>
                <a:spLocks noChangeShapeType="1"/>
              </p:cNvSpPr>
              <p:nvPr/>
            </p:nvSpPr>
            <p:spPr bwMode="auto">
              <a:xfrm>
                <a:off x="516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07" name="Group 167"/>
            <p:cNvGrpSpPr>
              <a:grpSpLocks/>
            </p:cNvGrpSpPr>
            <p:nvPr/>
          </p:nvGrpSpPr>
          <p:grpSpPr bwMode="auto">
            <a:xfrm>
              <a:off x="3720" y="1828"/>
              <a:ext cx="1496" cy="0"/>
              <a:chOff x="3720" y="1828"/>
              <a:chExt cx="1496" cy="0"/>
            </a:xfrm>
          </p:grpSpPr>
          <p:sp>
            <p:nvSpPr>
              <p:cNvPr id="10395" name="Line 155"/>
              <p:cNvSpPr>
                <a:spLocks noChangeShapeType="1"/>
              </p:cNvSpPr>
              <p:nvPr/>
            </p:nvSpPr>
            <p:spPr bwMode="auto">
              <a:xfrm>
                <a:off x="372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6" name="Line 156"/>
              <p:cNvSpPr>
                <a:spLocks noChangeShapeType="1"/>
              </p:cNvSpPr>
              <p:nvPr/>
            </p:nvSpPr>
            <p:spPr bwMode="auto">
              <a:xfrm>
                <a:off x="384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7" name="Line 157"/>
              <p:cNvSpPr>
                <a:spLocks noChangeShapeType="1"/>
              </p:cNvSpPr>
              <p:nvPr/>
            </p:nvSpPr>
            <p:spPr bwMode="auto">
              <a:xfrm>
                <a:off x="398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8" name="Line 158"/>
              <p:cNvSpPr>
                <a:spLocks noChangeShapeType="1"/>
              </p:cNvSpPr>
              <p:nvPr/>
            </p:nvSpPr>
            <p:spPr bwMode="auto">
              <a:xfrm>
                <a:off x="4112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9" name="Line 159"/>
              <p:cNvSpPr>
                <a:spLocks noChangeShapeType="1"/>
              </p:cNvSpPr>
              <p:nvPr/>
            </p:nvSpPr>
            <p:spPr bwMode="auto">
              <a:xfrm>
                <a:off x="4244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0" name="Line 160"/>
              <p:cNvSpPr>
                <a:spLocks noChangeShapeType="1"/>
              </p:cNvSpPr>
              <p:nvPr/>
            </p:nvSpPr>
            <p:spPr bwMode="auto">
              <a:xfrm>
                <a:off x="4376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1" name="Line 161"/>
              <p:cNvSpPr>
                <a:spLocks noChangeShapeType="1"/>
              </p:cNvSpPr>
              <p:nvPr/>
            </p:nvSpPr>
            <p:spPr bwMode="auto">
              <a:xfrm>
                <a:off x="450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2" name="Line 162"/>
              <p:cNvSpPr>
                <a:spLocks noChangeShapeType="1"/>
              </p:cNvSpPr>
              <p:nvPr/>
            </p:nvSpPr>
            <p:spPr bwMode="auto">
              <a:xfrm>
                <a:off x="464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3" name="Line 163"/>
              <p:cNvSpPr>
                <a:spLocks noChangeShapeType="1"/>
              </p:cNvSpPr>
              <p:nvPr/>
            </p:nvSpPr>
            <p:spPr bwMode="auto">
              <a:xfrm>
                <a:off x="4772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4" name="Line 164"/>
              <p:cNvSpPr>
                <a:spLocks noChangeShapeType="1"/>
              </p:cNvSpPr>
              <p:nvPr/>
            </p:nvSpPr>
            <p:spPr bwMode="auto">
              <a:xfrm>
                <a:off x="4904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5" name="Line 165"/>
              <p:cNvSpPr>
                <a:spLocks noChangeShapeType="1"/>
              </p:cNvSpPr>
              <p:nvPr/>
            </p:nvSpPr>
            <p:spPr bwMode="auto">
              <a:xfrm>
                <a:off x="5036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6" name="Line 166"/>
              <p:cNvSpPr>
                <a:spLocks noChangeShapeType="1"/>
              </p:cNvSpPr>
              <p:nvPr/>
            </p:nvSpPr>
            <p:spPr bwMode="auto">
              <a:xfrm>
                <a:off x="516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08" name="Rectangle 168"/>
            <p:cNvSpPr>
              <a:spLocks noChangeArrowheads="1"/>
            </p:cNvSpPr>
            <p:nvPr/>
          </p:nvSpPr>
          <p:spPr bwMode="auto">
            <a:xfrm>
              <a:off x="5220" y="1731"/>
              <a:ext cx="35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UCL</a:t>
              </a:r>
            </a:p>
          </p:txBody>
        </p:sp>
        <p:sp>
          <p:nvSpPr>
            <p:cNvPr id="10409" name="Rectangle 169"/>
            <p:cNvSpPr>
              <a:spLocks noChangeArrowheads="1"/>
            </p:cNvSpPr>
            <p:nvPr/>
          </p:nvSpPr>
          <p:spPr bwMode="auto">
            <a:xfrm>
              <a:off x="5220" y="2183"/>
              <a:ext cx="26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CL</a:t>
              </a:r>
            </a:p>
          </p:txBody>
        </p:sp>
        <p:sp>
          <p:nvSpPr>
            <p:cNvPr id="10410" name="Rectangle 170"/>
            <p:cNvSpPr>
              <a:spLocks noChangeArrowheads="1"/>
            </p:cNvSpPr>
            <p:nvPr/>
          </p:nvSpPr>
          <p:spPr bwMode="auto">
            <a:xfrm>
              <a:off x="5219" y="2635"/>
              <a:ext cx="3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LCL</a:t>
              </a:r>
            </a:p>
          </p:txBody>
        </p:sp>
        <p:sp>
          <p:nvSpPr>
            <p:cNvPr id="10411" name="Rectangle 171"/>
            <p:cNvSpPr>
              <a:spLocks noChangeArrowheads="1"/>
            </p:cNvSpPr>
            <p:nvPr/>
          </p:nvSpPr>
          <p:spPr bwMode="auto">
            <a:xfrm>
              <a:off x="4012" y="1334"/>
              <a:ext cx="100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/>
                <a:t>Control Chart</a:t>
              </a:r>
            </a:p>
          </p:txBody>
        </p:sp>
      </p:grpSp>
      <p:sp>
        <p:nvSpPr>
          <p:cNvPr id="10413" name="Rectangle 173"/>
          <p:cNvSpPr>
            <a:spLocks noChangeArrowheads="1"/>
          </p:cNvSpPr>
          <p:nvPr/>
        </p:nvSpPr>
        <p:spPr bwMode="auto">
          <a:xfrm>
            <a:off x="722313" y="5789613"/>
            <a:ext cx="7800975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The control limits are based on data collected from the process.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858838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Rules for Separating Common &amp; Special Causes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69913" y="2314575"/>
            <a:ext cx="8108950" cy="264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85850" indent="-1085850"/>
            <a:r>
              <a:rPr lang="en-US" sz="2400"/>
              <a:t>Two commonly used signals of special causes are:</a:t>
            </a:r>
          </a:p>
          <a:p>
            <a:pPr marL="1085850" indent="-1085850"/>
            <a:endParaRPr lang="en-US" sz="2400"/>
          </a:p>
          <a:p>
            <a:pPr marL="1085850" indent="-1085850"/>
            <a:r>
              <a:rPr lang="en-US" sz="2400"/>
              <a:t>Rule 1: 	Any point above the Upper Control Limit (UCL) or below the Lower Control Limit (LCL)</a:t>
            </a:r>
          </a:p>
          <a:p>
            <a:pPr marL="1085850" indent="-1085850"/>
            <a:endParaRPr lang="en-US" sz="2400"/>
          </a:p>
          <a:p>
            <a:pPr marL="1085850" indent="-1085850"/>
            <a:r>
              <a:rPr lang="en-US" sz="2400"/>
              <a:t>Rule 2: 	8 points in a row on the same side of the center line (CL)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7063" y="5484813"/>
            <a:ext cx="4494212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Note:  Additional rules do exist.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Process </a:t>
            </a:r>
            <a:r>
              <a:rPr lang="en-US" i="1"/>
              <a:t>Stability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sz="2800" u="sng"/>
              <a:t>Stable Process</a:t>
            </a:r>
            <a:endParaRPr lang="en-US"/>
          </a:p>
          <a:p>
            <a:pPr marL="0" indent="0">
              <a:buFont typeface="Monotype Sorts" pitchFamily="2" charset="2"/>
              <a:buNone/>
            </a:pPr>
            <a:r>
              <a:rPr lang="en-US"/>
              <a:t>A process in which the key measures of the output from the process show no signs of special causes.  Variation is a result of common causes only.</a:t>
            </a:r>
          </a:p>
          <a:p>
            <a:pPr marL="0" indent="0">
              <a:buFont typeface="Monotype Sorts" pitchFamily="2" charset="2"/>
              <a:buNone/>
            </a:pPr>
            <a:endParaRPr lang="en-US" sz="2400" u="sng"/>
          </a:p>
          <a:p>
            <a:pPr marL="0" indent="0">
              <a:buFont typeface="Monotype Sorts" pitchFamily="2" charset="2"/>
              <a:buNone/>
            </a:pPr>
            <a:endParaRPr lang="en-US" sz="2400" u="sng"/>
          </a:p>
          <a:p>
            <a:pPr marL="0" indent="0">
              <a:buFont typeface="Monotype Sorts" pitchFamily="2" charset="2"/>
              <a:buNone/>
            </a:pPr>
            <a:r>
              <a:rPr lang="en-US" sz="2800" u="sng"/>
              <a:t>Unstable Process</a:t>
            </a:r>
            <a:endParaRPr lang="en-US"/>
          </a:p>
          <a:p>
            <a:pPr marL="0" indent="0">
              <a:buFont typeface="Monotype Sorts" pitchFamily="2" charset="2"/>
              <a:buNone/>
            </a:pPr>
            <a:r>
              <a:rPr lang="en-US"/>
              <a:t>A process in which the key measures of the output from the process show signs of special causes in addition to common causes.  Variation is a result of </a:t>
            </a:r>
            <a:r>
              <a:rPr lang="en-US" u="sng"/>
              <a:t>both</a:t>
            </a:r>
            <a:r>
              <a:rPr lang="en-US"/>
              <a:t> common </a:t>
            </a:r>
            <a:r>
              <a:rPr lang="en-US" u="sng"/>
              <a:t>and</a:t>
            </a:r>
            <a:r>
              <a:rPr lang="en-US"/>
              <a:t> special causes.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1042988"/>
            <a:ext cx="8915400" cy="5815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09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7150" y="73025"/>
            <a:ext cx="7837488" cy="1177925"/>
          </a:xfrm>
        </p:spPr>
        <p:txBody>
          <a:bodyPr/>
          <a:lstStyle/>
          <a:p>
            <a:r>
              <a:rPr lang="en-US"/>
              <a:t>Process </a:t>
            </a:r>
            <a:r>
              <a:rPr lang="en-US" i="1"/>
              <a:t>Stability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93" name="Group 293"/>
          <p:cNvGrpSpPr>
            <a:grpSpLocks/>
          </p:cNvGrpSpPr>
          <p:nvPr/>
        </p:nvGrpSpPr>
        <p:grpSpPr bwMode="auto">
          <a:xfrm>
            <a:off x="1808163" y="793750"/>
            <a:ext cx="5588000" cy="5927725"/>
            <a:chOff x="392" y="995"/>
            <a:chExt cx="3520" cy="3734"/>
          </a:xfrm>
        </p:grpSpPr>
        <p:grpSp>
          <p:nvGrpSpPr>
            <p:cNvPr id="51357" name="Group 157"/>
            <p:cNvGrpSpPr>
              <a:grpSpLocks/>
            </p:cNvGrpSpPr>
            <p:nvPr/>
          </p:nvGrpSpPr>
          <p:grpSpPr bwMode="auto">
            <a:xfrm>
              <a:off x="392" y="995"/>
              <a:ext cx="3520" cy="1798"/>
              <a:chOff x="392" y="995"/>
              <a:chExt cx="3520" cy="1798"/>
            </a:xfrm>
          </p:grpSpPr>
          <p:grpSp>
            <p:nvGrpSpPr>
              <p:cNvPr id="51276" name="Group 76"/>
              <p:cNvGrpSpPr>
                <a:grpSpLocks/>
              </p:cNvGrpSpPr>
              <p:nvPr/>
            </p:nvGrpSpPr>
            <p:grpSpPr bwMode="auto">
              <a:xfrm>
                <a:off x="392" y="995"/>
                <a:ext cx="3520" cy="1798"/>
                <a:chOff x="392" y="995"/>
                <a:chExt cx="3520" cy="1798"/>
              </a:xfrm>
            </p:grpSpPr>
            <p:sp>
              <p:nvSpPr>
                <p:cNvPr id="51221" name="Line 21"/>
                <p:cNvSpPr>
                  <a:spLocks noChangeShapeType="1"/>
                </p:cNvSpPr>
                <p:nvPr/>
              </p:nvSpPr>
              <p:spPr bwMode="auto">
                <a:xfrm>
                  <a:off x="679" y="995"/>
                  <a:ext cx="1" cy="179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2" name="Line 22"/>
                <p:cNvSpPr>
                  <a:spLocks noChangeShapeType="1"/>
                </p:cNvSpPr>
                <p:nvPr/>
              </p:nvSpPr>
              <p:spPr bwMode="auto">
                <a:xfrm>
                  <a:off x="679" y="2792"/>
                  <a:ext cx="323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3" name="Line 23"/>
                <p:cNvSpPr>
                  <a:spLocks noChangeShapeType="1"/>
                </p:cNvSpPr>
                <p:nvPr/>
              </p:nvSpPr>
              <p:spPr bwMode="auto">
                <a:xfrm>
                  <a:off x="679" y="1857"/>
                  <a:ext cx="308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246" name="Group 46"/>
                <p:cNvGrpSpPr>
                  <a:grpSpLocks/>
                </p:cNvGrpSpPr>
                <p:nvPr/>
              </p:nvGrpSpPr>
              <p:grpSpPr bwMode="auto">
                <a:xfrm>
                  <a:off x="679" y="2432"/>
                  <a:ext cx="3081" cy="1"/>
                  <a:chOff x="679" y="2432"/>
                  <a:chExt cx="3081" cy="1"/>
                </a:xfrm>
              </p:grpSpPr>
              <p:sp>
                <p:nvSpPr>
                  <p:cNvPr id="5122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9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0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1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4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3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4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5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2432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269" name="Group 69"/>
                <p:cNvGrpSpPr>
                  <a:grpSpLocks/>
                </p:cNvGrpSpPr>
                <p:nvPr/>
              </p:nvGrpSpPr>
              <p:grpSpPr bwMode="auto">
                <a:xfrm>
                  <a:off x="679" y="1283"/>
                  <a:ext cx="3081" cy="1"/>
                  <a:chOff x="679" y="1283"/>
                  <a:chExt cx="3081" cy="1"/>
                </a:xfrm>
              </p:grpSpPr>
              <p:sp>
                <p:nvSpPr>
                  <p:cNvPr id="51247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2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3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4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5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6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7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8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3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4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5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6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7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8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1283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270" name="Rectangle 70"/>
                <p:cNvSpPr>
                  <a:spLocks noChangeArrowheads="1"/>
                </p:cNvSpPr>
                <p:nvPr/>
              </p:nvSpPr>
              <p:spPr bwMode="auto">
                <a:xfrm>
                  <a:off x="392" y="120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U</a:t>
                  </a:r>
                  <a:endParaRPr lang="en-US"/>
                </a:p>
              </p:txBody>
            </p:sp>
            <p:sp>
              <p:nvSpPr>
                <p:cNvPr id="51271" name="Rectangle 71"/>
                <p:cNvSpPr>
                  <a:spLocks noChangeArrowheads="1"/>
                </p:cNvSpPr>
                <p:nvPr/>
              </p:nvSpPr>
              <p:spPr bwMode="auto">
                <a:xfrm>
                  <a:off x="472" y="120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1272" name="Rectangle 72"/>
                <p:cNvSpPr>
                  <a:spLocks noChangeArrowheads="1"/>
                </p:cNvSpPr>
                <p:nvPr/>
              </p:nvSpPr>
              <p:spPr bwMode="auto">
                <a:xfrm>
                  <a:off x="552" y="120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1273" name="Rectangle 73"/>
                <p:cNvSpPr>
                  <a:spLocks noChangeArrowheads="1"/>
                </p:cNvSpPr>
                <p:nvPr/>
              </p:nvSpPr>
              <p:spPr bwMode="auto">
                <a:xfrm>
                  <a:off x="392" y="235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1274" name="Rectangle 74"/>
                <p:cNvSpPr>
                  <a:spLocks noChangeArrowheads="1"/>
                </p:cNvSpPr>
                <p:nvPr/>
              </p:nvSpPr>
              <p:spPr bwMode="auto">
                <a:xfrm>
                  <a:off x="456" y="235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1275" name="Rectangle 75"/>
                <p:cNvSpPr>
                  <a:spLocks noChangeArrowheads="1"/>
                </p:cNvSpPr>
                <p:nvPr/>
              </p:nvSpPr>
              <p:spPr bwMode="auto">
                <a:xfrm>
                  <a:off x="536" y="235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</p:grpSp>
          <p:sp>
            <p:nvSpPr>
              <p:cNvPr id="51277" name="Rectangle 77"/>
              <p:cNvSpPr>
                <a:spLocks noChangeArrowheads="1"/>
              </p:cNvSpPr>
              <p:nvPr/>
            </p:nvSpPr>
            <p:spPr bwMode="auto">
              <a:xfrm>
                <a:off x="751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78" name="Rectangle 78"/>
              <p:cNvSpPr>
                <a:spLocks noChangeArrowheads="1"/>
              </p:cNvSpPr>
              <p:nvPr/>
            </p:nvSpPr>
            <p:spPr bwMode="auto">
              <a:xfrm>
                <a:off x="791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79" name="Rectangle 79"/>
              <p:cNvSpPr>
                <a:spLocks noChangeArrowheads="1"/>
              </p:cNvSpPr>
              <p:nvPr/>
            </p:nvSpPr>
            <p:spPr bwMode="auto">
              <a:xfrm>
                <a:off x="823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0" name="Rectangle 80"/>
              <p:cNvSpPr>
                <a:spLocks noChangeArrowheads="1"/>
              </p:cNvSpPr>
              <p:nvPr/>
            </p:nvSpPr>
            <p:spPr bwMode="auto">
              <a:xfrm>
                <a:off x="863" y="137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1" name="Rectangle 81"/>
              <p:cNvSpPr>
                <a:spLocks noChangeArrowheads="1"/>
              </p:cNvSpPr>
              <p:nvPr/>
            </p:nvSpPr>
            <p:spPr bwMode="auto">
              <a:xfrm>
                <a:off x="895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2" name="Rectangle 82"/>
              <p:cNvSpPr>
                <a:spLocks noChangeArrowheads="1"/>
              </p:cNvSpPr>
              <p:nvPr/>
            </p:nvSpPr>
            <p:spPr bwMode="auto">
              <a:xfrm>
                <a:off x="935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3" name="Rectangle 83"/>
              <p:cNvSpPr>
                <a:spLocks noChangeArrowheads="1"/>
              </p:cNvSpPr>
              <p:nvPr/>
            </p:nvSpPr>
            <p:spPr bwMode="auto">
              <a:xfrm>
                <a:off x="967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4" name="Rectangle 84"/>
              <p:cNvSpPr>
                <a:spLocks noChangeArrowheads="1"/>
              </p:cNvSpPr>
              <p:nvPr/>
            </p:nvSpPr>
            <p:spPr bwMode="auto">
              <a:xfrm>
                <a:off x="1007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5" name="Rectangle 85"/>
              <p:cNvSpPr>
                <a:spLocks noChangeArrowheads="1"/>
              </p:cNvSpPr>
              <p:nvPr/>
            </p:nvSpPr>
            <p:spPr bwMode="auto">
              <a:xfrm>
                <a:off x="1039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6" name="Rectangle 86"/>
              <p:cNvSpPr>
                <a:spLocks noChangeArrowheads="1"/>
              </p:cNvSpPr>
              <p:nvPr/>
            </p:nvSpPr>
            <p:spPr bwMode="auto">
              <a:xfrm>
                <a:off x="1078" y="202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7" name="Rectangle 87"/>
              <p:cNvSpPr>
                <a:spLocks noChangeArrowheads="1"/>
              </p:cNvSpPr>
              <p:nvPr/>
            </p:nvSpPr>
            <p:spPr bwMode="auto">
              <a:xfrm>
                <a:off x="1110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8" name="Rectangle 88"/>
              <p:cNvSpPr>
                <a:spLocks noChangeArrowheads="1"/>
              </p:cNvSpPr>
              <p:nvPr/>
            </p:nvSpPr>
            <p:spPr bwMode="auto">
              <a:xfrm>
                <a:off x="1150" y="191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9" name="Rectangle 89"/>
              <p:cNvSpPr>
                <a:spLocks noChangeArrowheads="1"/>
              </p:cNvSpPr>
              <p:nvPr/>
            </p:nvSpPr>
            <p:spPr bwMode="auto">
              <a:xfrm>
                <a:off x="1182" y="220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0" name="Rectangle 90"/>
              <p:cNvSpPr>
                <a:spLocks noChangeArrowheads="1"/>
              </p:cNvSpPr>
              <p:nvPr/>
            </p:nvSpPr>
            <p:spPr bwMode="auto">
              <a:xfrm>
                <a:off x="1222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1" name="Rectangle 91"/>
              <p:cNvSpPr>
                <a:spLocks noChangeArrowheads="1"/>
              </p:cNvSpPr>
              <p:nvPr/>
            </p:nvSpPr>
            <p:spPr bwMode="auto">
              <a:xfrm>
                <a:off x="1254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2" name="Rectangle 92"/>
              <p:cNvSpPr>
                <a:spLocks noChangeArrowheads="1"/>
              </p:cNvSpPr>
              <p:nvPr/>
            </p:nvSpPr>
            <p:spPr bwMode="auto">
              <a:xfrm>
                <a:off x="1326" y="155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3" name="Rectangle 93"/>
              <p:cNvSpPr>
                <a:spLocks noChangeArrowheads="1"/>
              </p:cNvSpPr>
              <p:nvPr/>
            </p:nvSpPr>
            <p:spPr bwMode="auto">
              <a:xfrm>
                <a:off x="1294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4" name="Rectangle 94"/>
              <p:cNvSpPr>
                <a:spLocks noChangeArrowheads="1"/>
              </p:cNvSpPr>
              <p:nvPr/>
            </p:nvSpPr>
            <p:spPr bwMode="auto">
              <a:xfrm>
                <a:off x="1326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5" name="Rectangle 95"/>
              <p:cNvSpPr>
                <a:spLocks noChangeArrowheads="1"/>
              </p:cNvSpPr>
              <p:nvPr/>
            </p:nvSpPr>
            <p:spPr bwMode="auto">
              <a:xfrm>
                <a:off x="1398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6" name="Rectangle 96"/>
              <p:cNvSpPr>
                <a:spLocks noChangeArrowheads="1"/>
              </p:cNvSpPr>
              <p:nvPr/>
            </p:nvSpPr>
            <p:spPr bwMode="auto">
              <a:xfrm>
                <a:off x="1438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7" name="Rectangle 97"/>
              <p:cNvSpPr>
                <a:spLocks noChangeArrowheads="1"/>
              </p:cNvSpPr>
              <p:nvPr/>
            </p:nvSpPr>
            <p:spPr bwMode="auto">
              <a:xfrm>
                <a:off x="1470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8" name="Rectangle 98"/>
              <p:cNvSpPr>
                <a:spLocks noChangeArrowheads="1"/>
              </p:cNvSpPr>
              <p:nvPr/>
            </p:nvSpPr>
            <p:spPr bwMode="auto">
              <a:xfrm>
                <a:off x="1509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9" name="Rectangle 99"/>
              <p:cNvSpPr>
                <a:spLocks noChangeArrowheads="1"/>
              </p:cNvSpPr>
              <p:nvPr/>
            </p:nvSpPr>
            <p:spPr bwMode="auto">
              <a:xfrm>
                <a:off x="1541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0" name="Rectangle 100"/>
              <p:cNvSpPr>
                <a:spLocks noChangeArrowheads="1"/>
              </p:cNvSpPr>
              <p:nvPr/>
            </p:nvSpPr>
            <p:spPr bwMode="auto">
              <a:xfrm>
                <a:off x="1581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1" name="Rectangle 101"/>
              <p:cNvSpPr>
                <a:spLocks noChangeArrowheads="1"/>
              </p:cNvSpPr>
              <p:nvPr/>
            </p:nvSpPr>
            <p:spPr bwMode="auto">
              <a:xfrm>
                <a:off x="1613" y="133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2" name="Rectangle 102"/>
              <p:cNvSpPr>
                <a:spLocks noChangeArrowheads="1"/>
              </p:cNvSpPr>
              <p:nvPr/>
            </p:nvSpPr>
            <p:spPr bwMode="auto">
              <a:xfrm>
                <a:off x="1653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3" name="Rectangle 103"/>
              <p:cNvSpPr>
                <a:spLocks noChangeArrowheads="1"/>
              </p:cNvSpPr>
              <p:nvPr/>
            </p:nvSpPr>
            <p:spPr bwMode="auto">
              <a:xfrm>
                <a:off x="1685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4" name="Rectangle 104"/>
              <p:cNvSpPr>
                <a:spLocks noChangeArrowheads="1"/>
              </p:cNvSpPr>
              <p:nvPr/>
            </p:nvSpPr>
            <p:spPr bwMode="auto">
              <a:xfrm>
                <a:off x="1725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5" name="Rectangle 105"/>
              <p:cNvSpPr>
                <a:spLocks noChangeArrowheads="1"/>
              </p:cNvSpPr>
              <p:nvPr/>
            </p:nvSpPr>
            <p:spPr bwMode="auto">
              <a:xfrm>
                <a:off x="1757" y="155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6" name="Rectangle 106"/>
              <p:cNvSpPr>
                <a:spLocks noChangeArrowheads="1"/>
              </p:cNvSpPr>
              <p:nvPr/>
            </p:nvSpPr>
            <p:spPr bwMode="auto">
              <a:xfrm>
                <a:off x="1797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7" name="Rectangle 107"/>
              <p:cNvSpPr>
                <a:spLocks noChangeArrowheads="1"/>
              </p:cNvSpPr>
              <p:nvPr/>
            </p:nvSpPr>
            <p:spPr bwMode="auto">
              <a:xfrm>
                <a:off x="1829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8" name="Rectangle 108"/>
              <p:cNvSpPr>
                <a:spLocks noChangeArrowheads="1"/>
              </p:cNvSpPr>
              <p:nvPr/>
            </p:nvSpPr>
            <p:spPr bwMode="auto">
              <a:xfrm>
                <a:off x="1869" y="17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9" name="Rectangle 109"/>
              <p:cNvSpPr>
                <a:spLocks noChangeArrowheads="1"/>
              </p:cNvSpPr>
              <p:nvPr/>
            </p:nvSpPr>
            <p:spPr bwMode="auto">
              <a:xfrm>
                <a:off x="1901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0" name="Rectangle 110"/>
              <p:cNvSpPr>
                <a:spLocks noChangeArrowheads="1"/>
              </p:cNvSpPr>
              <p:nvPr/>
            </p:nvSpPr>
            <p:spPr bwMode="auto">
              <a:xfrm>
                <a:off x="1940" y="141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1" name="Rectangle 111"/>
              <p:cNvSpPr>
                <a:spLocks noChangeArrowheads="1"/>
              </p:cNvSpPr>
              <p:nvPr/>
            </p:nvSpPr>
            <p:spPr bwMode="auto">
              <a:xfrm>
                <a:off x="2012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2" name="Rectangle 112"/>
              <p:cNvSpPr>
                <a:spLocks noChangeArrowheads="1"/>
              </p:cNvSpPr>
              <p:nvPr/>
            </p:nvSpPr>
            <p:spPr bwMode="auto">
              <a:xfrm>
                <a:off x="2044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3" name="Rectangle 113"/>
              <p:cNvSpPr>
                <a:spLocks noChangeArrowheads="1"/>
              </p:cNvSpPr>
              <p:nvPr/>
            </p:nvSpPr>
            <p:spPr bwMode="auto">
              <a:xfrm>
                <a:off x="2084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4" name="Rectangle 114"/>
              <p:cNvSpPr>
                <a:spLocks noChangeArrowheads="1"/>
              </p:cNvSpPr>
              <p:nvPr/>
            </p:nvSpPr>
            <p:spPr bwMode="auto">
              <a:xfrm>
                <a:off x="2116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5" name="Rectangle 115"/>
              <p:cNvSpPr>
                <a:spLocks noChangeArrowheads="1"/>
              </p:cNvSpPr>
              <p:nvPr/>
            </p:nvSpPr>
            <p:spPr bwMode="auto">
              <a:xfrm>
                <a:off x="2156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6" name="Rectangle 116"/>
              <p:cNvSpPr>
                <a:spLocks noChangeArrowheads="1"/>
              </p:cNvSpPr>
              <p:nvPr/>
            </p:nvSpPr>
            <p:spPr bwMode="auto">
              <a:xfrm>
                <a:off x="2188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7" name="Rectangle 117"/>
              <p:cNvSpPr>
                <a:spLocks noChangeArrowheads="1"/>
              </p:cNvSpPr>
              <p:nvPr/>
            </p:nvSpPr>
            <p:spPr bwMode="auto">
              <a:xfrm>
                <a:off x="2228" y="21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8" name="Rectangle 118"/>
              <p:cNvSpPr>
                <a:spLocks noChangeArrowheads="1"/>
              </p:cNvSpPr>
              <p:nvPr/>
            </p:nvSpPr>
            <p:spPr bwMode="auto">
              <a:xfrm>
                <a:off x="2260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9" name="Rectangle 119"/>
              <p:cNvSpPr>
                <a:spLocks noChangeArrowheads="1"/>
              </p:cNvSpPr>
              <p:nvPr/>
            </p:nvSpPr>
            <p:spPr bwMode="auto">
              <a:xfrm>
                <a:off x="2300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0" name="Rectangle 120"/>
              <p:cNvSpPr>
                <a:spLocks noChangeArrowheads="1"/>
              </p:cNvSpPr>
              <p:nvPr/>
            </p:nvSpPr>
            <p:spPr bwMode="auto">
              <a:xfrm>
                <a:off x="2332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1" name="Rectangle 121"/>
              <p:cNvSpPr>
                <a:spLocks noChangeArrowheads="1"/>
              </p:cNvSpPr>
              <p:nvPr/>
            </p:nvSpPr>
            <p:spPr bwMode="auto">
              <a:xfrm>
                <a:off x="2372" y="152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2" name="Rectangle 122"/>
              <p:cNvSpPr>
                <a:spLocks noChangeArrowheads="1"/>
              </p:cNvSpPr>
              <p:nvPr/>
            </p:nvSpPr>
            <p:spPr bwMode="auto">
              <a:xfrm>
                <a:off x="2403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3" name="Rectangle 123"/>
              <p:cNvSpPr>
                <a:spLocks noChangeArrowheads="1"/>
              </p:cNvSpPr>
              <p:nvPr/>
            </p:nvSpPr>
            <p:spPr bwMode="auto">
              <a:xfrm>
                <a:off x="2443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4" name="Rectangle 124"/>
              <p:cNvSpPr>
                <a:spLocks noChangeArrowheads="1"/>
              </p:cNvSpPr>
              <p:nvPr/>
            </p:nvSpPr>
            <p:spPr bwMode="auto">
              <a:xfrm>
                <a:off x="2475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5" name="Rectangle 125"/>
              <p:cNvSpPr>
                <a:spLocks noChangeArrowheads="1"/>
              </p:cNvSpPr>
              <p:nvPr/>
            </p:nvSpPr>
            <p:spPr bwMode="auto">
              <a:xfrm>
                <a:off x="2515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6" name="Rectangle 126"/>
              <p:cNvSpPr>
                <a:spLocks noChangeArrowheads="1"/>
              </p:cNvSpPr>
              <p:nvPr/>
            </p:nvSpPr>
            <p:spPr bwMode="auto">
              <a:xfrm>
                <a:off x="2547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7" name="Rectangle 127"/>
              <p:cNvSpPr>
                <a:spLocks noChangeArrowheads="1"/>
              </p:cNvSpPr>
              <p:nvPr/>
            </p:nvSpPr>
            <p:spPr bwMode="auto">
              <a:xfrm>
                <a:off x="2587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8" name="Rectangle 128"/>
              <p:cNvSpPr>
                <a:spLocks noChangeArrowheads="1"/>
              </p:cNvSpPr>
              <p:nvPr/>
            </p:nvSpPr>
            <p:spPr bwMode="auto">
              <a:xfrm>
                <a:off x="2659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9" name="Rectangle 129"/>
              <p:cNvSpPr>
                <a:spLocks noChangeArrowheads="1"/>
              </p:cNvSpPr>
              <p:nvPr/>
            </p:nvSpPr>
            <p:spPr bwMode="auto">
              <a:xfrm>
                <a:off x="2691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0" name="Rectangle 130"/>
              <p:cNvSpPr>
                <a:spLocks noChangeArrowheads="1"/>
              </p:cNvSpPr>
              <p:nvPr/>
            </p:nvSpPr>
            <p:spPr bwMode="auto">
              <a:xfrm>
                <a:off x="2731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1" name="Rectangle 131"/>
              <p:cNvSpPr>
                <a:spLocks noChangeArrowheads="1"/>
              </p:cNvSpPr>
              <p:nvPr/>
            </p:nvSpPr>
            <p:spPr bwMode="auto">
              <a:xfrm>
                <a:off x="2763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2" name="Rectangle 132"/>
              <p:cNvSpPr>
                <a:spLocks noChangeArrowheads="1"/>
              </p:cNvSpPr>
              <p:nvPr/>
            </p:nvSpPr>
            <p:spPr bwMode="auto">
              <a:xfrm>
                <a:off x="2803" y="152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3" name="Rectangle 133"/>
              <p:cNvSpPr>
                <a:spLocks noChangeArrowheads="1"/>
              </p:cNvSpPr>
              <p:nvPr/>
            </p:nvSpPr>
            <p:spPr bwMode="auto">
              <a:xfrm>
                <a:off x="2834" y="141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4" name="Rectangle 134"/>
              <p:cNvSpPr>
                <a:spLocks noChangeArrowheads="1"/>
              </p:cNvSpPr>
              <p:nvPr/>
            </p:nvSpPr>
            <p:spPr bwMode="auto">
              <a:xfrm>
                <a:off x="2874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5" name="Rectangle 135"/>
              <p:cNvSpPr>
                <a:spLocks noChangeArrowheads="1"/>
              </p:cNvSpPr>
              <p:nvPr/>
            </p:nvSpPr>
            <p:spPr bwMode="auto">
              <a:xfrm>
                <a:off x="2906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6" name="Rectangle 136"/>
              <p:cNvSpPr>
                <a:spLocks noChangeArrowheads="1"/>
              </p:cNvSpPr>
              <p:nvPr/>
            </p:nvSpPr>
            <p:spPr bwMode="auto">
              <a:xfrm>
                <a:off x="2946" y="212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7" name="Rectangle 137"/>
              <p:cNvSpPr>
                <a:spLocks noChangeArrowheads="1"/>
              </p:cNvSpPr>
              <p:nvPr/>
            </p:nvSpPr>
            <p:spPr bwMode="auto">
              <a:xfrm>
                <a:off x="2978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8" name="Rectangle 138"/>
              <p:cNvSpPr>
                <a:spLocks noChangeArrowheads="1"/>
              </p:cNvSpPr>
              <p:nvPr/>
            </p:nvSpPr>
            <p:spPr bwMode="auto">
              <a:xfrm>
                <a:off x="3018" y="224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9" name="Rectangle 139"/>
              <p:cNvSpPr>
                <a:spLocks noChangeArrowheads="1"/>
              </p:cNvSpPr>
              <p:nvPr/>
            </p:nvSpPr>
            <p:spPr bwMode="auto">
              <a:xfrm>
                <a:off x="3050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0" name="Rectangle 140"/>
              <p:cNvSpPr>
                <a:spLocks noChangeArrowheads="1"/>
              </p:cNvSpPr>
              <p:nvPr/>
            </p:nvSpPr>
            <p:spPr bwMode="auto">
              <a:xfrm>
                <a:off x="3090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1" name="Rectangle 141"/>
              <p:cNvSpPr>
                <a:spLocks noChangeArrowheads="1"/>
              </p:cNvSpPr>
              <p:nvPr/>
            </p:nvSpPr>
            <p:spPr bwMode="auto">
              <a:xfrm>
                <a:off x="3122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2" name="Rectangle 142"/>
              <p:cNvSpPr>
                <a:spLocks noChangeArrowheads="1"/>
              </p:cNvSpPr>
              <p:nvPr/>
            </p:nvSpPr>
            <p:spPr bwMode="auto">
              <a:xfrm>
                <a:off x="3162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3" name="Rectangle 143"/>
              <p:cNvSpPr>
                <a:spLocks noChangeArrowheads="1"/>
              </p:cNvSpPr>
              <p:nvPr/>
            </p:nvSpPr>
            <p:spPr bwMode="auto">
              <a:xfrm>
                <a:off x="3194" y="137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4" name="Rectangle 144"/>
              <p:cNvSpPr>
                <a:spLocks noChangeArrowheads="1"/>
              </p:cNvSpPr>
              <p:nvPr/>
            </p:nvSpPr>
            <p:spPr bwMode="auto">
              <a:xfrm>
                <a:off x="3234" y="17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5" name="Rectangle 145"/>
              <p:cNvSpPr>
                <a:spLocks noChangeArrowheads="1"/>
              </p:cNvSpPr>
              <p:nvPr/>
            </p:nvSpPr>
            <p:spPr bwMode="auto">
              <a:xfrm>
                <a:off x="3265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6" name="Rectangle 146"/>
              <p:cNvSpPr>
                <a:spLocks noChangeArrowheads="1"/>
              </p:cNvSpPr>
              <p:nvPr/>
            </p:nvSpPr>
            <p:spPr bwMode="auto">
              <a:xfrm>
                <a:off x="3305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7" name="Rectangle 147"/>
              <p:cNvSpPr>
                <a:spLocks noChangeArrowheads="1"/>
              </p:cNvSpPr>
              <p:nvPr/>
            </p:nvSpPr>
            <p:spPr bwMode="auto">
              <a:xfrm>
                <a:off x="3337" y="212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8" name="Rectangle 148"/>
              <p:cNvSpPr>
                <a:spLocks noChangeArrowheads="1"/>
              </p:cNvSpPr>
              <p:nvPr/>
            </p:nvSpPr>
            <p:spPr bwMode="auto">
              <a:xfrm>
                <a:off x="3377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9" name="Rectangle 149"/>
              <p:cNvSpPr>
                <a:spLocks noChangeArrowheads="1"/>
              </p:cNvSpPr>
              <p:nvPr/>
            </p:nvSpPr>
            <p:spPr bwMode="auto">
              <a:xfrm>
                <a:off x="3409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0" name="Rectangle 150"/>
              <p:cNvSpPr>
                <a:spLocks noChangeArrowheads="1"/>
              </p:cNvSpPr>
              <p:nvPr/>
            </p:nvSpPr>
            <p:spPr bwMode="auto">
              <a:xfrm>
                <a:off x="3449" y="220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1" name="Rectangle 151"/>
              <p:cNvSpPr>
                <a:spLocks noChangeArrowheads="1"/>
              </p:cNvSpPr>
              <p:nvPr/>
            </p:nvSpPr>
            <p:spPr bwMode="auto">
              <a:xfrm>
                <a:off x="3481" y="191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2" name="Rectangle 152"/>
              <p:cNvSpPr>
                <a:spLocks noChangeArrowheads="1"/>
              </p:cNvSpPr>
              <p:nvPr/>
            </p:nvSpPr>
            <p:spPr bwMode="auto">
              <a:xfrm>
                <a:off x="3521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3" name="Rectangle 153"/>
              <p:cNvSpPr>
                <a:spLocks noChangeArrowheads="1"/>
              </p:cNvSpPr>
              <p:nvPr/>
            </p:nvSpPr>
            <p:spPr bwMode="auto">
              <a:xfrm>
                <a:off x="3553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4" name="Rectangle 154"/>
              <p:cNvSpPr>
                <a:spLocks noChangeArrowheads="1"/>
              </p:cNvSpPr>
              <p:nvPr/>
            </p:nvSpPr>
            <p:spPr bwMode="auto">
              <a:xfrm>
                <a:off x="3553" y="130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5" name="Rectangle 155"/>
              <p:cNvSpPr>
                <a:spLocks noChangeArrowheads="1"/>
              </p:cNvSpPr>
              <p:nvPr/>
            </p:nvSpPr>
            <p:spPr bwMode="auto">
              <a:xfrm>
                <a:off x="3625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6" name="Rectangle 156"/>
              <p:cNvSpPr>
                <a:spLocks noChangeArrowheads="1"/>
              </p:cNvSpPr>
              <p:nvPr/>
            </p:nvSpPr>
            <p:spPr bwMode="auto">
              <a:xfrm>
                <a:off x="3665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</p:grpSp>
        <p:sp>
          <p:nvSpPr>
            <p:cNvPr id="51358" name="Rectangle 158"/>
            <p:cNvSpPr>
              <a:spLocks noChangeArrowheads="1"/>
            </p:cNvSpPr>
            <p:nvPr/>
          </p:nvSpPr>
          <p:spPr bwMode="auto">
            <a:xfrm>
              <a:off x="983" y="319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359" name="Rectangle 159"/>
            <p:cNvSpPr>
              <a:spLocks noChangeArrowheads="1"/>
            </p:cNvSpPr>
            <p:nvPr/>
          </p:nvSpPr>
          <p:spPr bwMode="auto">
            <a:xfrm>
              <a:off x="108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60" name="Rectangle 160"/>
            <p:cNvSpPr>
              <a:spLocks noChangeArrowheads="1"/>
            </p:cNvSpPr>
            <p:nvPr/>
          </p:nvSpPr>
          <p:spPr bwMode="auto">
            <a:xfrm>
              <a:off x="1166" y="3191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361" name="Rectangle 161"/>
            <p:cNvSpPr>
              <a:spLocks noChangeArrowheads="1"/>
            </p:cNvSpPr>
            <p:nvPr/>
          </p:nvSpPr>
          <p:spPr bwMode="auto">
            <a:xfrm>
              <a:off x="1286" y="3191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362" name="Rectangle 162"/>
            <p:cNvSpPr>
              <a:spLocks noChangeArrowheads="1"/>
            </p:cNvSpPr>
            <p:nvPr/>
          </p:nvSpPr>
          <p:spPr bwMode="auto">
            <a:xfrm>
              <a:off x="140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63" name="Rectangle 163"/>
            <p:cNvSpPr>
              <a:spLocks noChangeArrowheads="1"/>
            </p:cNvSpPr>
            <p:nvPr/>
          </p:nvSpPr>
          <p:spPr bwMode="auto">
            <a:xfrm>
              <a:off x="148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364" name="Rectangle 164"/>
            <p:cNvSpPr>
              <a:spLocks noChangeArrowheads="1"/>
            </p:cNvSpPr>
            <p:nvPr/>
          </p:nvSpPr>
          <p:spPr bwMode="auto">
            <a:xfrm>
              <a:off x="1565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65" name="Rectangle 165"/>
            <p:cNvSpPr>
              <a:spLocks noChangeArrowheads="1"/>
            </p:cNvSpPr>
            <p:nvPr/>
          </p:nvSpPr>
          <p:spPr bwMode="auto">
            <a:xfrm>
              <a:off x="1605" y="319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366" name="Rectangle 166"/>
            <p:cNvSpPr>
              <a:spLocks noChangeArrowheads="1"/>
            </p:cNvSpPr>
            <p:nvPr/>
          </p:nvSpPr>
          <p:spPr bwMode="auto">
            <a:xfrm>
              <a:off x="1709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67" name="Rectangle 167"/>
            <p:cNvSpPr>
              <a:spLocks noChangeArrowheads="1"/>
            </p:cNvSpPr>
            <p:nvPr/>
          </p:nvSpPr>
          <p:spPr bwMode="auto">
            <a:xfrm>
              <a:off x="1789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1368" name="Rectangle 168"/>
            <p:cNvSpPr>
              <a:spLocks noChangeArrowheads="1"/>
            </p:cNvSpPr>
            <p:nvPr/>
          </p:nvSpPr>
          <p:spPr bwMode="auto">
            <a:xfrm>
              <a:off x="1869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369" name="Rectangle 169"/>
            <p:cNvSpPr>
              <a:spLocks noChangeArrowheads="1"/>
            </p:cNvSpPr>
            <p:nvPr/>
          </p:nvSpPr>
          <p:spPr bwMode="auto">
            <a:xfrm>
              <a:off x="1940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70" name="Rectangle 170"/>
            <p:cNvSpPr>
              <a:spLocks noChangeArrowheads="1"/>
            </p:cNvSpPr>
            <p:nvPr/>
          </p:nvSpPr>
          <p:spPr bwMode="auto">
            <a:xfrm>
              <a:off x="2020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371" name="Rectangle 171"/>
            <p:cNvSpPr>
              <a:spLocks noChangeArrowheads="1"/>
            </p:cNvSpPr>
            <p:nvPr/>
          </p:nvSpPr>
          <p:spPr bwMode="auto">
            <a:xfrm>
              <a:off x="2092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72" name="Rectangle 172"/>
            <p:cNvSpPr>
              <a:spLocks noChangeArrowheads="1"/>
            </p:cNvSpPr>
            <p:nvPr/>
          </p:nvSpPr>
          <p:spPr bwMode="auto">
            <a:xfrm>
              <a:off x="2124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73" name="Rectangle 173"/>
            <p:cNvSpPr>
              <a:spLocks noChangeArrowheads="1"/>
            </p:cNvSpPr>
            <p:nvPr/>
          </p:nvSpPr>
          <p:spPr bwMode="auto">
            <a:xfrm>
              <a:off x="2220" y="3191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1374" name="Rectangle 174"/>
            <p:cNvSpPr>
              <a:spLocks noChangeArrowheads="1"/>
            </p:cNvSpPr>
            <p:nvPr/>
          </p:nvSpPr>
          <p:spPr bwMode="auto">
            <a:xfrm>
              <a:off x="2252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75" name="Rectangle 175"/>
            <p:cNvSpPr>
              <a:spLocks noChangeArrowheads="1"/>
            </p:cNvSpPr>
            <p:nvPr/>
          </p:nvSpPr>
          <p:spPr bwMode="auto">
            <a:xfrm>
              <a:off x="2332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376" name="Rectangle 176"/>
            <p:cNvSpPr>
              <a:spLocks noChangeArrowheads="1"/>
            </p:cNvSpPr>
            <p:nvPr/>
          </p:nvSpPr>
          <p:spPr bwMode="auto">
            <a:xfrm>
              <a:off x="2411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77" name="Rectangle 177"/>
            <p:cNvSpPr>
              <a:spLocks noChangeArrowheads="1"/>
            </p:cNvSpPr>
            <p:nvPr/>
          </p:nvSpPr>
          <p:spPr bwMode="auto">
            <a:xfrm>
              <a:off x="2491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78" name="Rectangle 178"/>
            <p:cNvSpPr>
              <a:spLocks noChangeArrowheads="1"/>
            </p:cNvSpPr>
            <p:nvPr/>
          </p:nvSpPr>
          <p:spPr bwMode="auto">
            <a:xfrm>
              <a:off x="2523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79" name="Rectangle 179"/>
            <p:cNvSpPr>
              <a:spLocks noChangeArrowheads="1"/>
            </p:cNvSpPr>
            <p:nvPr/>
          </p:nvSpPr>
          <p:spPr bwMode="auto">
            <a:xfrm>
              <a:off x="2619" y="319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380" name="Rectangle 180"/>
            <p:cNvSpPr>
              <a:spLocks noChangeArrowheads="1"/>
            </p:cNvSpPr>
            <p:nvPr/>
          </p:nvSpPr>
          <p:spPr bwMode="auto">
            <a:xfrm>
              <a:off x="2667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81" name="Rectangle 181"/>
            <p:cNvSpPr>
              <a:spLocks noChangeArrowheads="1"/>
            </p:cNvSpPr>
            <p:nvPr/>
          </p:nvSpPr>
          <p:spPr bwMode="auto">
            <a:xfrm>
              <a:off x="2747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82" name="Rectangle 182"/>
            <p:cNvSpPr>
              <a:spLocks noChangeArrowheads="1"/>
            </p:cNvSpPr>
            <p:nvPr/>
          </p:nvSpPr>
          <p:spPr bwMode="auto">
            <a:xfrm>
              <a:off x="2779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83" name="Rectangle 183"/>
            <p:cNvSpPr>
              <a:spLocks noChangeArrowheads="1"/>
            </p:cNvSpPr>
            <p:nvPr/>
          </p:nvSpPr>
          <p:spPr bwMode="auto">
            <a:xfrm>
              <a:off x="2874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384" name="Rectangle 184"/>
            <p:cNvSpPr>
              <a:spLocks noChangeArrowheads="1"/>
            </p:cNvSpPr>
            <p:nvPr/>
          </p:nvSpPr>
          <p:spPr bwMode="auto">
            <a:xfrm>
              <a:off x="2914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85" name="Rectangle 185"/>
            <p:cNvSpPr>
              <a:spLocks noChangeArrowheads="1"/>
            </p:cNvSpPr>
            <p:nvPr/>
          </p:nvSpPr>
          <p:spPr bwMode="auto">
            <a:xfrm>
              <a:off x="2954" y="3191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W</a:t>
              </a:r>
              <a:endParaRPr lang="en-US"/>
            </a:p>
          </p:txBody>
        </p:sp>
        <p:sp>
          <p:nvSpPr>
            <p:cNvPr id="51386" name="Rectangle 186"/>
            <p:cNvSpPr>
              <a:spLocks noChangeArrowheads="1"/>
            </p:cNvSpPr>
            <p:nvPr/>
          </p:nvSpPr>
          <p:spPr bwMode="auto">
            <a:xfrm>
              <a:off x="3090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87" name="Rectangle 187"/>
            <p:cNvSpPr>
              <a:spLocks noChangeArrowheads="1"/>
            </p:cNvSpPr>
            <p:nvPr/>
          </p:nvSpPr>
          <p:spPr bwMode="auto">
            <a:xfrm>
              <a:off x="3170" y="319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388" name="Rectangle 188"/>
            <p:cNvSpPr>
              <a:spLocks noChangeArrowheads="1"/>
            </p:cNvSpPr>
            <p:nvPr/>
          </p:nvSpPr>
          <p:spPr bwMode="auto">
            <a:xfrm>
              <a:off x="3218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k</a:t>
              </a:r>
              <a:endParaRPr lang="en-US"/>
            </a:p>
          </p:txBody>
        </p:sp>
        <p:sp>
          <p:nvSpPr>
            <p:cNvPr id="51389" name="Rectangle 189"/>
            <p:cNvSpPr>
              <a:spLocks noChangeArrowheads="1"/>
            </p:cNvSpPr>
            <p:nvPr/>
          </p:nvSpPr>
          <p:spPr bwMode="auto">
            <a:xfrm>
              <a:off x="3289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:</a:t>
              </a:r>
              <a:endParaRPr lang="en-US"/>
            </a:p>
          </p:txBody>
        </p:sp>
        <p:sp>
          <p:nvSpPr>
            <p:cNvPr id="51390" name="Rectangle 190"/>
            <p:cNvSpPr>
              <a:spLocks noChangeArrowheads="1"/>
            </p:cNvSpPr>
            <p:nvPr/>
          </p:nvSpPr>
          <p:spPr bwMode="auto">
            <a:xfrm>
              <a:off x="3329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1" name="Rectangle 191"/>
            <p:cNvSpPr>
              <a:spLocks noChangeArrowheads="1"/>
            </p:cNvSpPr>
            <p:nvPr/>
          </p:nvSpPr>
          <p:spPr bwMode="auto">
            <a:xfrm>
              <a:off x="983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2" name="Rectangle 192"/>
            <p:cNvSpPr>
              <a:spLocks noChangeArrowheads="1"/>
            </p:cNvSpPr>
            <p:nvPr/>
          </p:nvSpPr>
          <p:spPr bwMode="auto">
            <a:xfrm>
              <a:off x="1126" y="3422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393" name="Rectangle 193"/>
            <p:cNvSpPr>
              <a:spLocks noChangeArrowheads="1"/>
            </p:cNvSpPr>
            <p:nvPr/>
          </p:nvSpPr>
          <p:spPr bwMode="auto">
            <a:xfrm>
              <a:off x="1174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4" name="Rectangle 194"/>
            <p:cNvSpPr>
              <a:spLocks noChangeArrowheads="1"/>
            </p:cNvSpPr>
            <p:nvPr/>
          </p:nvSpPr>
          <p:spPr bwMode="auto">
            <a:xfrm>
              <a:off x="1198" y="3422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B</a:t>
              </a:r>
              <a:endParaRPr lang="en-US"/>
            </a:p>
          </p:txBody>
        </p:sp>
        <p:sp>
          <p:nvSpPr>
            <p:cNvPr id="51395" name="Rectangle 195"/>
            <p:cNvSpPr>
              <a:spLocks noChangeArrowheads="1"/>
            </p:cNvSpPr>
            <p:nvPr/>
          </p:nvSpPr>
          <p:spPr bwMode="auto">
            <a:xfrm>
              <a:off x="129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96" name="Rectangle 196"/>
            <p:cNvSpPr>
              <a:spLocks noChangeArrowheads="1"/>
            </p:cNvSpPr>
            <p:nvPr/>
          </p:nvSpPr>
          <p:spPr bwMode="auto">
            <a:xfrm>
              <a:off x="137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1397" name="Rectangle 197"/>
            <p:cNvSpPr>
              <a:spLocks noChangeArrowheads="1"/>
            </p:cNvSpPr>
            <p:nvPr/>
          </p:nvSpPr>
          <p:spPr bwMode="auto">
            <a:xfrm>
              <a:off x="145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98" name="Rectangle 198"/>
            <p:cNvSpPr>
              <a:spLocks noChangeArrowheads="1"/>
            </p:cNvSpPr>
            <p:nvPr/>
          </p:nvSpPr>
          <p:spPr bwMode="auto">
            <a:xfrm>
              <a:off x="1533" y="3422"/>
              <a:ext cx="7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v</a:t>
              </a:r>
              <a:endParaRPr lang="en-US"/>
            </a:p>
          </p:txBody>
        </p:sp>
        <p:sp>
          <p:nvSpPr>
            <p:cNvPr id="51399" name="Rectangle 199"/>
            <p:cNvSpPr>
              <a:spLocks noChangeArrowheads="1"/>
            </p:cNvSpPr>
            <p:nvPr/>
          </p:nvSpPr>
          <p:spPr bwMode="auto">
            <a:xfrm>
              <a:off x="1605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00" name="Rectangle 200"/>
            <p:cNvSpPr>
              <a:spLocks noChangeArrowheads="1"/>
            </p:cNvSpPr>
            <p:nvPr/>
          </p:nvSpPr>
          <p:spPr bwMode="auto">
            <a:xfrm>
              <a:off x="1685" y="3422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01" name="Rectangle 201"/>
            <p:cNvSpPr>
              <a:spLocks noChangeArrowheads="1"/>
            </p:cNvSpPr>
            <p:nvPr/>
          </p:nvSpPr>
          <p:spPr bwMode="auto">
            <a:xfrm>
              <a:off x="1757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2" name="Rectangle 202"/>
            <p:cNvSpPr>
              <a:spLocks noChangeArrowheads="1"/>
            </p:cNvSpPr>
            <p:nvPr/>
          </p:nvSpPr>
          <p:spPr bwMode="auto">
            <a:xfrm>
              <a:off x="1797" y="3422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03" name="Rectangle 203"/>
            <p:cNvSpPr>
              <a:spLocks noChangeArrowheads="1"/>
            </p:cNvSpPr>
            <p:nvPr/>
          </p:nvSpPr>
          <p:spPr bwMode="auto">
            <a:xfrm>
              <a:off x="1829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04" name="Rectangle 204"/>
            <p:cNvSpPr>
              <a:spLocks noChangeArrowheads="1"/>
            </p:cNvSpPr>
            <p:nvPr/>
          </p:nvSpPr>
          <p:spPr bwMode="auto">
            <a:xfrm>
              <a:off x="1909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5" name="Rectangle 205"/>
            <p:cNvSpPr>
              <a:spLocks noChangeArrowheads="1"/>
            </p:cNvSpPr>
            <p:nvPr/>
          </p:nvSpPr>
          <p:spPr bwMode="auto">
            <a:xfrm>
              <a:off x="1948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06" name="Rectangle 206"/>
            <p:cNvSpPr>
              <a:spLocks noChangeArrowheads="1"/>
            </p:cNvSpPr>
            <p:nvPr/>
          </p:nvSpPr>
          <p:spPr bwMode="auto">
            <a:xfrm>
              <a:off x="2028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7" name="Rectangle 207"/>
            <p:cNvSpPr>
              <a:spLocks noChangeArrowheads="1"/>
            </p:cNvSpPr>
            <p:nvPr/>
          </p:nvSpPr>
          <p:spPr bwMode="auto">
            <a:xfrm>
              <a:off x="2068" y="3422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08" name="Rectangle 208"/>
            <p:cNvSpPr>
              <a:spLocks noChangeArrowheads="1"/>
            </p:cNvSpPr>
            <p:nvPr/>
          </p:nvSpPr>
          <p:spPr bwMode="auto">
            <a:xfrm>
              <a:off x="217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09" name="Rectangle 209"/>
            <p:cNvSpPr>
              <a:spLocks noChangeArrowheads="1"/>
            </p:cNvSpPr>
            <p:nvPr/>
          </p:nvSpPr>
          <p:spPr bwMode="auto">
            <a:xfrm>
              <a:off x="225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0" name="Rectangle 210"/>
            <p:cNvSpPr>
              <a:spLocks noChangeArrowheads="1"/>
            </p:cNvSpPr>
            <p:nvPr/>
          </p:nvSpPr>
          <p:spPr bwMode="auto">
            <a:xfrm>
              <a:off x="233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11" name="Rectangle 211"/>
            <p:cNvSpPr>
              <a:spLocks noChangeArrowheads="1"/>
            </p:cNvSpPr>
            <p:nvPr/>
          </p:nvSpPr>
          <p:spPr bwMode="auto">
            <a:xfrm>
              <a:off x="2411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12" name="Rectangle 212"/>
            <p:cNvSpPr>
              <a:spLocks noChangeArrowheads="1"/>
            </p:cNvSpPr>
            <p:nvPr/>
          </p:nvSpPr>
          <p:spPr bwMode="auto">
            <a:xfrm>
              <a:off x="2491" y="3422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413" name="Rectangle 213"/>
            <p:cNvSpPr>
              <a:spLocks noChangeArrowheads="1"/>
            </p:cNvSpPr>
            <p:nvPr/>
          </p:nvSpPr>
          <p:spPr bwMode="auto">
            <a:xfrm>
              <a:off x="2611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14" name="Rectangle 214"/>
            <p:cNvSpPr>
              <a:spLocks noChangeArrowheads="1"/>
            </p:cNvSpPr>
            <p:nvPr/>
          </p:nvSpPr>
          <p:spPr bwMode="auto">
            <a:xfrm>
              <a:off x="2651" y="3422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415" name="Rectangle 215"/>
            <p:cNvSpPr>
              <a:spLocks noChangeArrowheads="1"/>
            </p:cNvSpPr>
            <p:nvPr/>
          </p:nvSpPr>
          <p:spPr bwMode="auto">
            <a:xfrm>
              <a:off x="2771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16" name="Rectangle 216"/>
            <p:cNvSpPr>
              <a:spLocks noChangeArrowheads="1"/>
            </p:cNvSpPr>
            <p:nvPr/>
          </p:nvSpPr>
          <p:spPr bwMode="auto">
            <a:xfrm>
              <a:off x="285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7" name="Rectangle 217"/>
            <p:cNvSpPr>
              <a:spLocks noChangeArrowheads="1"/>
            </p:cNvSpPr>
            <p:nvPr/>
          </p:nvSpPr>
          <p:spPr bwMode="auto">
            <a:xfrm>
              <a:off x="293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8" name="Rectangle 218"/>
            <p:cNvSpPr>
              <a:spLocks noChangeArrowheads="1"/>
            </p:cNvSpPr>
            <p:nvPr/>
          </p:nvSpPr>
          <p:spPr bwMode="auto">
            <a:xfrm>
              <a:off x="301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19" name="Rectangle 219"/>
            <p:cNvSpPr>
              <a:spLocks noChangeArrowheads="1"/>
            </p:cNvSpPr>
            <p:nvPr/>
          </p:nvSpPr>
          <p:spPr bwMode="auto">
            <a:xfrm>
              <a:off x="3090" y="3422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20" name="Rectangle 220"/>
            <p:cNvSpPr>
              <a:spLocks noChangeArrowheads="1"/>
            </p:cNvSpPr>
            <p:nvPr/>
          </p:nvSpPr>
          <p:spPr bwMode="auto">
            <a:xfrm>
              <a:off x="3138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1" name="Rectangle 221"/>
            <p:cNvSpPr>
              <a:spLocks noChangeArrowheads="1"/>
            </p:cNvSpPr>
            <p:nvPr/>
          </p:nvSpPr>
          <p:spPr bwMode="auto">
            <a:xfrm>
              <a:off x="983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2" name="Rectangle 222"/>
            <p:cNvSpPr>
              <a:spLocks noChangeArrowheads="1"/>
            </p:cNvSpPr>
            <p:nvPr/>
          </p:nvSpPr>
          <p:spPr bwMode="auto">
            <a:xfrm>
              <a:off x="1126" y="3646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23" name="Rectangle 223"/>
            <p:cNvSpPr>
              <a:spLocks noChangeArrowheads="1"/>
            </p:cNvSpPr>
            <p:nvPr/>
          </p:nvSpPr>
          <p:spPr bwMode="auto">
            <a:xfrm>
              <a:off x="1174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4" name="Rectangle 224"/>
            <p:cNvSpPr>
              <a:spLocks noChangeArrowheads="1"/>
            </p:cNvSpPr>
            <p:nvPr/>
          </p:nvSpPr>
          <p:spPr bwMode="auto">
            <a:xfrm>
              <a:off x="1198" y="364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25" name="Rectangle 225"/>
            <p:cNvSpPr>
              <a:spLocks noChangeArrowheads="1"/>
            </p:cNvSpPr>
            <p:nvPr/>
          </p:nvSpPr>
          <p:spPr bwMode="auto">
            <a:xfrm>
              <a:off x="1302" y="364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26" name="Rectangle 226"/>
            <p:cNvSpPr>
              <a:spLocks noChangeArrowheads="1"/>
            </p:cNvSpPr>
            <p:nvPr/>
          </p:nvSpPr>
          <p:spPr bwMode="auto">
            <a:xfrm>
              <a:off x="1382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7" name="Rectangle 227"/>
            <p:cNvSpPr>
              <a:spLocks noChangeArrowheads="1"/>
            </p:cNvSpPr>
            <p:nvPr/>
          </p:nvSpPr>
          <p:spPr bwMode="auto">
            <a:xfrm>
              <a:off x="1422" y="364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428" name="Rectangle 228"/>
            <p:cNvSpPr>
              <a:spLocks noChangeArrowheads="1"/>
            </p:cNvSpPr>
            <p:nvPr/>
          </p:nvSpPr>
          <p:spPr bwMode="auto">
            <a:xfrm>
              <a:off x="1525" y="3646"/>
              <a:ext cx="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y</a:t>
              </a:r>
              <a:endParaRPr lang="en-US"/>
            </a:p>
          </p:txBody>
        </p:sp>
        <p:sp>
          <p:nvSpPr>
            <p:cNvPr id="51429" name="Rectangle 229"/>
            <p:cNvSpPr>
              <a:spLocks noChangeArrowheads="1"/>
            </p:cNvSpPr>
            <p:nvPr/>
          </p:nvSpPr>
          <p:spPr bwMode="auto">
            <a:xfrm>
              <a:off x="1597" y="364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430" name="Rectangle 230"/>
            <p:cNvSpPr>
              <a:spLocks noChangeArrowheads="1"/>
            </p:cNvSpPr>
            <p:nvPr/>
          </p:nvSpPr>
          <p:spPr bwMode="auto">
            <a:xfrm>
              <a:off x="1669" y="3646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1431" name="Rectangle 231"/>
            <p:cNvSpPr>
              <a:spLocks noChangeArrowheads="1"/>
            </p:cNvSpPr>
            <p:nvPr/>
          </p:nvSpPr>
          <p:spPr bwMode="auto">
            <a:xfrm>
              <a:off x="1701" y="364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32" name="Rectangle 232"/>
            <p:cNvSpPr>
              <a:spLocks noChangeArrowheads="1"/>
            </p:cNvSpPr>
            <p:nvPr/>
          </p:nvSpPr>
          <p:spPr bwMode="auto">
            <a:xfrm>
              <a:off x="1781" y="364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33" name="Rectangle 233"/>
            <p:cNvSpPr>
              <a:spLocks noChangeArrowheads="1"/>
            </p:cNvSpPr>
            <p:nvPr/>
          </p:nvSpPr>
          <p:spPr bwMode="auto">
            <a:xfrm>
              <a:off x="1853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4" name="Rectangle 234"/>
            <p:cNvSpPr>
              <a:spLocks noChangeArrowheads="1"/>
            </p:cNvSpPr>
            <p:nvPr/>
          </p:nvSpPr>
          <p:spPr bwMode="auto">
            <a:xfrm>
              <a:off x="983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5" name="Rectangle 235"/>
            <p:cNvSpPr>
              <a:spLocks noChangeArrowheads="1"/>
            </p:cNvSpPr>
            <p:nvPr/>
          </p:nvSpPr>
          <p:spPr bwMode="auto">
            <a:xfrm>
              <a:off x="1126" y="3877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36" name="Rectangle 236"/>
            <p:cNvSpPr>
              <a:spLocks noChangeArrowheads="1"/>
            </p:cNvSpPr>
            <p:nvPr/>
          </p:nvSpPr>
          <p:spPr bwMode="auto">
            <a:xfrm>
              <a:off x="1174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7" name="Rectangle 237"/>
            <p:cNvSpPr>
              <a:spLocks noChangeArrowheads="1"/>
            </p:cNvSpPr>
            <p:nvPr/>
          </p:nvSpPr>
          <p:spPr bwMode="auto">
            <a:xfrm>
              <a:off x="1198" y="387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38" name="Rectangle 238"/>
            <p:cNvSpPr>
              <a:spLocks noChangeArrowheads="1"/>
            </p:cNvSpPr>
            <p:nvPr/>
          </p:nvSpPr>
          <p:spPr bwMode="auto">
            <a:xfrm>
              <a:off x="1302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39" name="Rectangle 239"/>
            <p:cNvSpPr>
              <a:spLocks noChangeArrowheads="1"/>
            </p:cNvSpPr>
            <p:nvPr/>
          </p:nvSpPr>
          <p:spPr bwMode="auto">
            <a:xfrm>
              <a:off x="1382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0" name="Rectangle 240"/>
            <p:cNvSpPr>
              <a:spLocks noChangeArrowheads="1"/>
            </p:cNvSpPr>
            <p:nvPr/>
          </p:nvSpPr>
          <p:spPr bwMode="auto">
            <a:xfrm>
              <a:off x="1422" y="387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41" name="Rectangle 241"/>
            <p:cNvSpPr>
              <a:spLocks noChangeArrowheads="1"/>
            </p:cNvSpPr>
            <p:nvPr/>
          </p:nvSpPr>
          <p:spPr bwMode="auto">
            <a:xfrm>
              <a:off x="1525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1442" name="Rectangle 242"/>
            <p:cNvSpPr>
              <a:spLocks noChangeArrowheads="1"/>
            </p:cNvSpPr>
            <p:nvPr/>
          </p:nvSpPr>
          <p:spPr bwMode="auto">
            <a:xfrm>
              <a:off x="1605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43" name="Rectangle 243"/>
            <p:cNvSpPr>
              <a:spLocks noChangeArrowheads="1"/>
            </p:cNvSpPr>
            <p:nvPr/>
          </p:nvSpPr>
          <p:spPr bwMode="auto">
            <a:xfrm>
              <a:off x="1685" y="3877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44" name="Rectangle 244"/>
            <p:cNvSpPr>
              <a:spLocks noChangeArrowheads="1"/>
            </p:cNvSpPr>
            <p:nvPr/>
          </p:nvSpPr>
          <p:spPr bwMode="auto">
            <a:xfrm>
              <a:off x="1757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5" name="Rectangle 245"/>
            <p:cNvSpPr>
              <a:spLocks noChangeArrowheads="1"/>
            </p:cNvSpPr>
            <p:nvPr/>
          </p:nvSpPr>
          <p:spPr bwMode="auto">
            <a:xfrm>
              <a:off x="983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6" name="Rectangle 246"/>
            <p:cNvSpPr>
              <a:spLocks noChangeArrowheads="1"/>
            </p:cNvSpPr>
            <p:nvPr/>
          </p:nvSpPr>
          <p:spPr bwMode="auto">
            <a:xfrm>
              <a:off x="1126" y="4101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47" name="Rectangle 247"/>
            <p:cNvSpPr>
              <a:spLocks noChangeArrowheads="1"/>
            </p:cNvSpPr>
            <p:nvPr/>
          </p:nvSpPr>
          <p:spPr bwMode="auto">
            <a:xfrm>
              <a:off x="1174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8" name="Rectangle 248"/>
            <p:cNvSpPr>
              <a:spLocks noChangeArrowheads="1"/>
            </p:cNvSpPr>
            <p:nvPr/>
          </p:nvSpPr>
          <p:spPr bwMode="auto">
            <a:xfrm>
              <a:off x="1198" y="410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49" name="Rectangle 249"/>
            <p:cNvSpPr>
              <a:spLocks noChangeArrowheads="1"/>
            </p:cNvSpPr>
            <p:nvPr/>
          </p:nvSpPr>
          <p:spPr bwMode="auto">
            <a:xfrm>
              <a:off x="1302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50" name="Rectangle 250"/>
            <p:cNvSpPr>
              <a:spLocks noChangeArrowheads="1"/>
            </p:cNvSpPr>
            <p:nvPr/>
          </p:nvSpPr>
          <p:spPr bwMode="auto">
            <a:xfrm>
              <a:off x="1382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1" name="Rectangle 251"/>
            <p:cNvSpPr>
              <a:spLocks noChangeArrowheads="1"/>
            </p:cNvSpPr>
            <p:nvPr/>
          </p:nvSpPr>
          <p:spPr bwMode="auto">
            <a:xfrm>
              <a:off x="1422" y="4101"/>
              <a:ext cx="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52" name="Rectangle 252"/>
            <p:cNvSpPr>
              <a:spLocks noChangeArrowheads="1"/>
            </p:cNvSpPr>
            <p:nvPr/>
          </p:nvSpPr>
          <p:spPr bwMode="auto">
            <a:xfrm>
              <a:off x="1501" y="410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53" name="Rectangle 253"/>
            <p:cNvSpPr>
              <a:spLocks noChangeArrowheads="1"/>
            </p:cNvSpPr>
            <p:nvPr/>
          </p:nvSpPr>
          <p:spPr bwMode="auto">
            <a:xfrm>
              <a:off x="154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54" name="Rectangle 254"/>
            <p:cNvSpPr>
              <a:spLocks noChangeArrowheads="1"/>
            </p:cNvSpPr>
            <p:nvPr/>
          </p:nvSpPr>
          <p:spPr bwMode="auto">
            <a:xfrm>
              <a:off x="162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55" name="Rectangle 255"/>
            <p:cNvSpPr>
              <a:spLocks noChangeArrowheads="1"/>
            </p:cNvSpPr>
            <p:nvPr/>
          </p:nvSpPr>
          <p:spPr bwMode="auto">
            <a:xfrm>
              <a:off x="170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56" name="Rectangle 256"/>
            <p:cNvSpPr>
              <a:spLocks noChangeArrowheads="1"/>
            </p:cNvSpPr>
            <p:nvPr/>
          </p:nvSpPr>
          <p:spPr bwMode="auto">
            <a:xfrm>
              <a:off x="1789" y="410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57" name="Rectangle 257"/>
            <p:cNvSpPr>
              <a:spLocks noChangeArrowheads="1"/>
            </p:cNvSpPr>
            <p:nvPr/>
          </p:nvSpPr>
          <p:spPr bwMode="auto">
            <a:xfrm>
              <a:off x="1861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8" name="Rectangle 258"/>
            <p:cNvSpPr>
              <a:spLocks noChangeArrowheads="1"/>
            </p:cNvSpPr>
            <p:nvPr/>
          </p:nvSpPr>
          <p:spPr bwMode="auto">
            <a:xfrm>
              <a:off x="983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9" name="Rectangle 259"/>
            <p:cNvSpPr>
              <a:spLocks noChangeArrowheads="1"/>
            </p:cNvSpPr>
            <p:nvPr/>
          </p:nvSpPr>
          <p:spPr bwMode="auto">
            <a:xfrm>
              <a:off x="1126" y="4333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60" name="Rectangle 260"/>
            <p:cNvSpPr>
              <a:spLocks noChangeArrowheads="1"/>
            </p:cNvSpPr>
            <p:nvPr/>
          </p:nvSpPr>
          <p:spPr bwMode="auto">
            <a:xfrm>
              <a:off x="1174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61" name="Rectangle 261"/>
            <p:cNvSpPr>
              <a:spLocks noChangeArrowheads="1"/>
            </p:cNvSpPr>
            <p:nvPr/>
          </p:nvSpPr>
          <p:spPr bwMode="auto">
            <a:xfrm>
              <a:off x="1198" y="4333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62" name="Rectangle 262"/>
            <p:cNvSpPr>
              <a:spLocks noChangeArrowheads="1"/>
            </p:cNvSpPr>
            <p:nvPr/>
          </p:nvSpPr>
          <p:spPr bwMode="auto">
            <a:xfrm>
              <a:off x="1302" y="4333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63" name="Rectangle 263"/>
            <p:cNvSpPr>
              <a:spLocks noChangeArrowheads="1"/>
            </p:cNvSpPr>
            <p:nvPr/>
          </p:nvSpPr>
          <p:spPr bwMode="auto">
            <a:xfrm>
              <a:off x="1382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64" name="Rectangle 264"/>
            <p:cNvSpPr>
              <a:spLocks noChangeArrowheads="1"/>
            </p:cNvSpPr>
            <p:nvPr/>
          </p:nvSpPr>
          <p:spPr bwMode="auto">
            <a:xfrm>
              <a:off x="1422" y="4333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65" name="Rectangle 265"/>
            <p:cNvSpPr>
              <a:spLocks noChangeArrowheads="1"/>
            </p:cNvSpPr>
            <p:nvPr/>
          </p:nvSpPr>
          <p:spPr bwMode="auto">
            <a:xfrm>
              <a:off x="1517" y="4333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1466" name="Rectangle 266"/>
            <p:cNvSpPr>
              <a:spLocks noChangeArrowheads="1"/>
            </p:cNvSpPr>
            <p:nvPr/>
          </p:nvSpPr>
          <p:spPr bwMode="auto">
            <a:xfrm>
              <a:off x="1597" y="4333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67" name="Rectangle 267"/>
            <p:cNvSpPr>
              <a:spLocks noChangeArrowheads="1"/>
            </p:cNvSpPr>
            <p:nvPr/>
          </p:nvSpPr>
          <p:spPr bwMode="auto">
            <a:xfrm>
              <a:off x="1629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1468" name="Rectangle 268"/>
            <p:cNvSpPr>
              <a:spLocks noChangeArrowheads="1"/>
            </p:cNvSpPr>
            <p:nvPr/>
          </p:nvSpPr>
          <p:spPr bwMode="auto">
            <a:xfrm>
              <a:off x="1669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69" name="Rectangle 269"/>
            <p:cNvSpPr>
              <a:spLocks noChangeArrowheads="1"/>
            </p:cNvSpPr>
            <p:nvPr/>
          </p:nvSpPr>
          <p:spPr bwMode="auto">
            <a:xfrm>
              <a:off x="1709" y="4333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70" name="Rectangle 270"/>
            <p:cNvSpPr>
              <a:spLocks noChangeArrowheads="1"/>
            </p:cNvSpPr>
            <p:nvPr/>
          </p:nvSpPr>
          <p:spPr bwMode="auto">
            <a:xfrm>
              <a:off x="1781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1" name="Rectangle 271"/>
            <p:cNvSpPr>
              <a:spLocks noChangeArrowheads="1"/>
            </p:cNvSpPr>
            <p:nvPr/>
          </p:nvSpPr>
          <p:spPr bwMode="auto">
            <a:xfrm>
              <a:off x="983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2" name="Rectangle 272"/>
            <p:cNvSpPr>
              <a:spLocks noChangeArrowheads="1"/>
            </p:cNvSpPr>
            <p:nvPr/>
          </p:nvSpPr>
          <p:spPr bwMode="auto">
            <a:xfrm>
              <a:off x="1126" y="4556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73" name="Rectangle 273"/>
            <p:cNvSpPr>
              <a:spLocks noChangeArrowheads="1"/>
            </p:cNvSpPr>
            <p:nvPr/>
          </p:nvSpPr>
          <p:spPr bwMode="auto">
            <a:xfrm>
              <a:off x="1174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4" name="Rectangle 274"/>
            <p:cNvSpPr>
              <a:spLocks noChangeArrowheads="1"/>
            </p:cNvSpPr>
            <p:nvPr/>
          </p:nvSpPr>
          <p:spPr bwMode="auto">
            <a:xfrm>
              <a:off x="1198" y="455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75" name="Rectangle 275"/>
            <p:cNvSpPr>
              <a:spLocks noChangeArrowheads="1"/>
            </p:cNvSpPr>
            <p:nvPr/>
          </p:nvSpPr>
          <p:spPr bwMode="auto">
            <a:xfrm>
              <a:off x="130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76" name="Rectangle 276"/>
            <p:cNvSpPr>
              <a:spLocks noChangeArrowheads="1"/>
            </p:cNvSpPr>
            <p:nvPr/>
          </p:nvSpPr>
          <p:spPr bwMode="auto">
            <a:xfrm>
              <a:off x="138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7" name="Rectangle 277"/>
            <p:cNvSpPr>
              <a:spLocks noChangeArrowheads="1"/>
            </p:cNvSpPr>
            <p:nvPr/>
          </p:nvSpPr>
          <p:spPr bwMode="auto">
            <a:xfrm>
              <a:off x="1422" y="455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78" name="Rectangle 278"/>
            <p:cNvSpPr>
              <a:spLocks noChangeArrowheads="1"/>
            </p:cNvSpPr>
            <p:nvPr/>
          </p:nvSpPr>
          <p:spPr bwMode="auto">
            <a:xfrm>
              <a:off x="1525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79" name="Rectangle 279"/>
            <p:cNvSpPr>
              <a:spLocks noChangeArrowheads="1"/>
            </p:cNvSpPr>
            <p:nvPr/>
          </p:nvSpPr>
          <p:spPr bwMode="auto">
            <a:xfrm>
              <a:off x="1605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1480" name="Rectangle 280"/>
            <p:cNvSpPr>
              <a:spLocks noChangeArrowheads="1"/>
            </p:cNvSpPr>
            <p:nvPr/>
          </p:nvSpPr>
          <p:spPr bwMode="auto">
            <a:xfrm>
              <a:off x="1645" y="4556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81" name="Rectangle 281"/>
            <p:cNvSpPr>
              <a:spLocks noChangeArrowheads="1"/>
            </p:cNvSpPr>
            <p:nvPr/>
          </p:nvSpPr>
          <p:spPr bwMode="auto">
            <a:xfrm>
              <a:off x="167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82" name="Rectangle 282"/>
            <p:cNvSpPr>
              <a:spLocks noChangeArrowheads="1"/>
            </p:cNvSpPr>
            <p:nvPr/>
          </p:nvSpPr>
          <p:spPr bwMode="auto">
            <a:xfrm>
              <a:off x="175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83" name="Rectangle 283"/>
            <p:cNvSpPr>
              <a:spLocks noChangeArrowheads="1"/>
            </p:cNvSpPr>
            <p:nvPr/>
          </p:nvSpPr>
          <p:spPr bwMode="auto">
            <a:xfrm>
              <a:off x="183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84" name="Rectangle 284"/>
            <p:cNvSpPr>
              <a:spLocks noChangeArrowheads="1"/>
            </p:cNvSpPr>
            <p:nvPr/>
          </p:nvSpPr>
          <p:spPr bwMode="auto">
            <a:xfrm>
              <a:off x="1917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85" name="Rectangle 285"/>
            <p:cNvSpPr>
              <a:spLocks noChangeArrowheads="1"/>
            </p:cNvSpPr>
            <p:nvPr/>
          </p:nvSpPr>
          <p:spPr bwMode="auto">
            <a:xfrm>
              <a:off x="1956" y="4556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  <a:endParaRPr lang="en-US"/>
            </a:p>
          </p:txBody>
        </p:sp>
        <p:sp>
          <p:nvSpPr>
            <p:cNvPr id="51486" name="Rectangle 286"/>
            <p:cNvSpPr>
              <a:spLocks noChangeArrowheads="1"/>
            </p:cNvSpPr>
            <p:nvPr/>
          </p:nvSpPr>
          <p:spPr bwMode="auto">
            <a:xfrm>
              <a:off x="205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87" name="Rectangle 287"/>
            <p:cNvSpPr>
              <a:spLocks noChangeArrowheads="1"/>
            </p:cNvSpPr>
            <p:nvPr/>
          </p:nvSpPr>
          <p:spPr bwMode="auto">
            <a:xfrm>
              <a:off x="213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88" name="Rectangle 288"/>
            <p:cNvSpPr>
              <a:spLocks noChangeArrowheads="1"/>
            </p:cNvSpPr>
            <p:nvPr/>
          </p:nvSpPr>
          <p:spPr bwMode="auto">
            <a:xfrm>
              <a:off x="217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89" name="Rectangle 289"/>
            <p:cNvSpPr>
              <a:spLocks noChangeArrowheads="1"/>
            </p:cNvSpPr>
            <p:nvPr/>
          </p:nvSpPr>
          <p:spPr bwMode="auto">
            <a:xfrm>
              <a:off x="221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90" name="Rectangle 290"/>
            <p:cNvSpPr>
              <a:spLocks noChangeArrowheads="1"/>
            </p:cNvSpPr>
            <p:nvPr/>
          </p:nvSpPr>
          <p:spPr bwMode="auto">
            <a:xfrm>
              <a:off x="2292" y="4556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91" name="Rectangle 291"/>
            <p:cNvSpPr>
              <a:spLocks noChangeArrowheads="1"/>
            </p:cNvSpPr>
            <p:nvPr/>
          </p:nvSpPr>
          <p:spPr bwMode="auto">
            <a:xfrm>
              <a:off x="2340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92" name="Rectangle 292"/>
            <p:cNvSpPr>
              <a:spLocks noChangeArrowheads="1"/>
            </p:cNvSpPr>
            <p:nvPr/>
          </p:nvSpPr>
          <p:spPr bwMode="auto">
            <a:xfrm>
              <a:off x="2419" y="455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</p:grpSp>
      <p:sp>
        <p:nvSpPr>
          <p:cNvPr id="51494" name="Rectangle 294"/>
          <p:cNvSpPr>
            <a:spLocks noGrp="1" noChangeArrowheads="1"/>
          </p:cNvSpPr>
          <p:nvPr>
            <p:ph type="title" idx="4294967295"/>
          </p:nvPr>
        </p:nvSpPr>
        <p:spPr>
          <a:xfrm>
            <a:off x="42863" y="58738"/>
            <a:ext cx="7837487" cy="550862"/>
          </a:xfrm>
        </p:spPr>
        <p:txBody>
          <a:bodyPr/>
          <a:lstStyle/>
          <a:p>
            <a:r>
              <a:rPr lang="en-US"/>
              <a:t>A Stable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66" name="Group 318"/>
          <p:cNvGrpSpPr>
            <a:grpSpLocks/>
          </p:cNvGrpSpPr>
          <p:nvPr/>
        </p:nvGrpSpPr>
        <p:grpSpPr bwMode="auto">
          <a:xfrm>
            <a:off x="1600200" y="838200"/>
            <a:ext cx="5588000" cy="5735638"/>
            <a:chOff x="392" y="963"/>
            <a:chExt cx="3520" cy="4026"/>
          </a:xfrm>
        </p:grpSpPr>
        <p:sp>
          <p:nvSpPr>
            <p:cNvPr id="53272" name="Rectangle 24"/>
            <p:cNvSpPr>
              <a:spLocks noChangeArrowheads="1"/>
            </p:cNvSpPr>
            <p:nvPr/>
          </p:nvSpPr>
          <p:spPr bwMode="auto">
            <a:xfrm>
              <a:off x="967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273" name="Rectangle 25"/>
            <p:cNvSpPr>
              <a:spLocks noChangeArrowheads="1"/>
            </p:cNvSpPr>
            <p:nvPr/>
          </p:nvSpPr>
          <p:spPr bwMode="auto">
            <a:xfrm>
              <a:off x="1047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1126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5" name="Rectangle 27"/>
            <p:cNvSpPr>
              <a:spLocks noChangeArrowheads="1"/>
            </p:cNvSpPr>
            <p:nvPr/>
          </p:nvSpPr>
          <p:spPr bwMode="auto">
            <a:xfrm>
              <a:off x="1206" y="3662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k</a:t>
              </a:r>
              <a:endParaRPr lang="en-US"/>
            </a:p>
          </p:txBody>
        </p:sp>
        <p:sp>
          <p:nvSpPr>
            <p:cNvPr id="53276" name="Rectangle 28"/>
            <p:cNvSpPr>
              <a:spLocks noChangeArrowheads="1"/>
            </p:cNvSpPr>
            <p:nvPr/>
          </p:nvSpPr>
          <p:spPr bwMode="auto">
            <a:xfrm>
              <a:off x="1278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77" name="Rectangle 29"/>
            <p:cNvSpPr>
              <a:spLocks noChangeArrowheads="1"/>
            </p:cNvSpPr>
            <p:nvPr/>
          </p:nvSpPr>
          <p:spPr bwMode="auto">
            <a:xfrm>
              <a:off x="1318" y="3662"/>
              <a:ext cx="8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3278" name="Rectangle 30"/>
            <p:cNvSpPr>
              <a:spLocks noChangeArrowheads="1"/>
            </p:cNvSpPr>
            <p:nvPr/>
          </p:nvSpPr>
          <p:spPr bwMode="auto">
            <a:xfrm>
              <a:off x="1406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9" name="Rectangle 31"/>
            <p:cNvSpPr>
              <a:spLocks noChangeArrowheads="1"/>
            </p:cNvSpPr>
            <p:nvPr/>
          </p:nvSpPr>
          <p:spPr bwMode="auto">
            <a:xfrm>
              <a:off x="1486" y="3662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280" name="Rectangle 32"/>
            <p:cNvSpPr>
              <a:spLocks noChangeArrowheads="1"/>
            </p:cNvSpPr>
            <p:nvPr/>
          </p:nvSpPr>
          <p:spPr bwMode="auto">
            <a:xfrm>
              <a:off x="1533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:</a:t>
              </a:r>
              <a:endParaRPr lang="en-US"/>
            </a:p>
          </p:txBody>
        </p:sp>
        <p:sp>
          <p:nvSpPr>
            <p:cNvPr id="53281" name="Rectangle 33"/>
            <p:cNvSpPr>
              <a:spLocks noChangeArrowheads="1"/>
            </p:cNvSpPr>
            <p:nvPr/>
          </p:nvSpPr>
          <p:spPr bwMode="auto">
            <a:xfrm>
              <a:off x="1573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2" name="Rectangle 34"/>
            <p:cNvSpPr>
              <a:spLocks noChangeArrowheads="1"/>
            </p:cNvSpPr>
            <p:nvPr/>
          </p:nvSpPr>
          <p:spPr bwMode="auto">
            <a:xfrm>
              <a:off x="967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3" name="Rectangle 35"/>
            <p:cNvSpPr>
              <a:spLocks noChangeArrowheads="1"/>
            </p:cNvSpPr>
            <p:nvPr/>
          </p:nvSpPr>
          <p:spPr bwMode="auto">
            <a:xfrm>
              <a:off x="1110" y="388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284" name="Rectangle 36"/>
            <p:cNvSpPr>
              <a:spLocks noChangeArrowheads="1"/>
            </p:cNvSpPr>
            <p:nvPr/>
          </p:nvSpPr>
          <p:spPr bwMode="auto">
            <a:xfrm>
              <a:off x="1158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5" name="Rectangle 37"/>
            <p:cNvSpPr>
              <a:spLocks noChangeArrowheads="1"/>
            </p:cNvSpPr>
            <p:nvPr/>
          </p:nvSpPr>
          <p:spPr bwMode="auto">
            <a:xfrm>
              <a:off x="1182" y="3886"/>
              <a:ext cx="9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  <a:endParaRPr lang="en-US"/>
            </a:p>
          </p:txBody>
        </p:sp>
        <p:sp>
          <p:nvSpPr>
            <p:cNvPr id="53286" name="Rectangle 38"/>
            <p:cNvSpPr>
              <a:spLocks noChangeArrowheads="1"/>
            </p:cNvSpPr>
            <p:nvPr/>
          </p:nvSpPr>
          <p:spPr bwMode="auto">
            <a:xfrm>
              <a:off x="1278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87" name="Rectangle 39"/>
            <p:cNvSpPr>
              <a:spLocks noChangeArrowheads="1"/>
            </p:cNvSpPr>
            <p:nvPr/>
          </p:nvSpPr>
          <p:spPr bwMode="auto">
            <a:xfrm>
              <a:off x="1358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288" name="Rectangle 40"/>
            <p:cNvSpPr>
              <a:spLocks noChangeArrowheads="1"/>
            </p:cNvSpPr>
            <p:nvPr/>
          </p:nvSpPr>
          <p:spPr bwMode="auto">
            <a:xfrm>
              <a:off x="1390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289" name="Rectangle 41"/>
            <p:cNvSpPr>
              <a:spLocks noChangeArrowheads="1"/>
            </p:cNvSpPr>
            <p:nvPr/>
          </p:nvSpPr>
          <p:spPr bwMode="auto">
            <a:xfrm>
              <a:off x="1470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290" name="Rectangle 42"/>
            <p:cNvSpPr>
              <a:spLocks noChangeArrowheads="1"/>
            </p:cNvSpPr>
            <p:nvPr/>
          </p:nvSpPr>
          <p:spPr bwMode="auto">
            <a:xfrm>
              <a:off x="1509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291" name="Rectangle 43"/>
            <p:cNvSpPr>
              <a:spLocks noChangeArrowheads="1"/>
            </p:cNvSpPr>
            <p:nvPr/>
          </p:nvSpPr>
          <p:spPr bwMode="auto">
            <a:xfrm>
              <a:off x="1581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92" name="Rectangle 44"/>
            <p:cNvSpPr>
              <a:spLocks noChangeArrowheads="1"/>
            </p:cNvSpPr>
            <p:nvPr/>
          </p:nvSpPr>
          <p:spPr bwMode="auto">
            <a:xfrm>
              <a:off x="1621" y="3886"/>
              <a:ext cx="11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93" name="Rectangle 45"/>
            <p:cNvSpPr>
              <a:spLocks noChangeArrowheads="1"/>
            </p:cNvSpPr>
            <p:nvPr/>
          </p:nvSpPr>
          <p:spPr bwMode="auto">
            <a:xfrm>
              <a:off x="1733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3294" name="Rectangle 46"/>
            <p:cNvSpPr>
              <a:spLocks noChangeArrowheads="1"/>
            </p:cNvSpPr>
            <p:nvPr/>
          </p:nvSpPr>
          <p:spPr bwMode="auto">
            <a:xfrm>
              <a:off x="1813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295" name="Rectangle 47"/>
            <p:cNvSpPr>
              <a:spLocks noChangeArrowheads="1"/>
            </p:cNvSpPr>
            <p:nvPr/>
          </p:nvSpPr>
          <p:spPr bwMode="auto">
            <a:xfrm>
              <a:off x="1853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296" name="Rectangle 48"/>
            <p:cNvSpPr>
              <a:spLocks noChangeArrowheads="1"/>
            </p:cNvSpPr>
            <p:nvPr/>
          </p:nvSpPr>
          <p:spPr bwMode="auto">
            <a:xfrm>
              <a:off x="1925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297" name="Rectangle 49"/>
            <p:cNvSpPr>
              <a:spLocks noChangeArrowheads="1"/>
            </p:cNvSpPr>
            <p:nvPr/>
          </p:nvSpPr>
          <p:spPr bwMode="auto">
            <a:xfrm>
              <a:off x="195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3298" name="Rectangle 50"/>
            <p:cNvSpPr>
              <a:spLocks noChangeArrowheads="1"/>
            </p:cNvSpPr>
            <p:nvPr/>
          </p:nvSpPr>
          <p:spPr bwMode="auto">
            <a:xfrm>
              <a:off x="203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299" name="Rectangle 51"/>
            <p:cNvSpPr>
              <a:spLocks noChangeArrowheads="1"/>
            </p:cNvSpPr>
            <p:nvPr/>
          </p:nvSpPr>
          <p:spPr bwMode="auto">
            <a:xfrm>
              <a:off x="211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00" name="Rectangle 52"/>
            <p:cNvSpPr>
              <a:spLocks noChangeArrowheads="1"/>
            </p:cNvSpPr>
            <p:nvPr/>
          </p:nvSpPr>
          <p:spPr bwMode="auto">
            <a:xfrm>
              <a:off x="215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01" name="Rectangle 53"/>
            <p:cNvSpPr>
              <a:spLocks noChangeArrowheads="1"/>
            </p:cNvSpPr>
            <p:nvPr/>
          </p:nvSpPr>
          <p:spPr bwMode="auto">
            <a:xfrm>
              <a:off x="219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3302" name="Rectangle 54"/>
            <p:cNvSpPr>
              <a:spLocks noChangeArrowheads="1"/>
            </p:cNvSpPr>
            <p:nvPr/>
          </p:nvSpPr>
          <p:spPr bwMode="auto">
            <a:xfrm>
              <a:off x="227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03" name="Rectangle 55"/>
            <p:cNvSpPr>
              <a:spLocks noChangeArrowheads="1"/>
            </p:cNvSpPr>
            <p:nvPr/>
          </p:nvSpPr>
          <p:spPr bwMode="auto">
            <a:xfrm>
              <a:off x="235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04" name="Rectangle 56"/>
            <p:cNvSpPr>
              <a:spLocks noChangeArrowheads="1"/>
            </p:cNvSpPr>
            <p:nvPr/>
          </p:nvSpPr>
          <p:spPr bwMode="auto">
            <a:xfrm>
              <a:off x="2395" y="3886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05" name="Rectangle 57"/>
            <p:cNvSpPr>
              <a:spLocks noChangeArrowheads="1"/>
            </p:cNvSpPr>
            <p:nvPr/>
          </p:nvSpPr>
          <p:spPr bwMode="auto">
            <a:xfrm>
              <a:off x="2499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306" name="Rectangle 58"/>
            <p:cNvSpPr>
              <a:spLocks noChangeArrowheads="1"/>
            </p:cNvSpPr>
            <p:nvPr/>
          </p:nvSpPr>
          <p:spPr bwMode="auto">
            <a:xfrm>
              <a:off x="2579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07" name="Rectangle 59"/>
            <p:cNvSpPr>
              <a:spLocks noChangeArrowheads="1"/>
            </p:cNvSpPr>
            <p:nvPr/>
          </p:nvSpPr>
          <p:spPr bwMode="auto">
            <a:xfrm>
              <a:off x="2659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08" name="Rectangle 60"/>
            <p:cNvSpPr>
              <a:spLocks noChangeArrowheads="1"/>
            </p:cNvSpPr>
            <p:nvPr/>
          </p:nvSpPr>
          <p:spPr bwMode="auto">
            <a:xfrm>
              <a:off x="2699" y="3886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09" name="Rectangle 61"/>
            <p:cNvSpPr>
              <a:spLocks noChangeArrowheads="1"/>
            </p:cNvSpPr>
            <p:nvPr/>
          </p:nvSpPr>
          <p:spPr bwMode="auto">
            <a:xfrm>
              <a:off x="2747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310" name="Rectangle 62"/>
            <p:cNvSpPr>
              <a:spLocks noChangeArrowheads="1"/>
            </p:cNvSpPr>
            <p:nvPr/>
          </p:nvSpPr>
          <p:spPr bwMode="auto">
            <a:xfrm>
              <a:off x="2826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11" name="Rectangle 63"/>
            <p:cNvSpPr>
              <a:spLocks noChangeArrowheads="1"/>
            </p:cNvSpPr>
            <p:nvPr/>
          </p:nvSpPr>
          <p:spPr bwMode="auto">
            <a:xfrm>
              <a:off x="2858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12" name="Rectangle 64"/>
            <p:cNvSpPr>
              <a:spLocks noChangeArrowheads="1"/>
            </p:cNvSpPr>
            <p:nvPr/>
          </p:nvSpPr>
          <p:spPr bwMode="auto">
            <a:xfrm>
              <a:off x="2898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13" name="Rectangle 65"/>
            <p:cNvSpPr>
              <a:spLocks noChangeArrowheads="1"/>
            </p:cNvSpPr>
            <p:nvPr/>
          </p:nvSpPr>
          <p:spPr bwMode="auto">
            <a:xfrm>
              <a:off x="2978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14" name="Rectangle 66"/>
            <p:cNvSpPr>
              <a:spLocks noChangeArrowheads="1"/>
            </p:cNvSpPr>
            <p:nvPr/>
          </p:nvSpPr>
          <p:spPr bwMode="auto">
            <a:xfrm>
              <a:off x="3010" y="3886"/>
              <a:ext cx="12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3315" name="Rectangle 67"/>
            <p:cNvSpPr>
              <a:spLocks noChangeArrowheads="1"/>
            </p:cNvSpPr>
            <p:nvPr/>
          </p:nvSpPr>
          <p:spPr bwMode="auto">
            <a:xfrm>
              <a:off x="3130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16" name="Rectangle 68"/>
            <p:cNvSpPr>
              <a:spLocks noChangeArrowheads="1"/>
            </p:cNvSpPr>
            <p:nvPr/>
          </p:nvSpPr>
          <p:spPr bwMode="auto">
            <a:xfrm>
              <a:off x="3162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17" name="Rectangle 69"/>
            <p:cNvSpPr>
              <a:spLocks noChangeArrowheads="1"/>
            </p:cNvSpPr>
            <p:nvPr/>
          </p:nvSpPr>
          <p:spPr bwMode="auto">
            <a:xfrm>
              <a:off x="3202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18" name="Rectangle 70"/>
            <p:cNvSpPr>
              <a:spLocks noChangeArrowheads="1"/>
            </p:cNvSpPr>
            <p:nvPr/>
          </p:nvSpPr>
          <p:spPr bwMode="auto">
            <a:xfrm>
              <a:off x="3273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19" name="Rectangle 71"/>
            <p:cNvSpPr>
              <a:spLocks noChangeArrowheads="1"/>
            </p:cNvSpPr>
            <p:nvPr/>
          </p:nvSpPr>
          <p:spPr bwMode="auto">
            <a:xfrm>
              <a:off x="967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0" name="Rectangle 72"/>
            <p:cNvSpPr>
              <a:spLocks noChangeArrowheads="1"/>
            </p:cNvSpPr>
            <p:nvPr/>
          </p:nvSpPr>
          <p:spPr bwMode="auto">
            <a:xfrm>
              <a:off x="1110" y="411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21" name="Rectangle 73"/>
            <p:cNvSpPr>
              <a:spLocks noChangeArrowheads="1"/>
            </p:cNvSpPr>
            <p:nvPr/>
          </p:nvSpPr>
          <p:spPr bwMode="auto">
            <a:xfrm>
              <a:off x="1158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2" name="Rectangle 74"/>
            <p:cNvSpPr>
              <a:spLocks noChangeArrowheads="1"/>
            </p:cNvSpPr>
            <p:nvPr/>
          </p:nvSpPr>
          <p:spPr bwMode="auto">
            <a:xfrm>
              <a:off x="1182" y="4116"/>
              <a:ext cx="9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23" name="Rectangle 75"/>
            <p:cNvSpPr>
              <a:spLocks noChangeArrowheads="1"/>
            </p:cNvSpPr>
            <p:nvPr/>
          </p:nvSpPr>
          <p:spPr bwMode="auto">
            <a:xfrm>
              <a:off x="1278" y="411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3324" name="Rectangle 76"/>
            <p:cNvSpPr>
              <a:spLocks noChangeArrowheads="1"/>
            </p:cNvSpPr>
            <p:nvPr/>
          </p:nvSpPr>
          <p:spPr bwMode="auto">
            <a:xfrm>
              <a:off x="1358" y="411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25" name="Rectangle 77"/>
            <p:cNvSpPr>
              <a:spLocks noChangeArrowheads="1"/>
            </p:cNvSpPr>
            <p:nvPr/>
          </p:nvSpPr>
          <p:spPr bwMode="auto">
            <a:xfrm>
              <a:off x="1390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3326" name="Rectangle 78"/>
            <p:cNvSpPr>
              <a:spLocks noChangeArrowheads="1"/>
            </p:cNvSpPr>
            <p:nvPr/>
          </p:nvSpPr>
          <p:spPr bwMode="auto">
            <a:xfrm>
              <a:off x="1430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27" name="Rectangle 79"/>
            <p:cNvSpPr>
              <a:spLocks noChangeArrowheads="1"/>
            </p:cNvSpPr>
            <p:nvPr/>
          </p:nvSpPr>
          <p:spPr bwMode="auto">
            <a:xfrm>
              <a:off x="1470" y="411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28" name="Rectangle 80"/>
            <p:cNvSpPr>
              <a:spLocks noChangeArrowheads="1"/>
            </p:cNvSpPr>
            <p:nvPr/>
          </p:nvSpPr>
          <p:spPr bwMode="auto">
            <a:xfrm>
              <a:off x="1541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9" name="Rectangle 81"/>
            <p:cNvSpPr>
              <a:spLocks noChangeArrowheads="1"/>
            </p:cNvSpPr>
            <p:nvPr/>
          </p:nvSpPr>
          <p:spPr bwMode="auto">
            <a:xfrm>
              <a:off x="967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0" name="Rectangle 82"/>
            <p:cNvSpPr>
              <a:spLocks noChangeArrowheads="1"/>
            </p:cNvSpPr>
            <p:nvPr/>
          </p:nvSpPr>
          <p:spPr bwMode="auto">
            <a:xfrm>
              <a:off x="1110" y="4340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31" name="Rectangle 83"/>
            <p:cNvSpPr>
              <a:spLocks noChangeArrowheads="1"/>
            </p:cNvSpPr>
            <p:nvPr/>
          </p:nvSpPr>
          <p:spPr bwMode="auto">
            <a:xfrm>
              <a:off x="1158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2" name="Rectangle 84"/>
            <p:cNvSpPr>
              <a:spLocks noChangeArrowheads="1"/>
            </p:cNvSpPr>
            <p:nvPr/>
          </p:nvSpPr>
          <p:spPr bwMode="auto">
            <a:xfrm>
              <a:off x="1182" y="4340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33" name="Rectangle 85"/>
            <p:cNvSpPr>
              <a:spLocks noChangeArrowheads="1"/>
            </p:cNvSpPr>
            <p:nvPr/>
          </p:nvSpPr>
          <p:spPr bwMode="auto">
            <a:xfrm>
              <a:off x="1286" y="4340"/>
              <a:ext cx="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y</a:t>
              </a:r>
              <a:endParaRPr lang="en-US"/>
            </a:p>
          </p:txBody>
        </p:sp>
        <p:sp>
          <p:nvSpPr>
            <p:cNvPr id="53334" name="Rectangle 86"/>
            <p:cNvSpPr>
              <a:spLocks noChangeArrowheads="1"/>
            </p:cNvSpPr>
            <p:nvPr/>
          </p:nvSpPr>
          <p:spPr bwMode="auto">
            <a:xfrm>
              <a:off x="1358" y="4340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35" name="Rectangle 87"/>
            <p:cNvSpPr>
              <a:spLocks noChangeArrowheads="1"/>
            </p:cNvSpPr>
            <p:nvPr/>
          </p:nvSpPr>
          <p:spPr bwMode="auto">
            <a:xfrm>
              <a:off x="1430" y="4340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36" name="Rectangle 88"/>
            <p:cNvSpPr>
              <a:spLocks noChangeArrowheads="1"/>
            </p:cNvSpPr>
            <p:nvPr/>
          </p:nvSpPr>
          <p:spPr bwMode="auto">
            <a:xfrm>
              <a:off x="1462" y="4340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37" name="Rectangle 89"/>
            <p:cNvSpPr>
              <a:spLocks noChangeArrowheads="1"/>
            </p:cNvSpPr>
            <p:nvPr/>
          </p:nvSpPr>
          <p:spPr bwMode="auto">
            <a:xfrm>
              <a:off x="1541" y="4340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38" name="Rectangle 90"/>
            <p:cNvSpPr>
              <a:spLocks noChangeArrowheads="1"/>
            </p:cNvSpPr>
            <p:nvPr/>
          </p:nvSpPr>
          <p:spPr bwMode="auto">
            <a:xfrm>
              <a:off x="1613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9" name="Rectangle 91"/>
            <p:cNvSpPr>
              <a:spLocks noChangeArrowheads="1"/>
            </p:cNvSpPr>
            <p:nvPr/>
          </p:nvSpPr>
          <p:spPr bwMode="auto">
            <a:xfrm>
              <a:off x="967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0" name="Rectangle 92"/>
            <p:cNvSpPr>
              <a:spLocks noChangeArrowheads="1"/>
            </p:cNvSpPr>
            <p:nvPr/>
          </p:nvSpPr>
          <p:spPr bwMode="auto">
            <a:xfrm>
              <a:off x="1110" y="4572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41" name="Rectangle 93"/>
            <p:cNvSpPr>
              <a:spLocks noChangeArrowheads="1"/>
            </p:cNvSpPr>
            <p:nvPr/>
          </p:nvSpPr>
          <p:spPr bwMode="auto">
            <a:xfrm>
              <a:off x="1158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2" name="Rectangle 94"/>
            <p:cNvSpPr>
              <a:spLocks noChangeArrowheads="1"/>
            </p:cNvSpPr>
            <p:nvPr/>
          </p:nvSpPr>
          <p:spPr bwMode="auto">
            <a:xfrm>
              <a:off x="1182" y="4572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43" name="Rectangle 95"/>
            <p:cNvSpPr>
              <a:spLocks noChangeArrowheads="1"/>
            </p:cNvSpPr>
            <p:nvPr/>
          </p:nvSpPr>
          <p:spPr bwMode="auto">
            <a:xfrm>
              <a:off x="1286" y="457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3344" name="Rectangle 96"/>
            <p:cNvSpPr>
              <a:spLocks noChangeArrowheads="1"/>
            </p:cNvSpPr>
            <p:nvPr/>
          </p:nvSpPr>
          <p:spPr bwMode="auto">
            <a:xfrm>
              <a:off x="1366" y="457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45" name="Rectangle 97"/>
            <p:cNvSpPr>
              <a:spLocks noChangeArrowheads="1"/>
            </p:cNvSpPr>
            <p:nvPr/>
          </p:nvSpPr>
          <p:spPr bwMode="auto">
            <a:xfrm>
              <a:off x="1446" y="4572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46" name="Rectangle 98"/>
            <p:cNvSpPr>
              <a:spLocks noChangeArrowheads="1"/>
            </p:cNvSpPr>
            <p:nvPr/>
          </p:nvSpPr>
          <p:spPr bwMode="auto">
            <a:xfrm>
              <a:off x="1517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7" name="Rectangle 99"/>
            <p:cNvSpPr>
              <a:spLocks noChangeArrowheads="1"/>
            </p:cNvSpPr>
            <p:nvPr/>
          </p:nvSpPr>
          <p:spPr bwMode="auto">
            <a:xfrm>
              <a:off x="967" y="479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8" name="Rectangle 100"/>
            <p:cNvSpPr>
              <a:spLocks noChangeArrowheads="1"/>
            </p:cNvSpPr>
            <p:nvPr/>
          </p:nvSpPr>
          <p:spPr bwMode="auto">
            <a:xfrm>
              <a:off x="1110" y="479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49" name="Rectangle 101"/>
            <p:cNvSpPr>
              <a:spLocks noChangeArrowheads="1"/>
            </p:cNvSpPr>
            <p:nvPr/>
          </p:nvSpPr>
          <p:spPr bwMode="auto">
            <a:xfrm>
              <a:off x="1158" y="479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50" name="Rectangle 102"/>
            <p:cNvSpPr>
              <a:spLocks noChangeArrowheads="1"/>
            </p:cNvSpPr>
            <p:nvPr/>
          </p:nvSpPr>
          <p:spPr bwMode="auto">
            <a:xfrm>
              <a:off x="1182" y="4796"/>
              <a:ext cx="8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51" name="Rectangle 103"/>
            <p:cNvSpPr>
              <a:spLocks noChangeArrowheads="1"/>
            </p:cNvSpPr>
            <p:nvPr/>
          </p:nvSpPr>
          <p:spPr bwMode="auto">
            <a:xfrm>
              <a:off x="1262" y="4796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52" name="Rectangle 104"/>
            <p:cNvSpPr>
              <a:spLocks noChangeArrowheads="1"/>
            </p:cNvSpPr>
            <p:nvPr/>
          </p:nvSpPr>
          <p:spPr bwMode="auto">
            <a:xfrm>
              <a:off x="131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53" name="Rectangle 105"/>
            <p:cNvSpPr>
              <a:spLocks noChangeArrowheads="1"/>
            </p:cNvSpPr>
            <p:nvPr/>
          </p:nvSpPr>
          <p:spPr bwMode="auto">
            <a:xfrm>
              <a:off x="139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54" name="Rectangle 106"/>
            <p:cNvSpPr>
              <a:spLocks noChangeArrowheads="1"/>
            </p:cNvSpPr>
            <p:nvPr/>
          </p:nvSpPr>
          <p:spPr bwMode="auto">
            <a:xfrm>
              <a:off x="147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3355" name="Rectangle 107"/>
            <p:cNvSpPr>
              <a:spLocks noChangeArrowheads="1"/>
            </p:cNvSpPr>
            <p:nvPr/>
          </p:nvSpPr>
          <p:spPr bwMode="auto">
            <a:xfrm>
              <a:off x="1549" y="479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grpSp>
          <p:nvGrpSpPr>
            <p:cNvPr id="53493" name="Group 245"/>
            <p:cNvGrpSpPr>
              <a:grpSpLocks/>
            </p:cNvGrpSpPr>
            <p:nvPr/>
          </p:nvGrpSpPr>
          <p:grpSpPr bwMode="auto">
            <a:xfrm>
              <a:off x="392" y="963"/>
              <a:ext cx="3520" cy="1798"/>
              <a:chOff x="392" y="963"/>
              <a:chExt cx="3520" cy="1798"/>
            </a:xfrm>
          </p:grpSpPr>
          <p:grpSp>
            <p:nvGrpSpPr>
              <p:cNvPr id="53411" name="Group 163"/>
              <p:cNvGrpSpPr>
                <a:grpSpLocks/>
              </p:cNvGrpSpPr>
              <p:nvPr/>
            </p:nvGrpSpPr>
            <p:grpSpPr bwMode="auto">
              <a:xfrm>
                <a:off x="392" y="963"/>
                <a:ext cx="3520" cy="1798"/>
                <a:chOff x="392" y="963"/>
                <a:chExt cx="3520" cy="1798"/>
              </a:xfrm>
            </p:grpSpPr>
            <p:sp>
              <p:nvSpPr>
                <p:cNvPr id="53356" name="Line 108"/>
                <p:cNvSpPr>
                  <a:spLocks noChangeShapeType="1"/>
                </p:cNvSpPr>
                <p:nvPr/>
              </p:nvSpPr>
              <p:spPr bwMode="auto">
                <a:xfrm>
                  <a:off x="679" y="963"/>
                  <a:ext cx="1" cy="179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7" name="Line 109"/>
                <p:cNvSpPr>
                  <a:spLocks noChangeShapeType="1"/>
                </p:cNvSpPr>
                <p:nvPr/>
              </p:nvSpPr>
              <p:spPr bwMode="auto">
                <a:xfrm>
                  <a:off x="679" y="2760"/>
                  <a:ext cx="323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8" name="Line 110"/>
                <p:cNvSpPr>
                  <a:spLocks noChangeShapeType="1"/>
                </p:cNvSpPr>
                <p:nvPr/>
              </p:nvSpPr>
              <p:spPr bwMode="auto">
                <a:xfrm>
                  <a:off x="679" y="1826"/>
                  <a:ext cx="308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381" name="Group 133"/>
                <p:cNvGrpSpPr>
                  <a:grpSpLocks/>
                </p:cNvGrpSpPr>
                <p:nvPr/>
              </p:nvGrpSpPr>
              <p:grpSpPr bwMode="auto">
                <a:xfrm>
                  <a:off x="679" y="2401"/>
                  <a:ext cx="3081" cy="1"/>
                  <a:chOff x="679" y="2401"/>
                  <a:chExt cx="3081" cy="1"/>
                </a:xfrm>
              </p:grpSpPr>
              <p:sp>
                <p:nvSpPr>
                  <p:cNvPr id="53359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0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1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2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3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5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6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7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8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9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0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1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2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3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4" name="Line 126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5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6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7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8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9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0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2401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3404" name="Group 156"/>
                <p:cNvGrpSpPr>
                  <a:grpSpLocks/>
                </p:cNvGrpSpPr>
                <p:nvPr/>
              </p:nvGrpSpPr>
              <p:grpSpPr bwMode="auto">
                <a:xfrm>
                  <a:off x="679" y="1251"/>
                  <a:ext cx="3081" cy="1"/>
                  <a:chOff x="679" y="1251"/>
                  <a:chExt cx="3081" cy="1"/>
                </a:xfrm>
              </p:grpSpPr>
              <p:sp>
                <p:nvSpPr>
                  <p:cNvPr id="53382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3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4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5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6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7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8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9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0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2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3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4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5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6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7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8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9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0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1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2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3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1251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34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392" y="1171"/>
                  <a:ext cx="81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U</a:t>
                  </a:r>
                  <a:endParaRPr lang="en-US"/>
                </a:p>
              </p:txBody>
            </p:sp>
            <p:sp>
              <p:nvSpPr>
                <p:cNvPr id="534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472" y="1171"/>
                  <a:ext cx="81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34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552" y="1171"/>
                  <a:ext cx="62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34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2" y="2321"/>
                  <a:ext cx="6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34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456" y="2321"/>
                  <a:ext cx="81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34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6" y="2321"/>
                  <a:ext cx="6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</p:grp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751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3" name="Rectangle 165"/>
              <p:cNvSpPr>
                <a:spLocks noChangeArrowheads="1"/>
              </p:cNvSpPr>
              <p:nvPr/>
            </p:nvSpPr>
            <p:spPr bwMode="auto">
              <a:xfrm>
                <a:off x="791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823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5" name="Rectangle 167"/>
              <p:cNvSpPr>
                <a:spLocks noChangeArrowheads="1"/>
              </p:cNvSpPr>
              <p:nvPr/>
            </p:nvSpPr>
            <p:spPr bwMode="auto">
              <a:xfrm>
                <a:off x="863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895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7" name="Rectangle 169"/>
              <p:cNvSpPr>
                <a:spLocks noChangeArrowheads="1"/>
              </p:cNvSpPr>
              <p:nvPr/>
            </p:nvSpPr>
            <p:spPr bwMode="auto">
              <a:xfrm>
                <a:off x="935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967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9" name="Rectangle 171"/>
              <p:cNvSpPr>
                <a:spLocks noChangeArrowheads="1"/>
              </p:cNvSpPr>
              <p:nvPr/>
            </p:nvSpPr>
            <p:spPr bwMode="auto">
              <a:xfrm>
                <a:off x="1007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0" name="Rectangle 172"/>
              <p:cNvSpPr>
                <a:spLocks noChangeArrowheads="1"/>
              </p:cNvSpPr>
              <p:nvPr/>
            </p:nvSpPr>
            <p:spPr bwMode="auto">
              <a:xfrm>
                <a:off x="1039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1" name="Rectangle 173"/>
              <p:cNvSpPr>
                <a:spLocks noChangeArrowheads="1"/>
              </p:cNvSpPr>
              <p:nvPr/>
            </p:nvSpPr>
            <p:spPr bwMode="auto">
              <a:xfrm>
                <a:off x="1078" y="198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2" name="Rectangle 174"/>
              <p:cNvSpPr>
                <a:spLocks noChangeArrowheads="1"/>
              </p:cNvSpPr>
              <p:nvPr/>
            </p:nvSpPr>
            <p:spPr bwMode="auto">
              <a:xfrm>
                <a:off x="1110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3" name="Rectangle 175"/>
              <p:cNvSpPr>
                <a:spLocks noChangeArrowheads="1"/>
              </p:cNvSpPr>
              <p:nvPr/>
            </p:nvSpPr>
            <p:spPr bwMode="auto">
              <a:xfrm>
                <a:off x="1150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4" name="Rectangle 176"/>
              <p:cNvSpPr>
                <a:spLocks noChangeArrowheads="1"/>
              </p:cNvSpPr>
              <p:nvPr/>
            </p:nvSpPr>
            <p:spPr bwMode="auto">
              <a:xfrm>
                <a:off x="1182" y="2169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5" name="Rectangle 177"/>
              <p:cNvSpPr>
                <a:spLocks noChangeArrowheads="1"/>
              </p:cNvSpPr>
              <p:nvPr/>
            </p:nvSpPr>
            <p:spPr bwMode="auto">
              <a:xfrm>
                <a:off x="1222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6" name="Rectangle 178"/>
              <p:cNvSpPr>
                <a:spLocks noChangeArrowheads="1"/>
              </p:cNvSpPr>
              <p:nvPr/>
            </p:nvSpPr>
            <p:spPr bwMode="auto">
              <a:xfrm>
                <a:off x="1254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7" name="Rectangle 179"/>
              <p:cNvSpPr>
                <a:spLocks noChangeArrowheads="1"/>
              </p:cNvSpPr>
              <p:nvPr/>
            </p:nvSpPr>
            <p:spPr bwMode="auto">
              <a:xfrm>
                <a:off x="1366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8" name="Rectangle 180"/>
              <p:cNvSpPr>
                <a:spLocks noChangeArrowheads="1"/>
              </p:cNvSpPr>
              <p:nvPr/>
            </p:nvSpPr>
            <p:spPr bwMode="auto">
              <a:xfrm>
                <a:off x="1294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9" name="Rectangle 181"/>
              <p:cNvSpPr>
                <a:spLocks noChangeArrowheads="1"/>
              </p:cNvSpPr>
              <p:nvPr/>
            </p:nvSpPr>
            <p:spPr bwMode="auto">
              <a:xfrm>
                <a:off x="1326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0" name="Rectangle 182"/>
              <p:cNvSpPr>
                <a:spLocks noChangeArrowheads="1"/>
              </p:cNvSpPr>
              <p:nvPr/>
            </p:nvSpPr>
            <p:spPr bwMode="auto">
              <a:xfrm>
                <a:off x="1398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1" name="Rectangle 183"/>
              <p:cNvSpPr>
                <a:spLocks noChangeArrowheads="1"/>
              </p:cNvSpPr>
              <p:nvPr/>
            </p:nvSpPr>
            <p:spPr bwMode="auto">
              <a:xfrm>
                <a:off x="1438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2" name="Rectangle 184"/>
              <p:cNvSpPr>
                <a:spLocks noChangeArrowheads="1"/>
              </p:cNvSpPr>
              <p:nvPr/>
            </p:nvSpPr>
            <p:spPr bwMode="auto">
              <a:xfrm>
                <a:off x="1470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3" name="Rectangle 185"/>
              <p:cNvSpPr>
                <a:spLocks noChangeArrowheads="1"/>
              </p:cNvSpPr>
              <p:nvPr/>
            </p:nvSpPr>
            <p:spPr bwMode="auto">
              <a:xfrm>
                <a:off x="1509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4" name="Rectangle 186"/>
              <p:cNvSpPr>
                <a:spLocks noChangeArrowheads="1"/>
              </p:cNvSpPr>
              <p:nvPr/>
            </p:nvSpPr>
            <p:spPr bwMode="auto">
              <a:xfrm>
                <a:off x="1541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5" name="Rectangle 187"/>
              <p:cNvSpPr>
                <a:spLocks noChangeArrowheads="1"/>
              </p:cNvSpPr>
              <p:nvPr/>
            </p:nvSpPr>
            <p:spPr bwMode="auto">
              <a:xfrm>
                <a:off x="1581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6" name="Rectangle 188"/>
              <p:cNvSpPr>
                <a:spLocks noChangeArrowheads="1"/>
              </p:cNvSpPr>
              <p:nvPr/>
            </p:nvSpPr>
            <p:spPr bwMode="auto">
              <a:xfrm>
                <a:off x="1613" y="130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7" name="Rectangle 189"/>
              <p:cNvSpPr>
                <a:spLocks noChangeArrowheads="1"/>
              </p:cNvSpPr>
              <p:nvPr/>
            </p:nvSpPr>
            <p:spPr bwMode="auto">
              <a:xfrm>
                <a:off x="1653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8" name="Rectangle 190"/>
              <p:cNvSpPr>
                <a:spLocks noChangeArrowheads="1"/>
              </p:cNvSpPr>
              <p:nvPr/>
            </p:nvSpPr>
            <p:spPr bwMode="auto">
              <a:xfrm>
                <a:off x="1685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9" name="Rectangle 191"/>
              <p:cNvSpPr>
                <a:spLocks noChangeArrowheads="1"/>
              </p:cNvSpPr>
              <p:nvPr/>
            </p:nvSpPr>
            <p:spPr bwMode="auto">
              <a:xfrm>
                <a:off x="1725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0" name="Rectangle 192"/>
              <p:cNvSpPr>
                <a:spLocks noChangeArrowheads="1"/>
              </p:cNvSpPr>
              <p:nvPr/>
            </p:nvSpPr>
            <p:spPr bwMode="auto">
              <a:xfrm>
                <a:off x="1757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1" name="Rectangle 193"/>
              <p:cNvSpPr>
                <a:spLocks noChangeArrowheads="1"/>
              </p:cNvSpPr>
              <p:nvPr/>
            </p:nvSpPr>
            <p:spPr bwMode="auto">
              <a:xfrm>
                <a:off x="1797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2" name="Rectangle 194"/>
              <p:cNvSpPr>
                <a:spLocks noChangeArrowheads="1"/>
              </p:cNvSpPr>
              <p:nvPr/>
            </p:nvSpPr>
            <p:spPr bwMode="auto">
              <a:xfrm>
                <a:off x="1829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3" name="Rectangle 195"/>
              <p:cNvSpPr>
                <a:spLocks noChangeArrowheads="1"/>
              </p:cNvSpPr>
              <p:nvPr/>
            </p:nvSpPr>
            <p:spPr bwMode="auto">
              <a:xfrm>
                <a:off x="1869" y="17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4" name="Rectangle 196"/>
              <p:cNvSpPr>
                <a:spLocks noChangeArrowheads="1"/>
              </p:cNvSpPr>
              <p:nvPr/>
            </p:nvSpPr>
            <p:spPr bwMode="auto">
              <a:xfrm>
                <a:off x="1901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5" name="Rectangle 197"/>
              <p:cNvSpPr>
                <a:spLocks noChangeArrowheads="1"/>
              </p:cNvSpPr>
              <p:nvPr/>
            </p:nvSpPr>
            <p:spPr bwMode="auto">
              <a:xfrm>
                <a:off x="1940" y="152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6" name="Rectangle 198"/>
              <p:cNvSpPr>
                <a:spLocks noChangeArrowheads="1"/>
              </p:cNvSpPr>
              <p:nvPr/>
            </p:nvSpPr>
            <p:spPr bwMode="auto">
              <a:xfrm>
                <a:off x="2012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7" name="Rectangle 199"/>
              <p:cNvSpPr>
                <a:spLocks noChangeArrowheads="1"/>
              </p:cNvSpPr>
              <p:nvPr/>
            </p:nvSpPr>
            <p:spPr bwMode="auto">
              <a:xfrm>
                <a:off x="2044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8" name="Rectangle 200"/>
              <p:cNvSpPr>
                <a:spLocks noChangeArrowheads="1"/>
              </p:cNvSpPr>
              <p:nvPr/>
            </p:nvSpPr>
            <p:spPr bwMode="auto">
              <a:xfrm>
                <a:off x="2084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9" name="Rectangle 201"/>
              <p:cNvSpPr>
                <a:spLocks noChangeArrowheads="1"/>
              </p:cNvSpPr>
              <p:nvPr/>
            </p:nvSpPr>
            <p:spPr bwMode="auto">
              <a:xfrm>
                <a:off x="2116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0" name="Rectangle 202"/>
              <p:cNvSpPr>
                <a:spLocks noChangeArrowheads="1"/>
              </p:cNvSpPr>
              <p:nvPr/>
            </p:nvSpPr>
            <p:spPr bwMode="auto">
              <a:xfrm>
                <a:off x="2156" y="112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1" name="Rectangle 203"/>
              <p:cNvSpPr>
                <a:spLocks noChangeArrowheads="1"/>
              </p:cNvSpPr>
              <p:nvPr/>
            </p:nvSpPr>
            <p:spPr bwMode="auto">
              <a:xfrm>
                <a:off x="2188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2" name="Rectangle 204"/>
              <p:cNvSpPr>
                <a:spLocks noChangeArrowheads="1"/>
              </p:cNvSpPr>
              <p:nvPr/>
            </p:nvSpPr>
            <p:spPr bwMode="auto">
              <a:xfrm>
                <a:off x="2228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3" name="Rectangle 205"/>
              <p:cNvSpPr>
                <a:spLocks noChangeArrowheads="1"/>
              </p:cNvSpPr>
              <p:nvPr/>
            </p:nvSpPr>
            <p:spPr bwMode="auto">
              <a:xfrm>
                <a:off x="2260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4" name="Rectangle 206"/>
              <p:cNvSpPr>
                <a:spLocks noChangeArrowheads="1"/>
              </p:cNvSpPr>
              <p:nvPr/>
            </p:nvSpPr>
            <p:spPr bwMode="auto">
              <a:xfrm>
                <a:off x="2300" y="13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5" name="Rectangle 207"/>
              <p:cNvSpPr>
                <a:spLocks noChangeArrowheads="1"/>
              </p:cNvSpPr>
              <p:nvPr/>
            </p:nvSpPr>
            <p:spPr bwMode="auto">
              <a:xfrm>
                <a:off x="2332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6" name="Rectangle 208"/>
              <p:cNvSpPr>
                <a:spLocks noChangeArrowheads="1"/>
              </p:cNvSpPr>
              <p:nvPr/>
            </p:nvSpPr>
            <p:spPr bwMode="auto">
              <a:xfrm>
                <a:off x="2372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7" name="Rectangle 209"/>
              <p:cNvSpPr>
                <a:spLocks noChangeArrowheads="1"/>
              </p:cNvSpPr>
              <p:nvPr/>
            </p:nvSpPr>
            <p:spPr bwMode="auto">
              <a:xfrm>
                <a:off x="2403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8" name="Rectangle 210"/>
              <p:cNvSpPr>
                <a:spLocks noChangeArrowheads="1"/>
              </p:cNvSpPr>
              <p:nvPr/>
            </p:nvSpPr>
            <p:spPr bwMode="auto">
              <a:xfrm>
                <a:off x="2443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9" name="Rectangle 211"/>
              <p:cNvSpPr>
                <a:spLocks noChangeArrowheads="1"/>
              </p:cNvSpPr>
              <p:nvPr/>
            </p:nvSpPr>
            <p:spPr bwMode="auto">
              <a:xfrm>
                <a:off x="2475" y="116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0" name="Rectangle 212"/>
              <p:cNvSpPr>
                <a:spLocks noChangeArrowheads="1"/>
              </p:cNvSpPr>
              <p:nvPr/>
            </p:nvSpPr>
            <p:spPr bwMode="auto">
              <a:xfrm>
                <a:off x="2515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1" name="Rectangle 213"/>
              <p:cNvSpPr>
                <a:spLocks noChangeArrowheads="1"/>
              </p:cNvSpPr>
              <p:nvPr/>
            </p:nvSpPr>
            <p:spPr bwMode="auto">
              <a:xfrm>
                <a:off x="2547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2" name="Rectangle 214"/>
              <p:cNvSpPr>
                <a:spLocks noChangeArrowheads="1"/>
              </p:cNvSpPr>
              <p:nvPr/>
            </p:nvSpPr>
            <p:spPr bwMode="auto">
              <a:xfrm>
                <a:off x="2587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3" name="Rectangle 215"/>
              <p:cNvSpPr>
                <a:spLocks noChangeArrowheads="1"/>
              </p:cNvSpPr>
              <p:nvPr/>
            </p:nvSpPr>
            <p:spPr bwMode="auto">
              <a:xfrm>
                <a:off x="2659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4" name="Rectangle 216"/>
              <p:cNvSpPr>
                <a:spLocks noChangeArrowheads="1"/>
              </p:cNvSpPr>
              <p:nvPr/>
            </p:nvSpPr>
            <p:spPr bwMode="auto">
              <a:xfrm>
                <a:off x="2691" y="137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5" name="Rectangle 217"/>
              <p:cNvSpPr>
                <a:spLocks noChangeArrowheads="1"/>
              </p:cNvSpPr>
              <p:nvPr/>
            </p:nvSpPr>
            <p:spPr bwMode="auto">
              <a:xfrm>
                <a:off x="2731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6" name="Rectangle 218"/>
              <p:cNvSpPr>
                <a:spLocks noChangeArrowheads="1"/>
              </p:cNvSpPr>
              <p:nvPr/>
            </p:nvSpPr>
            <p:spPr bwMode="auto">
              <a:xfrm>
                <a:off x="2763" y="112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7" name="Rectangle 219"/>
              <p:cNvSpPr>
                <a:spLocks noChangeArrowheads="1"/>
              </p:cNvSpPr>
              <p:nvPr/>
            </p:nvSpPr>
            <p:spPr bwMode="auto">
              <a:xfrm>
                <a:off x="2803" y="116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8" name="Rectangle 220"/>
              <p:cNvSpPr>
                <a:spLocks noChangeArrowheads="1"/>
              </p:cNvSpPr>
              <p:nvPr/>
            </p:nvSpPr>
            <p:spPr bwMode="auto">
              <a:xfrm>
                <a:off x="2834" y="137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9" name="Rectangle 221"/>
              <p:cNvSpPr>
                <a:spLocks noChangeArrowheads="1"/>
              </p:cNvSpPr>
              <p:nvPr/>
            </p:nvSpPr>
            <p:spPr bwMode="auto">
              <a:xfrm>
                <a:off x="2874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0" name="Rectangle 222"/>
              <p:cNvSpPr>
                <a:spLocks noChangeArrowheads="1"/>
              </p:cNvSpPr>
              <p:nvPr/>
            </p:nvSpPr>
            <p:spPr bwMode="auto">
              <a:xfrm>
                <a:off x="2906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1" name="Rectangle 223"/>
              <p:cNvSpPr>
                <a:spLocks noChangeArrowheads="1"/>
              </p:cNvSpPr>
              <p:nvPr/>
            </p:nvSpPr>
            <p:spPr bwMode="auto">
              <a:xfrm>
                <a:off x="2946" y="123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2" name="Rectangle 224"/>
              <p:cNvSpPr>
                <a:spLocks noChangeArrowheads="1"/>
              </p:cNvSpPr>
              <p:nvPr/>
            </p:nvSpPr>
            <p:spPr bwMode="auto">
              <a:xfrm>
                <a:off x="2978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3" name="Rectangle 225"/>
              <p:cNvSpPr>
                <a:spLocks noChangeArrowheads="1"/>
              </p:cNvSpPr>
              <p:nvPr/>
            </p:nvSpPr>
            <p:spPr bwMode="auto">
              <a:xfrm>
                <a:off x="3018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4" name="Rectangle 226"/>
              <p:cNvSpPr>
                <a:spLocks noChangeArrowheads="1"/>
              </p:cNvSpPr>
              <p:nvPr/>
            </p:nvSpPr>
            <p:spPr bwMode="auto">
              <a:xfrm>
                <a:off x="3050" y="12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5" name="Rectangle 227"/>
              <p:cNvSpPr>
                <a:spLocks noChangeArrowheads="1"/>
              </p:cNvSpPr>
              <p:nvPr/>
            </p:nvSpPr>
            <p:spPr bwMode="auto">
              <a:xfrm>
                <a:off x="3090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6" name="Rectangle 228"/>
              <p:cNvSpPr>
                <a:spLocks noChangeArrowheads="1"/>
              </p:cNvSpPr>
              <p:nvPr/>
            </p:nvSpPr>
            <p:spPr bwMode="auto">
              <a:xfrm>
                <a:off x="3122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7" name="Rectangle 229"/>
              <p:cNvSpPr>
                <a:spLocks noChangeArrowheads="1"/>
              </p:cNvSpPr>
              <p:nvPr/>
            </p:nvSpPr>
            <p:spPr bwMode="auto">
              <a:xfrm>
                <a:off x="3162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8" name="Rectangle 230"/>
              <p:cNvSpPr>
                <a:spLocks noChangeArrowheads="1"/>
              </p:cNvSpPr>
              <p:nvPr/>
            </p:nvSpPr>
            <p:spPr bwMode="auto">
              <a:xfrm>
                <a:off x="3194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9" name="Rectangle 231"/>
              <p:cNvSpPr>
                <a:spLocks noChangeArrowheads="1"/>
              </p:cNvSpPr>
              <p:nvPr/>
            </p:nvSpPr>
            <p:spPr bwMode="auto">
              <a:xfrm>
                <a:off x="3234" y="17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0" name="Rectangle 232"/>
              <p:cNvSpPr>
                <a:spLocks noChangeArrowheads="1"/>
              </p:cNvSpPr>
              <p:nvPr/>
            </p:nvSpPr>
            <p:spPr bwMode="auto">
              <a:xfrm>
                <a:off x="3265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1" name="Rectangle 233"/>
              <p:cNvSpPr>
                <a:spLocks noChangeArrowheads="1"/>
              </p:cNvSpPr>
              <p:nvPr/>
            </p:nvSpPr>
            <p:spPr bwMode="auto">
              <a:xfrm>
                <a:off x="3305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2" name="Rectangle 234"/>
              <p:cNvSpPr>
                <a:spLocks noChangeArrowheads="1"/>
              </p:cNvSpPr>
              <p:nvPr/>
            </p:nvSpPr>
            <p:spPr bwMode="auto">
              <a:xfrm>
                <a:off x="3337" y="198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3" name="Rectangle 235"/>
              <p:cNvSpPr>
                <a:spLocks noChangeArrowheads="1"/>
              </p:cNvSpPr>
              <p:nvPr/>
            </p:nvSpPr>
            <p:spPr bwMode="auto">
              <a:xfrm>
                <a:off x="3377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4" name="Rectangle 236"/>
              <p:cNvSpPr>
                <a:spLocks noChangeArrowheads="1"/>
              </p:cNvSpPr>
              <p:nvPr/>
            </p:nvSpPr>
            <p:spPr bwMode="auto">
              <a:xfrm>
                <a:off x="3409" y="152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5" name="Rectangle 237"/>
              <p:cNvSpPr>
                <a:spLocks noChangeArrowheads="1"/>
              </p:cNvSpPr>
              <p:nvPr/>
            </p:nvSpPr>
            <p:spPr bwMode="auto">
              <a:xfrm>
                <a:off x="3449" y="2169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6" name="Rectangle 238"/>
              <p:cNvSpPr>
                <a:spLocks noChangeArrowheads="1"/>
              </p:cNvSpPr>
              <p:nvPr/>
            </p:nvSpPr>
            <p:spPr bwMode="auto">
              <a:xfrm>
                <a:off x="3481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7" name="Rectangle 239"/>
              <p:cNvSpPr>
                <a:spLocks noChangeArrowheads="1"/>
              </p:cNvSpPr>
              <p:nvPr/>
            </p:nvSpPr>
            <p:spPr bwMode="auto">
              <a:xfrm>
                <a:off x="3521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8" name="Rectangle 240"/>
              <p:cNvSpPr>
                <a:spLocks noChangeArrowheads="1"/>
              </p:cNvSpPr>
              <p:nvPr/>
            </p:nvSpPr>
            <p:spPr bwMode="auto">
              <a:xfrm>
                <a:off x="3553" y="2057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9" name="Rectangle 241"/>
              <p:cNvSpPr>
                <a:spLocks noChangeArrowheads="1"/>
              </p:cNvSpPr>
              <p:nvPr/>
            </p:nvSpPr>
            <p:spPr bwMode="auto">
              <a:xfrm>
                <a:off x="3553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0" name="Rectangle 242"/>
              <p:cNvSpPr>
                <a:spLocks noChangeArrowheads="1"/>
              </p:cNvSpPr>
              <p:nvPr/>
            </p:nvSpPr>
            <p:spPr bwMode="auto">
              <a:xfrm>
                <a:off x="3625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1" name="Rectangle 243"/>
              <p:cNvSpPr>
                <a:spLocks noChangeArrowheads="1"/>
              </p:cNvSpPr>
              <p:nvPr/>
            </p:nvSpPr>
            <p:spPr bwMode="auto">
              <a:xfrm>
                <a:off x="3665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2" name="Rectangle 244"/>
              <p:cNvSpPr>
                <a:spLocks noChangeArrowheads="1"/>
              </p:cNvSpPr>
              <p:nvPr/>
            </p:nvSpPr>
            <p:spPr bwMode="auto">
              <a:xfrm>
                <a:off x="719" y="141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</p:grpSp>
        <p:grpSp>
          <p:nvGrpSpPr>
            <p:cNvPr id="53565" name="Group 317"/>
            <p:cNvGrpSpPr>
              <a:grpSpLocks/>
            </p:cNvGrpSpPr>
            <p:nvPr/>
          </p:nvGrpSpPr>
          <p:grpSpPr bwMode="auto">
            <a:xfrm>
              <a:off x="647" y="3063"/>
              <a:ext cx="3050" cy="345"/>
              <a:chOff x="647" y="3063"/>
              <a:chExt cx="3050" cy="345"/>
            </a:xfrm>
          </p:grpSpPr>
          <p:sp>
            <p:nvSpPr>
              <p:cNvPr id="53494" name="Rectangle 246"/>
              <p:cNvSpPr>
                <a:spLocks noChangeArrowheads="1"/>
              </p:cNvSpPr>
              <p:nvPr/>
            </p:nvSpPr>
            <p:spPr bwMode="auto">
              <a:xfrm>
                <a:off x="647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495" name="Rectangle 247"/>
              <p:cNvSpPr>
                <a:spLocks noChangeArrowheads="1"/>
              </p:cNvSpPr>
              <p:nvPr/>
            </p:nvSpPr>
            <p:spPr bwMode="auto">
              <a:xfrm>
                <a:off x="74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496" name="Rectangle 248"/>
              <p:cNvSpPr>
                <a:spLocks noChangeArrowheads="1"/>
              </p:cNvSpPr>
              <p:nvPr/>
            </p:nvSpPr>
            <p:spPr bwMode="auto">
              <a:xfrm>
                <a:off x="815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497" name="Rectangle 249"/>
              <p:cNvSpPr>
                <a:spLocks noChangeArrowheads="1"/>
              </p:cNvSpPr>
              <p:nvPr/>
            </p:nvSpPr>
            <p:spPr bwMode="auto">
              <a:xfrm>
                <a:off x="887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498" name="Rectangle 250"/>
              <p:cNvSpPr>
                <a:spLocks noChangeArrowheads="1"/>
              </p:cNvSpPr>
              <p:nvPr/>
            </p:nvSpPr>
            <p:spPr bwMode="auto">
              <a:xfrm>
                <a:off x="919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g</a:t>
                </a:r>
                <a:endParaRPr lang="en-US"/>
              </a:p>
            </p:txBody>
          </p:sp>
          <p:sp>
            <p:nvSpPr>
              <p:cNvPr id="53499" name="Rectangle 251"/>
              <p:cNvSpPr>
                <a:spLocks noChangeArrowheads="1"/>
              </p:cNvSpPr>
              <p:nvPr/>
            </p:nvSpPr>
            <p:spPr bwMode="auto">
              <a:xfrm>
                <a:off x="999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00" name="Rectangle 252"/>
              <p:cNvSpPr>
                <a:spLocks noChangeArrowheads="1"/>
              </p:cNvSpPr>
              <p:nvPr/>
            </p:nvSpPr>
            <p:spPr bwMode="auto">
              <a:xfrm>
                <a:off x="107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01" name="Rectangle 253"/>
              <p:cNvSpPr>
                <a:spLocks noChangeArrowheads="1"/>
              </p:cNvSpPr>
              <p:nvPr/>
            </p:nvSpPr>
            <p:spPr bwMode="auto">
              <a:xfrm>
                <a:off x="115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b</a:t>
                </a:r>
                <a:endParaRPr lang="en-US"/>
              </a:p>
            </p:txBody>
          </p:sp>
          <p:sp>
            <p:nvSpPr>
              <p:cNvPr id="53502" name="Rectangle 254"/>
              <p:cNvSpPr>
                <a:spLocks noChangeArrowheads="1"/>
              </p:cNvSpPr>
              <p:nvPr/>
            </p:nvSpPr>
            <p:spPr bwMode="auto">
              <a:xfrm>
                <a:off x="1238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l</a:t>
                </a:r>
                <a:endParaRPr lang="en-US"/>
              </a:p>
            </p:txBody>
          </p:sp>
          <p:sp>
            <p:nvSpPr>
              <p:cNvPr id="53503" name="Rectangle 255"/>
              <p:cNvSpPr>
                <a:spLocks noChangeArrowheads="1"/>
              </p:cNvSpPr>
              <p:nvPr/>
            </p:nvSpPr>
            <p:spPr bwMode="auto">
              <a:xfrm>
                <a:off x="127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04" name="Rectangle 256"/>
              <p:cNvSpPr>
                <a:spLocks noChangeArrowheads="1"/>
              </p:cNvSpPr>
              <p:nvPr/>
            </p:nvSpPr>
            <p:spPr bwMode="auto">
              <a:xfrm>
                <a:off x="1350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05" name="Rectangle 257"/>
              <p:cNvSpPr>
                <a:spLocks noChangeArrowheads="1"/>
              </p:cNvSpPr>
              <p:nvPr/>
            </p:nvSpPr>
            <p:spPr bwMode="auto">
              <a:xfrm>
                <a:off x="1390" y="3063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06" name="Rectangle 258"/>
              <p:cNvSpPr>
                <a:spLocks noChangeArrowheads="1"/>
              </p:cNvSpPr>
              <p:nvPr/>
            </p:nvSpPr>
            <p:spPr bwMode="auto">
              <a:xfrm>
                <a:off x="149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07" name="Rectangle 259"/>
              <p:cNvSpPr>
                <a:spLocks noChangeArrowheads="1"/>
              </p:cNvSpPr>
              <p:nvPr/>
            </p:nvSpPr>
            <p:spPr bwMode="auto">
              <a:xfrm>
                <a:off x="157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u</a:t>
                </a:r>
                <a:endParaRPr lang="en-US"/>
              </a:p>
            </p:txBody>
          </p:sp>
          <p:sp>
            <p:nvSpPr>
              <p:cNvPr id="53508" name="Rectangle 260"/>
              <p:cNvSpPr>
                <a:spLocks noChangeArrowheads="1"/>
              </p:cNvSpPr>
              <p:nvPr/>
            </p:nvSpPr>
            <p:spPr bwMode="auto">
              <a:xfrm>
                <a:off x="165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09" name="Rectangle 261"/>
              <p:cNvSpPr>
                <a:spLocks noChangeArrowheads="1"/>
              </p:cNvSpPr>
              <p:nvPr/>
            </p:nvSpPr>
            <p:spPr bwMode="auto">
              <a:xfrm>
                <a:off x="1725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10" name="Rectangle 262"/>
              <p:cNvSpPr>
                <a:spLocks noChangeArrowheads="1"/>
              </p:cNvSpPr>
              <p:nvPr/>
            </p:nvSpPr>
            <p:spPr bwMode="auto">
              <a:xfrm>
                <a:off x="1805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(</a:t>
                </a:r>
                <a:endParaRPr lang="en-US"/>
              </a:p>
            </p:txBody>
          </p:sp>
          <p:sp>
            <p:nvSpPr>
              <p:cNvPr id="53511" name="Rectangle 263"/>
              <p:cNvSpPr>
                <a:spLocks noChangeArrowheads="1"/>
              </p:cNvSpPr>
              <p:nvPr/>
            </p:nvSpPr>
            <p:spPr bwMode="auto">
              <a:xfrm>
                <a:off x="185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12" name="Rectangle 264"/>
              <p:cNvSpPr>
                <a:spLocks noChangeArrowheads="1"/>
              </p:cNvSpPr>
              <p:nvPr/>
            </p:nvSpPr>
            <p:spPr bwMode="auto">
              <a:xfrm>
                <a:off x="1925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)</a:t>
                </a:r>
                <a:endParaRPr lang="en-US"/>
              </a:p>
            </p:txBody>
          </p:sp>
          <p:sp>
            <p:nvSpPr>
              <p:cNvPr id="53513" name="Rectangle 265"/>
              <p:cNvSpPr>
                <a:spLocks noChangeArrowheads="1"/>
              </p:cNvSpPr>
              <p:nvPr/>
            </p:nvSpPr>
            <p:spPr bwMode="auto">
              <a:xfrm>
                <a:off x="197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14" name="Rectangle 266"/>
              <p:cNvSpPr>
                <a:spLocks noChangeArrowheads="1"/>
              </p:cNvSpPr>
              <p:nvPr/>
            </p:nvSpPr>
            <p:spPr bwMode="auto">
              <a:xfrm>
                <a:off x="2004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15" name="Rectangle 267"/>
              <p:cNvSpPr>
                <a:spLocks noChangeArrowheads="1"/>
              </p:cNvSpPr>
              <p:nvPr/>
            </p:nvSpPr>
            <p:spPr bwMode="auto">
              <a:xfrm>
                <a:off x="2100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16" name="Rectangle 268"/>
              <p:cNvSpPr>
                <a:spLocks noChangeArrowheads="1"/>
              </p:cNvSpPr>
              <p:nvPr/>
            </p:nvSpPr>
            <p:spPr bwMode="auto">
              <a:xfrm>
                <a:off x="214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17" name="Rectangle 269"/>
              <p:cNvSpPr>
                <a:spLocks noChangeArrowheads="1"/>
              </p:cNvSpPr>
              <p:nvPr/>
            </p:nvSpPr>
            <p:spPr bwMode="auto">
              <a:xfrm>
                <a:off x="2228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18" name="Rectangle 270"/>
              <p:cNvSpPr>
                <a:spLocks noChangeArrowheads="1"/>
              </p:cNvSpPr>
              <p:nvPr/>
            </p:nvSpPr>
            <p:spPr bwMode="auto">
              <a:xfrm>
                <a:off x="2268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P</a:t>
                </a:r>
                <a:endParaRPr lang="en-US"/>
              </a:p>
            </p:txBody>
          </p:sp>
          <p:sp>
            <p:nvSpPr>
              <p:cNvPr id="53519" name="Rectangle 271"/>
              <p:cNvSpPr>
                <a:spLocks noChangeArrowheads="1"/>
              </p:cNvSpPr>
              <p:nvPr/>
            </p:nvSpPr>
            <p:spPr bwMode="auto">
              <a:xfrm>
                <a:off x="2364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20" name="Rectangle 272"/>
              <p:cNvSpPr>
                <a:spLocks noChangeArrowheads="1"/>
              </p:cNvSpPr>
              <p:nvPr/>
            </p:nvSpPr>
            <p:spPr bwMode="auto">
              <a:xfrm>
                <a:off x="2411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21" name="Rectangle 273"/>
              <p:cNvSpPr>
                <a:spLocks noChangeArrowheads="1"/>
              </p:cNvSpPr>
              <p:nvPr/>
            </p:nvSpPr>
            <p:spPr bwMode="auto">
              <a:xfrm>
                <a:off x="2491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22" name="Rectangle 274"/>
              <p:cNvSpPr>
                <a:spLocks noChangeArrowheads="1"/>
              </p:cNvSpPr>
              <p:nvPr/>
            </p:nvSpPr>
            <p:spPr bwMode="auto">
              <a:xfrm>
                <a:off x="256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23" name="Rectangle 275"/>
              <p:cNvSpPr>
                <a:spLocks noChangeArrowheads="1"/>
              </p:cNvSpPr>
              <p:nvPr/>
            </p:nvSpPr>
            <p:spPr bwMode="auto">
              <a:xfrm>
                <a:off x="264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24" name="Rectangle 276"/>
              <p:cNvSpPr>
                <a:spLocks noChangeArrowheads="1"/>
              </p:cNvSpPr>
              <p:nvPr/>
            </p:nvSpPr>
            <p:spPr bwMode="auto">
              <a:xfrm>
                <a:off x="272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25" name="Rectangle 277"/>
              <p:cNvSpPr>
                <a:spLocks noChangeArrowheads="1"/>
              </p:cNvSpPr>
              <p:nvPr/>
            </p:nvSpPr>
            <p:spPr bwMode="auto">
              <a:xfrm>
                <a:off x="276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26" name="Rectangle 278"/>
              <p:cNvSpPr>
                <a:spLocks noChangeArrowheads="1"/>
              </p:cNvSpPr>
              <p:nvPr/>
            </p:nvSpPr>
            <p:spPr bwMode="auto">
              <a:xfrm>
                <a:off x="280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 u="sng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27" name="Rectangle 279"/>
              <p:cNvSpPr>
                <a:spLocks noChangeArrowheads="1"/>
              </p:cNvSpPr>
              <p:nvPr/>
            </p:nvSpPr>
            <p:spPr bwMode="auto">
              <a:xfrm>
                <a:off x="280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28" name="Rectangle 280"/>
              <p:cNvSpPr>
                <a:spLocks noChangeArrowheads="1"/>
              </p:cNvSpPr>
              <p:nvPr/>
            </p:nvSpPr>
            <p:spPr bwMode="auto">
              <a:xfrm>
                <a:off x="2842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29" name="Rectangle 281"/>
              <p:cNvSpPr>
                <a:spLocks noChangeArrowheads="1"/>
              </p:cNvSpPr>
              <p:nvPr/>
            </p:nvSpPr>
            <p:spPr bwMode="auto">
              <a:xfrm>
                <a:off x="292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30" name="Rectangle 282"/>
              <p:cNvSpPr>
                <a:spLocks noChangeArrowheads="1"/>
              </p:cNvSpPr>
              <p:nvPr/>
            </p:nvSpPr>
            <p:spPr bwMode="auto">
              <a:xfrm>
                <a:off x="2954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31" name="Rectangle 283"/>
              <p:cNvSpPr>
                <a:spLocks noChangeArrowheads="1"/>
              </p:cNvSpPr>
              <p:nvPr/>
            </p:nvSpPr>
            <p:spPr bwMode="auto">
              <a:xfrm>
                <a:off x="305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d</a:t>
                </a:r>
                <a:endParaRPr lang="en-US"/>
              </a:p>
            </p:txBody>
          </p:sp>
          <p:sp>
            <p:nvSpPr>
              <p:cNvPr id="53532" name="Rectangle 284"/>
              <p:cNvSpPr>
                <a:spLocks noChangeArrowheads="1"/>
              </p:cNvSpPr>
              <p:nvPr/>
            </p:nvSpPr>
            <p:spPr bwMode="auto">
              <a:xfrm>
                <a:off x="313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d</a:t>
                </a:r>
                <a:endParaRPr lang="en-US"/>
              </a:p>
            </p:txBody>
          </p:sp>
          <p:sp>
            <p:nvSpPr>
              <p:cNvPr id="53533" name="Rectangle 285"/>
              <p:cNvSpPr>
                <a:spLocks noChangeArrowheads="1"/>
              </p:cNvSpPr>
              <p:nvPr/>
            </p:nvSpPr>
            <p:spPr bwMode="auto">
              <a:xfrm>
                <a:off x="3210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34" name="Rectangle 286"/>
              <p:cNvSpPr>
                <a:spLocks noChangeArrowheads="1"/>
              </p:cNvSpPr>
              <p:nvPr/>
            </p:nvSpPr>
            <p:spPr bwMode="auto">
              <a:xfrm>
                <a:off x="324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35" name="Rectangle 287"/>
              <p:cNvSpPr>
                <a:spLocks noChangeArrowheads="1"/>
              </p:cNvSpPr>
              <p:nvPr/>
            </p:nvSpPr>
            <p:spPr bwMode="auto">
              <a:xfrm>
                <a:off x="3281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36" name="Rectangle 288"/>
              <p:cNvSpPr>
                <a:spLocks noChangeArrowheads="1"/>
              </p:cNvSpPr>
              <p:nvPr/>
            </p:nvSpPr>
            <p:spPr bwMode="auto">
              <a:xfrm>
                <a:off x="331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37" name="Rectangle 289"/>
              <p:cNvSpPr>
                <a:spLocks noChangeArrowheads="1"/>
              </p:cNvSpPr>
              <p:nvPr/>
            </p:nvSpPr>
            <p:spPr bwMode="auto">
              <a:xfrm>
                <a:off x="339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38" name="Rectangle 290"/>
              <p:cNvSpPr>
                <a:spLocks noChangeArrowheads="1"/>
              </p:cNvSpPr>
              <p:nvPr/>
            </p:nvSpPr>
            <p:spPr bwMode="auto">
              <a:xfrm>
                <a:off x="347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39" name="Rectangle 291"/>
              <p:cNvSpPr>
                <a:spLocks noChangeArrowheads="1"/>
              </p:cNvSpPr>
              <p:nvPr/>
            </p:nvSpPr>
            <p:spPr bwMode="auto">
              <a:xfrm>
                <a:off x="3505" y="3063"/>
                <a:ext cx="8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40" name="Rectangle 292"/>
              <p:cNvSpPr>
                <a:spLocks noChangeArrowheads="1"/>
              </p:cNvSpPr>
              <p:nvPr/>
            </p:nvSpPr>
            <p:spPr bwMode="auto">
              <a:xfrm>
                <a:off x="3577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1" name="Rectangle 293"/>
              <p:cNvSpPr>
                <a:spLocks noChangeArrowheads="1"/>
              </p:cNvSpPr>
              <p:nvPr/>
            </p:nvSpPr>
            <p:spPr bwMode="auto">
              <a:xfrm>
                <a:off x="3657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42" name="Rectangle 294"/>
              <p:cNvSpPr>
                <a:spLocks noChangeArrowheads="1"/>
              </p:cNvSpPr>
              <p:nvPr/>
            </p:nvSpPr>
            <p:spPr bwMode="auto">
              <a:xfrm>
                <a:off x="1334" y="3215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43" name="Rectangle 295"/>
              <p:cNvSpPr>
                <a:spLocks noChangeArrowheads="1"/>
              </p:cNvSpPr>
              <p:nvPr/>
            </p:nvSpPr>
            <p:spPr bwMode="auto">
              <a:xfrm>
                <a:off x="1438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4" name="Rectangle 296"/>
              <p:cNvSpPr>
                <a:spLocks noChangeArrowheads="1"/>
              </p:cNvSpPr>
              <p:nvPr/>
            </p:nvSpPr>
            <p:spPr bwMode="auto">
              <a:xfrm>
                <a:off x="1517" y="3215"/>
                <a:ext cx="12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m</a:t>
                </a:r>
                <a:endParaRPr lang="en-US"/>
              </a:p>
            </p:txBody>
          </p:sp>
          <p:sp>
            <p:nvSpPr>
              <p:cNvPr id="53545" name="Rectangle 297"/>
              <p:cNvSpPr>
                <a:spLocks noChangeArrowheads="1"/>
              </p:cNvSpPr>
              <p:nvPr/>
            </p:nvSpPr>
            <p:spPr bwMode="auto">
              <a:xfrm>
                <a:off x="1637" y="3215"/>
                <a:ext cx="12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m</a:t>
                </a:r>
                <a:endParaRPr lang="en-US"/>
              </a:p>
            </p:txBody>
          </p:sp>
          <p:sp>
            <p:nvSpPr>
              <p:cNvPr id="53546" name="Rectangle 298"/>
              <p:cNvSpPr>
                <a:spLocks noChangeArrowheads="1"/>
              </p:cNvSpPr>
              <p:nvPr/>
            </p:nvSpPr>
            <p:spPr bwMode="auto">
              <a:xfrm>
                <a:off x="1757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7" name="Rectangle 299"/>
              <p:cNvSpPr>
                <a:spLocks noChangeArrowheads="1"/>
              </p:cNvSpPr>
              <p:nvPr/>
            </p:nvSpPr>
            <p:spPr bwMode="auto">
              <a:xfrm>
                <a:off x="1837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48" name="Rectangle 300"/>
              <p:cNvSpPr>
                <a:spLocks noChangeArrowheads="1"/>
              </p:cNvSpPr>
              <p:nvPr/>
            </p:nvSpPr>
            <p:spPr bwMode="auto">
              <a:xfrm>
                <a:off x="1917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49" name="Rectangle 301"/>
              <p:cNvSpPr>
                <a:spLocks noChangeArrowheads="1"/>
              </p:cNvSpPr>
              <p:nvPr/>
            </p:nvSpPr>
            <p:spPr bwMode="auto">
              <a:xfrm>
                <a:off x="1956" y="3215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50" name="Rectangle 302"/>
              <p:cNvSpPr>
                <a:spLocks noChangeArrowheads="1"/>
              </p:cNvSpPr>
              <p:nvPr/>
            </p:nvSpPr>
            <p:spPr bwMode="auto">
              <a:xfrm>
                <a:off x="206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51" name="Rectangle 303"/>
              <p:cNvSpPr>
                <a:spLocks noChangeArrowheads="1"/>
              </p:cNvSpPr>
              <p:nvPr/>
            </p:nvSpPr>
            <p:spPr bwMode="auto">
              <a:xfrm>
                <a:off x="214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u</a:t>
                </a:r>
                <a:endParaRPr lang="en-US"/>
              </a:p>
            </p:txBody>
          </p:sp>
          <p:sp>
            <p:nvSpPr>
              <p:cNvPr id="53552" name="Rectangle 304"/>
              <p:cNvSpPr>
                <a:spLocks noChangeArrowheads="1"/>
              </p:cNvSpPr>
              <p:nvPr/>
            </p:nvSpPr>
            <p:spPr bwMode="auto">
              <a:xfrm>
                <a:off x="2220" y="3215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53" name="Rectangle 305"/>
              <p:cNvSpPr>
                <a:spLocks noChangeArrowheads="1"/>
              </p:cNvSpPr>
              <p:nvPr/>
            </p:nvSpPr>
            <p:spPr bwMode="auto">
              <a:xfrm>
                <a:off x="2292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54" name="Rectangle 306"/>
              <p:cNvSpPr>
                <a:spLocks noChangeArrowheads="1"/>
              </p:cNvSpPr>
              <p:nvPr/>
            </p:nvSpPr>
            <p:spPr bwMode="auto">
              <a:xfrm>
                <a:off x="2372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55" name="Rectangle 307"/>
              <p:cNvSpPr>
                <a:spLocks noChangeArrowheads="1"/>
              </p:cNvSpPr>
              <p:nvPr/>
            </p:nvSpPr>
            <p:spPr bwMode="auto">
              <a:xfrm>
                <a:off x="2411" y="3215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V</a:t>
                </a:r>
                <a:endParaRPr lang="en-US"/>
              </a:p>
            </p:txBody>
          </p:sp>
          <p:sp>
            <p:nvSpPr>
              <p:cNvPr id="53556" name="Rectangle 308"/>
              <p:cNvSpPr>
                <a:spLocks noChangeArrowheads="1"/>
              </p:cNvSpPr>
              <p:nvPr/>
            </p:nvSpPr>
            <p:spPr bwMode="auto">
              <a:xfrm>
                <a:off x="2499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57" name="Rectangle 309"/>
              <p:cNvSpPr>
                <a:spLocks noChangeArrowheads="1"/>
              </p:cNvSpPr>
              <p:nvPr/>
            </p:nvSpPr>
            <p:spPr bwMode="auto">
              <a:xfrm>
                <a:off x="2579" y="3215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58" name="Rectangle 310"/>
              <p:cNvSpPr>
                <a:spLocks noChangeArrowheads="1"/>
              </p:cNvSpPr>
              <p:nvPr/>
            </p:nvSpPr>
            <p:spPr bwMode="auto">
              <a:xfrm>
                <a:off x="2627" y="3215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59" name="Rectangle 311"/>
              <p:cNvSpPr>
                <a:spLocks noChangeArrowheads="1"/>
              </p:cNvSpPr>
              <p:nvPr/>
            </p:nvSpPr>
            <p:spPr bwMode="auto">
              <a:xfrm>
                <a:off x="2659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60" name="Rectangle 312"/>
              <p:cNvSpPr>
                <a:spLocks noChangeArrowheads="1"/>
              </p:cNvSpPr>
              <p:nvPr/>
            </p:nvSpPr>
            <p:spPr bwMode="auto">
              <a:xfrm>
                <a:off x="2739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61" name="Rectangle 313"/>
              <p:cNvSpPr>
                <a:spLocks noChangeArrowheads="1"/>
              </p:cNvSpPr>
              <p:nvPr/>
            </p:nvSpPr>
            <p:spPr bwMode="auto">
              <a:xfrm>
                <a:off x="2779" y="3215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62" name="Rectangle 314"/>
              <p:cNvSpPr>
                <a:spLocks noChangeArrowheads="1"/>
              </p:cNvSpPr>
              <p:nvPr/>
            </p:nvSpPr>
            <p:spPr bwMode="auto">
              <a:xfrm>
                <a:off x="2811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63" name="Rectangle 315"/>
              <p:cNvSpPr>
                <a:spLocks noChangeArrowheads="1"/>
              </p:cNvSpPr>
              <p:nvPr/>
            </p:nvSpPr>
            <p:spPr bwMode="auto">
              <a:xfrm>
                <a:off x="289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64" name="Line 316"/>
              <p:cNvSpPr>
                <a:spLocks noChangeShapeType="1"/>
              </p:cNvSpPr>
              <p:nvPr/>
            </p:nvSpPr>
            <p:spPr bwMode="auto">
              <a:xfrm>
                <a:off x="2795" y="3207"/>
                <a:ext cx="894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567" name="Rectangle 31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837488" cy="609600"/>
          </a:xfrm>
        </p:spPr>
        <p:txBody>
          <a:bodyPr/>
          <a:lstStyle/>
          <a:p>
            <a:r>
              <a:rPr lang="en-US" sz="2800"/>
              <a:t>Un-Stable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Default Design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ADADA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ADADA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1192</Words>
  <Application>Microsoft Office PowerPoint</Application>
  <PresentationFormat>Letter Paper (8.5x11 in)</PresentationFormat>
  <Paragraphs>661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3</vt:i4>
      </vt:variant>
    </vt:vector>
  </HeadingPairs>
  <TitlesOfParts>
    <vt:vector size="17" baseType="lpstr">
      <vt:lpstr>Default Design</vt:lpstr>
      <vt:lpstr>The Quality Improvement Model</vt:lpstr>
      <vt:lpstr>Types of Variation  Common Causes</vt:lpstr>
      <vt:lpstr>Types of Variation  Special Causes</vt:lpstr>
      <vt:lpstr>Control Chart Components</vt:lpstr>
      <vt:lpstr>Rules for Separating Common &amp; Special Causes</vt:lpstr>
      <vt:lpstr>Process Stability</vt:lpstr>
      <vt:lpstr>Process Stability</vt:lpstr>
      <vt:lpstr>A Stable Process</vt:lpstr>
      <vt:lpstr>Un-Stable Process</vt:lpstr>
      <vt:lpstr>Advantages of Stable Processes Are:</vt:lpstr>
      <vt:lpstr>Polymer Manufacturing Data</vt:lpstr>
      <vt:lpstr>Histograms &amp; Control Charts</vt:lpstr>
      <vt:lpstr>Pump Maintenance Data</vt:lpstr>
      <vt:lpstr>Custom Show 1</vt:lpstr>
      <vt:lpstr>Copy of Custom Show 1</vt:lpstr>
      <vt:lpstr>Copy 2 of Custom Show 1</vt:lpstr>
    </vt:vector>
  </TitlesOfParts>
  <Company>Eastman Chemical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Quality Improvement Model</dc:title>
  <dc:creator>YYYYYYYY</dc:creator>
  <cp:lastModifiedBy>kuczek</cp:lastModifiedBy>
  <cp:revision>49</cp:revision>
  <cp:lastPrinted>2000-02-28T15:03:28Z</cp:lastPrinted>
  <dcterms:created xsi:type="dcterms:W3CDTF">1999-03-18T16:31:14Z</dcterms:created>
  <dcterms:modified xsi:type="dcterms:W3CDTF">2010-12-30T16:21:53Z</dcterms:modified>
</cp:coreProperties>
</file>