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85" r:id="rId10"/>
    <p:sldId id="265" r:id="rId11"/>
    <p:sldId id="268" r:id="rId12"/>
    <p:sldId id="266" r:id="rId13"/>
    <p:sldId id="267" r:id="rId14"/>
    <p:sldId id="284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4" r:id="rId25"/>
    <p:sldId id="279" r:id="rId26"/>
    <p:sldId id="280" r:id="rId27"/>
    <p:sldId id="281" r:id="rId28"/>
    <p:sldId id="282" r:id="rId29"/>
    <p:sldId id="283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9A25-EAF0-4C5D-8AAB-C7ACAF8DC49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13E58-BB01-46E3-8394-FC6E13F5C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8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13E58-BB01-46E3-8394-FC6E13F5C2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3577-6009-4064-98D8-D7A5CAD03BC6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8854-DC55-4F26-8865-EDC6B66246F9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5C81-BEBA-4EAB-A499-FD8FF0B19028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216-1952-460B-8C40-27E0C0C606C5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960F-A319-4E90-823A-62B65566A376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65A2-99D2-4D17-B85B-DE09ED3356CC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4508-1F7B-41BE-BEDE-184EC017883B}" type="datetime1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27B-BA6F-4E04-B607-56CEB1139133}" type="datetime1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0B8D-C923-4259-82CD-C18EF57B6A16}" type="datetime1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728-87EC-4A08-8E7D-9EDD9FC0F9FE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78F-F5C2-4377-AAF5-A6203E2AB601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6124-B440-4364-A46E-25FD82E73A1A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53EA-32B8-4157-AFB1-6DC51B31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Binomial and Poisson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Sample Proportions used when the Area of Opportunity is not constant.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sample proportion is: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where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461083" y="2286000"/>
          <a:ext cx="19250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083" y="2286000"/>
                        <a:ext cx="192505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200400" y="3733800"/>
          <a:ext cx="1989221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5" imgW="609480" imgH="241200" progId="Equation.DSMT4">
                  <p:embed/>
                </p:oleObj>
              </mc:Choice>
              <mc:Fallback>
                <p:oleObj name="Equation" r:id="rId5" imgW="6094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33800"/>
                        <a:ext cx="1989221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645920" y="5181600"/>
          <a:ext cx="55778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7" imgW="1549080" imgH="253800" progId="Equation.DSMT4">
                  <p:embed/>
                </p:oleObj>
              </mc:Choice>
              <mc:Fallback>
                <p:oleObj name="Equation" r:id="rId7" imgW="15490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5920" y="5181600"/>
                        <a:ext cx="557784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Centerline and Control Limits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Since we do not know the true value of p, we approximate it by using p-bar which will be the centerline for the p-chart, and for control limits we have</a:t>
            </a:r>
            <a:endParaRPr lang="en-US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929889" y="4038600"/>
          <a:ext cx="278701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3" imgW="977760" imgH="507960" progId="Equation.DSMT4">
                  <p:embed/>
                </p:oleObj>
              </mc:Choice>
              <mc:Fallback>
                <p:oleObj name="Equation" r:id="rId3" imgW="97776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889" y="4038600"/>
                        <a:ext cx="278701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We can plot the p-bar values with three sigma limits on a control chart.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JMP with Example data: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6096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n is in the thousands: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n is in the thousands then almost no chart will show statistical control due to the tight limits since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is so small. In this case an </a:t>
            </a:r>
            <a:r>
              <a:rPr lang="en-US" dirty="0" err="1" smtClean="0"/>
              <a:t>XmR</a:t>
            </a:r>
            <a:r>
              <a:rPr lang="en-US" dirty="0" smtClean="0"/>
              <a:t> chart gives a more reasonable estimate of </a:t>
            </a:r>
            <a:r>
              <a:rPr lang="en-US" smtClean="0"/>
              <a:t>Common Cause.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905000" y="3352800"/>
          <a:ext cx="55768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1549080" imgH="253800" progId="Equation.DSMT4">
                  <p:embed/>
                </p:oleObj>
              </mc:Choice>
              <mc:Fallback>
                <p:oleObj name="Equation" r:id="rId3" imgW="15490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55768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Examples where the attribute is not a defect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you are examining order types (say categories of books) for Amazon. You may be interested in the proportion of children’s books by month.</a:t>
            </a:r>
          </a:p>
          <a:p>
            <a:r>
              <a:rPr lang="en-US" dirty="0" smtClean="0"/>
              <a:t>You work for Menards and you want to look at the proportion of appliance orders by type by month.</a:t>
            </a:r>
          </a:p>
          <a:p>
            <a:r>
              <a:rPr lang="en-US" dirty="0" smtClean="0"/>
              <a:t>These proportions may vary naturally by month so should be included in Common Cause which an </a:t>
            </a:r>
            <a:r>
              <a:rPr lang="en-US" dirty="0" err="1" smtClean="0"/>
              <a:t>XmR</a:t>
            </a:r>
            <a:r>
              <a:rPr lang="en-US" dirty="0" smtClean="0"/>
              <a:t> chart will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Poisson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Sometimes the product comes in units of length or area. In this case the non-conformities are counts which may be 0, 1, 2,… which is different than Binomial Data where each item had a binary response. If the product can be considered an area for sampling purposes and the scattering of non-conformities can be considered “random”, then the data fits a Poisson Distribution.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Poisson Distribution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number of counts, X, of non-conformities in a unit is said to have a Poisson distribution with parameter lambda if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519217" y="3505200"/>
          <a:ext cx="382385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3" imgW="1168200" imgH="419040" progId="Equation.DSMT4">
                  <p:embed/>
                </p:oleObj>
              </mc:Choice>
              <mc:Fallback>
                <p:oleObj name="Equation" r:id="rId3" imgW="11682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217" y="3505200"/>
                        <a:ext cx="382385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Mean and Standard Deviation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mean and standard deviation of X are given by: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          E(X)=</a:t>
            </a:r>
          </a:p>
          <a:p>
            <a:pPr>
              <a:buNone/>
            </a:pPr>
            <a:r>
              <a:rPr lang="en-US" dirty="0" smtClean="0"/>
              <a:t>     and</a:t>
            </a:r>
          </a:p>
          <a:p>
            <a:pPr>
              <a:buNone/>
            </a:pPr>
            <a:r>
              <a:rPr lang="en-US" dirty="0" smtClean="0"/>
              <a:t>                     Sigma(X)=</a:t>
            </a:r>
            <a:endParaRPr lang="en-US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733800" y="3276600"/>
          <a:ext cx="512063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3" imgW="139680" imgH="177480" progId="Equation.DSMT4">
                  <p:embed/>
                </p:oleObj>
              </mc:Choice>
              <mc:Fallback>
                <p:oleObj name="Equation" r:id="rId3" imgW="1396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76600"/>
                        <a:ext cx="512063" cy="53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191000" y="4343400"/>
          <a:ext cx="626532" cy="70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5" imgW="253800" imgH="228600" progId="Equation.DSMT4">
                  <p:embed/>
                </p:oleObj>
              </mc:Choice>
              <mc:Fallback>
                <p:oleObj name="Equation" r:id="rId5" imgW="2538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43400"/>
                        <a:ext cx="626532" cy="704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Assumptions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For data to be Poisson, it must satisfy some assumptions (we state in terms of area).</a:t>
            </a:r>
          </a:p>
          <a:p>
            <a:r>
              <a:rPr lang="en-US" dirty="0" smtClean="0"/>
              <a:t>Data is 0, 1, 2, …</a:t>
            </a:r>
          </a:p>
          <a:p>
            <a:r>
              <a:rPr lang="en-US" dirty="0" smtClean="0"/>
              <a:t>The Expected number of counts in any area is proportional to the area size.</a:t>
            </a:r>
          </a:p>
          <a:p>
            <a:r>
              <a:rPr lang="en-US" dirty="0" smtClean="0"/>
              <a:t>The number of counts in any two disjoint areas are statistically independent.</a:t>
            </a:r>
          </a:p>
          <a:p>
            <a:pPr>
              <a:buNone/>
            </a:pPr>
            <a:r>
              <a:rPr lang="en-US" dirty="0" smtClean="0"/>
              <a:t>    Probability theory then shows it must have the Poisson distribution.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 charts for Poisson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the area sizes from which we take counts are all equal in size, that is, the Area of Opportunity is equal, then we may plot our sample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on a control chart called a c chart (yes, c is for counts).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853267" y="3581400"/>
          <a:ext cx="259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863280" imgH="228600" progId="Equation.DSMT4">
                  <p:embed/>
                </p:oleObj>
              </mc:Choice>
              <mc:Fallback>
                <p:oleObj name="Equation" r:id="rId3" imgW="863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267" y="3581400"/>
                        <a:ext cx="2590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Discrete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data comes in Discrete form.</a:t>
            </a:r>
          </a:p>
          <a:p>
            <a:r>
              <a:rPr lang="en-US" dirty="0" smtClean="0"/>
              <a:t>For Measurement data, in principle, it is on a continuous scale, but in reality it is truncated. </a:t>
            </a:r>
          </a:p>
          <a:p>
            <a:r>
              <a:rPr lang="en-US" dirty="0" smtClean="0"/>
              <a:t>As long as Sigma(X)&gt;measurement unit, there is no problem with using charts.</a:t>
            </a:r>
          </a:p>
          <a:p>
            <a:r>
              <a:rPr lang="en-US" dirty="0" smtClean="0"/>
              <a:t>Count data, which occurs when counting Attributes, is discrete since we are restricted to Natural Numbers (0, 1, 2,…etc.).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Poisson data for lambda=20</a:t>
            </a:r>
            <a:endParaRPr lang="en-US" sz="3600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831774" y="923361"/>
            <a:ext cx="3429002" cy="584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Poisson data for lambda=5</a:t>
            </a:r>
            <a:endParaRPr lang="en-US" sz="36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010169" y="876030"/>
            <a:ext cx="3276600" cy="609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Now let lambda=2.5</a:t>
            </a:r>
            <a:endParaRPr lang="en-US" sz="36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89666" y="695633"/>
            <a:ext cx="3428999" cy="630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lambda “large enough”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lambda is 20 or more the distribution is very symmetric and almost normally distributed and we can use three sigma limits in order to create a control chart.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 limits for c chart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We can get approximate limits for the c chart by using estimates of lambda since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and so three sigma limits should be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600449" y="2971800"/>
          <a:ext cx="1457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3" imgW="431640" imgH="203040" progId="Equation.DSMT4">
                  <p:embed/>
                </p:oleObj>
              </mc:Choice>
              <mc:Fallback>
                <p:oleObj name="Equation" r:id="rId3" imgW="4316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49" y="2971800"/>
                        <a:ext cx="1457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174999" y="4724400"/>
          <a:ext cx="2235201" cy="80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999" y="4724400"/>
                        <a:ext cx="2235201" cy="804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Often the Area of Opportunity is not constant so we need to convert our data to rates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the area of opportunity is not constant we convert the counts to rates by dividing the counts by the area of opportunity and must use a u chart.</a:t>
            </a:r>
            <a:endParaRPr lang="en-US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048000" y="38100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0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Centerline and control limits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centerline is given by u-bar which is the average rate per unit area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control limits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119718" y="2819400"/>
          <a:ext cx="254149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3" imgW="1028520" imgH="431640" progId="Equation.DSMT4">
                  <p:embed/>
                </p:oleObj>
              </mc:Choice>
              <mc:Fallback>
                <p:oleObj name="Equation" r:id="rId3" imgW="10285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718" y="2819400"/>
                        <a:ext cx="2541494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352800" y="4565373"/>
          <a:ext cx="1935481" cy="1530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5" imgW="583920" imgH="507960" progId="Equation.DSMT4">
                  <p:embed/>
                </p:oleObj>
              </mc:Choice>
              <mc:Fallback>
                <p:oleObj name="Equation" r:id="rId5" imgW="58392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65373"/>
                        <a:ext cx="1935481" cy="1530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JMP sample data set u-chart</a:t>
            </a:r>
            <a:endParaRPr lang="en-US" sz="3600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96725"/>
            <a:ext cx="6553200" cy="4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Area of Opportunity and Control Limits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For both the p-chart and u-chart, the Control Limits depend on two things: the rate of defects and the size of the Area of Opportunity.</a:t>
            </a:r>
          </a:p>
          <a:p>
            <a:r>
              <a:rPr lang="en-US" dirty="0" smtClean="0"/>
              <a:t>If the rate is higher, the variability is higher so the limits widen (we exclude the case for Binomial where p exceeds ½).</a:t>
            </a:r>
          </a:p>
          <a:p>
            <a:r>
              <a:rPr lang="en-US" dirty="0" smtClean="0"/>
              <a:t>If the Area of Opportunity is larger the estimate of the rate is better so that the limits are narrower.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happens when the defect rate is extremely low?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When the defect rate is extremely low for Binomial or Poisson data, the three sigma limits have two problems with the charts:</a:t>
            </a:r>
          </a:p>
          <a:p>
            <a:r>
              <a:rPr lang="en-US" dirty="0" smtClean="0"/>
              <a:t>The data is so skewed that the limits are not correct.</a:t>
            </a:r>
          </a:p>
          <a:p>
            <a:r>
              <a:rPr lang="en-US" dirty="0" smtClean="0"/>
              <a:t>Any defect may show up as a signal the process is out of control.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Binomial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SPC, Binomial Data usually arises when we count the number of items with a certain attribute, </a:t>
            </a:r>
            <a:r>
              <a:rPr lang="en-US" i="1" dirty="0" smtClean="0"/>
              <a:t>usually</a:t>
            </a:r>
            <a:r>
              <a:rPr lang="en-US" dirty="0" smtClean="0"/>
              <a:t> the number of “defectives”.</a:t>
            </a:r>
          </a:p>
          <a:p>
            <a:r>
              <a:rPr lang="en-US" dirty="0" smtClean="0"/>
              <a:t>Parts are tested and are either defective or not (sometimes called “non-conforming”).</a:t>
            </a:r>
          </a:p>
          <a:p>
            <a:r>
              <a:rPr lang="en-US" dirty="0" smtClean="0"/>
              <a:t>In a sample of size n, we count the number of defectives.</a:t>
            </a:r>
          </a:p>
          <a:p>
            <a:r>
              <a:rPr lang="en-US" dirty="0" smtClean="0"/>
              <a:t>X=# of defectives in our sample, is our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</a:t>
            </a:r>
            <a:r>
              <a:rPr lang="en-US" sz="3600" dirty="0" err="1" smtClean="0"/>
              <a:t>lamda</a:t>
            </a:r>
            <a:r>
              <a:rPr lang="en-US" sz="3600" dirty="0" smtClean="0"/>
              <a:t> less than 20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32015"/>
            <a:ext cx="5664123" cy="48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52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small </a:t>
            </a:r>
            <a:r>
              <a:rPr lang="en-US" sz="3600" dirty="0" err="1" smtClean="0"/>
              <a:t>lamda</a:t>
            </a:r>
            <a:r>
              <a:rPr lang="en-US" sz="3600" dirty="0" smtClean="0"/>
              <a:t>, around .01 or less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Any defect will be outside of “exact” control limits.</a:t>
            </a:r>
          </a:p>
          <a:p>
            <a:r>
              <a:rPr lang="en-US" sz="3000" dirty="0" smtClean="0"/>
              <a:t>In this case the control limits will flag any defect as an out of control point. In this particular case, “defect” and “out of control” will coincide.</a:t>
            </a:r>
          </a:p>
          <a:p>
            <a:r>
              <a:rPr lang="en-US" sz="3000" dirty="0" smtClean="0"/>
              <a:t>Any defect will be investigated as Special Cause.</a:t>
            </a:r>
          </a:p>
          <a:p>
            <a:r>
              <a:rPr lang="en-US" sz="3000" dirty="0" smtClean="0"/>
              <a:t>There is no real consensus on this, but low defect rates are a problem anyone would like to have.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have a </a:t>
            </a:r>
            <a:r>
              <a:rPr lang="en-US" sz="3200" dirty="0"/>
              <a:t>S</a:t>
            </a:r>
            <a:r>
              <a:rPr lang="en-US" sz="3200" dirty="0" smtClean="0"/>
              <a:t>table </a:t>
            </a:r>
            <a:r>
              <a:rPr lang="en-US" sz="3600" dirty="0" smtClean="0"/>
              <a:t>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We can assume:</a:t>
            </a:r>
          </a:p>
          <a:p>
            <a:r>
              <a:rPr lang="en-US" dirty="0" smtClean="0"/>
              <a:t>Probability of a defective =p.</a:t>
            </a:r>
          </a:p>
          <a:p>
            <a:r>
              <a:rPr lang="en-US" dirty="0" smtClean="0"/>
              <a:t>Sample size is n. For Binomial data, this is referred to as the “</a:t>
            </a:r>
            <a:r>
              <a:rPr lang="en-US" b="1" dirty="0" smtClean="0"/>
              <a:t>Area of Opportunity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For all parts p is the same.</a:t>
            </a:r>
          </a:p>
          <a:p>
            <a:r>
              <a:rPr lang="en-US" dirty="0" smtClean="0"/>
              <a:t>Parts are defective or not independently of each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Binomial Distribution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our data satisfies those assumptions then our data, X, has a Binomial Distribution, i.e.,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43000" y="3200400"/>
          <a:ext cx="6858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2095200" imgH="419040" progId="Equation.DSMT4">
                  <p:embed/>
                </p:oleObj>
              </mc:Choice>
              <mc:Fallback>
                <p:oleObj name="Equation" r:id="rId3" imgW="20952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68580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Mean and Standard Deviation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The mean and standard deviation of X are: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2657301"/>
          <a:ext cx="2128838" cy="61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698400" imgH="203040" progId="Equation.DSMT4">
                  <p:embed/>
                </p:oleObj>
              </mc:Choice>
              <mc:Fallback>
                <p:oleObj name="Equation" r:id="rId3" imgW="6984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57301"/>
                        <a:ext cx="2128838" cy="619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81200" y="3962400"/>
          <a:ext cx="5184775" cy="840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485720" imgH="253800" progId="Equation.DSMT4">
                  <p:embed/>
                </p:oleObj>
              </mc:Choice>
              <mc:Fallback>
                <p:oleObj name="Equation" r:id="rId5" imgW="148572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5184775" cy="840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Example, p=.10, n=100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simulated values:</a:t>
            </a:r>
            <a:endParaRPr lang="en-US" sz="36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615870" y="518234"/>
            <a:ext cx="3922164" cy="669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For Binomial data the sample size, or Area of Opportunity, may vary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sample size is constant, then we can use an </a:t>
            </a:r>
            <a:r>
              <a:rPr lang="en-US" i="1" dirty="0" smtClean="0"/>
              <a:t>np-Chart </a:t>
            </a:r>
            <a:r>
              <a:rPr lang="en-US" dirty="0" smtClean="0"/>
              <a:t>since the Center Line will be a constant.</a:t>
            </a:r>
          </a:p>
          <a:p>
            <a:r>
              <a:rPr lang="en-US" dirty="0" smtClean="0"/>
              <a:t>If the sample size is not constant, then an </a:t>
            </a:r>
            <a:r>
              <a:rPr lang="en-US" i="1" dirty="0" smtClean="0"/>
              <a:t>np-</a:t>
            </a:r>
            <a:r>
              <a:rPr lang="en-US" dirty="0" smtClean="0"/>
              <a:t>Chart will have a non-constant centerline which makes the chart difficult to interpret.</a:t>
            </a:r>
          </a:p>
          <a:p>
            <a:r>
              <a:rPr lang="en-US" dirty="0" smtClean="0"/>
              <a:t>If we convert our data to sample proportions, the centerline is a constant, though the control limits are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53EA-32B8-4157-AFB1-6DC51B314D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5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1207</Words>
  <Application>Microsoft Office PowerPoint</Application>
  <PresentationFormat>On-screen Show (4:3)</PresentationFormat>
  <Paragraphs>136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Office Theme</vt:lpstr>
      <vt:lpstr>Equation</vt:lpstr>
      <vt:lpstr>Attributes Data</vt:lpstr>
      <vt:lpstr>Discrete Data</vt:lpstr>
      <vt:lpstr>Binomial Data</vt:lpstr>
      <vt:lpstr>If we have a Stable Process</vt:lpstr>
      <vt:lpstr>Binomial Distribution</vt:lpstr>
      <vt:lpstr>Mean and Standard Deviation</vt:lpstr>
      <vt:lpstr>Example, p=.10, n=100</vt:lpstr>
      <vt:lpstr>For simulated values:</vt:lpstr>
      <vt:lpstr>For Binomial data the sample size, or Area of Opportunity, may vary</vt:lpstr>
      <vt:lpstr>Sample Proportions used when the Area of Opportunity is not constant.</vt:lpstr>
      <vt:lpstr>Centerline and Control Limits</vt:lpstr>
      <vt:lpstr>We can plot the p-bar values with three sigma limits on a control chart.</vt:lpstr>
      <vt:lpstr>When n is in the thousands:</vt:lpstr>
      <vt:lpstr>Examples where the attribute is not a defect</vt:lpstr>
      <vt:lpstr>Poisson Data</vt:lpstr>
      <vt:lpstr>Poisson Distribution</vt:lpstr>
      <vt:lpstr>Mean and Standard Deviation</vt:lpstr>
      <vt:lpstr>Assumptions</vt:lpstr>
      <vt:lpstr>Control charts for Poisson Data</vt:lpstr>
      <vt:lpstr>Poisson data for lambda=20</vt:lpstr>
      <vt:lpstr>Poisson data for lambda=5</vt:lpstr>
      <vt:lpstr>Now let lambda=2.5</vt:lpstr>
      <vt:lpstr>If lambda “large enough”</vt:lpstr>
      <vt:lpstr>Control limits for c chart</vt:lpstr>
      <vt:lpstr>Often the Area of Opportunity is not constant so we need to convert our data to rates</vt:lpstr>
      <vt:lpstr>Centerline and control limits</vt:lpstr>
      <vt:lpstr>JMP sample data set u-chart</vt:lpstr>
      <vt:lpstr>Area of Opportunity and Control Limits</vt:lpstr>
      <vt:lpstr>What happens when the defect rate is extremely low?</vt:lpstr>
      <vt:lpstr>For lamda less than 20</vt:lpstr>
      <vt:lpstr>For small lamda, around .01 or less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Attributes Data</dc:title>
  <dc:creator>kuczek</dc:creator>
  <cp:lastModifiedBy>Thomas Kuczek</cp:lastModifiedBy>
  <cp:revision>62</cp:revision>
  <dcterms:created xsi:type="dcterms:W3CDTF">2012-03-24T15:44:58Z</dcterms:created>
  <dcterms:modified xsi:type="dcterms:W3CDTF">2016-02-16T17:32:09Z</dcterms:modified>
</cp:coreProperties>
</file>