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4" r:id="rId7"/>
    <p:sldId id="262" r:id="rId8"/>
    <p:sldId id="263" r:id="rId9"/>
    <p:sldId id="285" r:id="rId10"/>
    <p:sldId id="265" r:id="rId11"/>
    <p:sldId id="268" r:id="rId12"/>
    <p:sldId id="266" r:id="rId13"/>
    <p:sldId id="267" r:id="rId14"/>
    <p:sldId id="284" r:id="rId15"/>
    <p:sldId id="269" r:id="rId16"/>
    <p:sldId id="270" r:id="rId17"/>
    <p:sldId id="271" r:id="rId18"/>
    <p:sldId id="272" r:id="rId19"/>
    <p:sldId id="273" r:id="rId20"/>
    <p:sldId id="275" r:id="rId21"/>
    <p:sldId id="276" r:id="rId22"/>
    <p:sldId id="277" r:id="rId23"/>
    <p:sldId id="278" r:id="rId24"/>
    <p:sldId id="274" r:id="rId25"/>
    <p:sldId id="279" r:id="rId26"/>
    <p:sldId id="280" r:id="rId27"/>
    <p:sldId id="281" r:id="rId28"/>
    <p:sldId id="282" r:id="rId29"/>
    <p:sldId id="283" r:id="rId30"/>
    <p:sldId id="286" r:id="rId31"/>
    <p:sldId id="287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00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599A25-EAF0-4C5D-8AAB-C7ACAF8DC494}" type="datetimeFigureOut">
              <a:rPr lang="en-US" smtClean="0"/>
              <a:t>2/16/2016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B13E58-BB01-46E3-8394-FC6E13F5C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983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13E58-BB01-46E3-8394-FC6E13F5C29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1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C3577-6009-4064-98D8-D7A5CAD03BC6}" type="datetime1">
              <a:rPr lang="en-US" smtClean="0"/>
              <a:t>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53EA-32B8-4157-AFB1-6DC51B314D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28854-DC55-4F26-8865-EDC6B66246F9}" type="datetime1">
              <a:rPr lang="en-US" smtClean="0"/>
              <a:t>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53EA-32B8-4157-AFB1-6DC51B314D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85C81-BEBA-4EAB-A499-FD8FF0B19028}" type="datetime1">
              <a:rPr lang="en-US" smtClean="0"/>
              <a:t>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53EA-32B8-4157-AFB1-6DC51B314D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216-1952-460B-8C40-27E0C0C606C5}" type="datetime1">
              <a:rPr lang="en-US" smtClean="0"/>
              <a:t>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53EA-32B8-4157-AFB1-6DC51B314D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6960F-A319-4E90-823A-62B65566A376}" type="datetime1">
              <a:rPr lang="en-US" smtClean="0"/>
              <a:t>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53EA-32B8-4157-AFB1-6DC51B314D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F65A2-99D2-4D17-B85B-DE09ED3356CC}" type="datetime1">
              <a:rPr lang="en-US" smtClean="0"/>
              <a:t>2/16/2016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53EA-32B8-4157-AFB1-6DC51B314D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94508-1F7B-41BE-BEDE-184EC017883B}" type="datetime1">
              <a:rPr lang="en-US" smtClean="0"/>
              <a:t>2/16/2016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53EA-32B8-4157-AFB1-6DC51B314D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6527B-BA6F-4E04-B607-56CEB1139133}" type="datetime1">
              <a:rPr lang="en-US" smtClean="0"/>
              <a:t>2/16/2016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53EA-32B8-4157-AFB1-6DC51B314D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0B8D-C923-4259-82CD-C18EF57B6A16}" type="datetime1">
              <a:rPr lang="en-US" smtClean="0"/>
              <a:t>2/16/2016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53EA-32B8-4157-AFB1-6DC51B314D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B2728-87EC-4A08-8E7D-9EDD9FC0F9FE}" type="datetime1">
              <a:rPr lang="en-US" smtClean="0"/>
              <a:t>2/16/2016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53EA-32B8-4157-AFB1-6DC51B314D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4178F-F5C2-4377-AAF5-A6203E2AB601}" type="datetime1">
              <a:rPr lang="en-US" smtClean="0"/>
              <a:t>2/16/2016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53EA-32B8-4157-AFB1-6DC51B314D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66124-B440-4364-A46E-25FD82E73A1A}" type="datetime1">
              <a:rPr lang="en-US" smtClean="0"/>
              <a:t>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D53EA-32B8-4157-AFB1-6DC51B314D4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1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2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8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0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1.w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Attributes 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Binomial and Poisson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53EA-32B8-4157-AFB1-6DC51B314D4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Sample Proportions used when the Area of Opportunity is not constant.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The sample proportion is: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where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and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3461083" y="2286000"/>
          <a:ext cx="192505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7" name="Equation" r:id="rId3" imgW="609480" imgH="241200" progId="Equation.DSMT4">
                  <p:embed/>
                </p:oleObj>
              </mc:Choice>
              <mc:Fallback>
                <p:oleObj name="Equation" r:id="rId3" imgW="609480" imgH="2412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1083" y="2286000"/>
                        <a:ext cx="1925053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3200400" y="3733800"/>
          <a:ext cx="1989221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8" name="Equation" r:id="rId5" imgW="609480" imgH="241200" progId="Equation.DSMT4">
                  <p:embed/>
                </p:oleObj>
              </mc:Choice>
              <mc:Fallback>
                <p:oleObj name="Equation" r:id="rId5" imgW="609480" imgH="2412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733800"/>
                        <a:ext cx="1989221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1645920" y="5181600"/>
          <a:ext cx="557784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9" name="Equation" r:id="rId7" imgW="1549080" imgH="253800" progId="Equation.DSMT4">
                  <p:embed/>
                </p:oleObj>
              </mc:Choice>
              <mc:Fallback>
                <p:oleObj name="Equation" r:id="rId7" imgW="1549080" imgH="2538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5920" y="5181600"/>
                        <a:ext cx="557784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53EA-32B8-4157-AFB1-6DC51B314D4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Centerline and Control Limits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Since we do not know the true value of p, we approximate it by using p-bar which will be the centerline for the p-chart, and for control limits we have</a:t>
            </a:r>
            <a:endParaRPr lang="en-US" dirty="0"/>
          </a:p>
        </p:txBody>
      </p:sp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2929889" y="4038600"/>
          <a:ext cx="2787015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9" name="Equation" r:id="rId3" imgW="977760" imgH="507960" progId="Equation.DSMT4">
                  <p:embed/>
                </p:oleObj>
              </mc:Choice>
              <mc:Fallback>
                <p:oleObj name="Equation" r:id="rId3" imgW="977760" imgH="5079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9889" y="4038600"/>
                        <a:ext cx="2787015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53EA-32B8-4157-AFB1-6DC51B314D4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We can plot the p-bar values with three sigma limits on a control chart.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JMP with Example data: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2362200"/>
            <a:ext cx="6096000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53EA-32B8-4157-AFB1-6DC51B314D4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When n is in the thousands: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If n is in the thousands then almost no chart will show statistical control due to the tight limits since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is so small. In this case an </a:t>
            </a:r>
            <a:r>
              <a:rPr lang="en-US" dirty="0" err="1" smtClean="0"/>
              <a:t>XmR</a:t>
            </a:r>
            <a:r>
              <a:rPr lang="en-US" dirty="0" smtClean="0"/>
              <a:t> chart gives a more reasonable estimate of </a:t>
            </a:r>
            <a:r>
              <a:rPr lang="en-US" smtClean="0"/>
              <a:t>Common Cause.</a:t>
            </a:r>
            <a:endParaRPr lang="en-US" dirty="0"/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1905000" y="3352800"/>
          <a:ext cx="5576887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Equation" r:id="rId3" imgW="1549080" imgH="253800" progId="Equation.DSMT4">
                  <p:embed/>
                </p:oleObj>
              </mc:Choice>
              <mc:Fallback>
                <p:oleObj name="Equation" r:id="rId3" imgW="1549080" imgH="2538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352800"/>
                        <a:ext cx="5576887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53EA-32B8-4157-AFB1-6DC51B314D4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Examples where the attribute is not a defect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Suppose you are examining order types (say categories of books) for Amazon. You may be interested in the proportion of children’s books by month.</a:t>
            </a:r>
          </a:p>
          <a:p>
            <a:r>
              <a:rPr lang="en-US" dirty="0" smtClean="0"/>
              <a:t>You work for Menards and you want to look at the proportion of appliance orders by type by month.</a:t>
            </a:r>
          </a:p>
          <a:p>
            <a:r>
              <a:rPr lang="en-US" dirty="0" smtClean="0"/>
              <a:t>These proportions may vary naturally by month so should be included in Common Cause which an </a:t>
            </a:r>
            <a:r>
              <a:rPr lang="en-US" dirty="0" err="1" smtClean="0"/>
              <a:t>XmR</a:t>
            </a:r>
            <a:r>
              <a:rPr lang="en-US" dirty="0" smtClean="0"/>
              <a:t> chart will do.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53EA-32B8-4157-AFB1-6DC51B314D4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Poisson Data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Sometimes the product comes in units of length or area. In this case the non-conformities are counts which may be 0, 1, 2,… which is different than Binomial Data where each item had a binary response. If the product can be considered an area for sampling purposes and the scattering of non-conformities can be considered “random”, then the data fits a Poisson Distribution.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53EA-32B8-4157-AFB1-6DC51B314D4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Poisson Distribution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The number of counts, X, of non-conformities in a unit is said to have a Poisson distribution with parameter lambda if 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2519217" y="3505200"/>
          <a:ext cx="3823855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3" name="Equation" r:id="rId3" imgW="1168200" imgH="419040" progId="Equation.DSMT4">
                  <p:embed/>
                </p:oleObj>
              </mc:Choice>
              <mc:Fallback>
                <p:oleObj name="Equation" r:id="rId3" imgW="1168200" imgH="419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9217" y="3505200"/>
                        <a:ext cx="3823855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53EA-32B8-4157-AFB1-6DC51B314D4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Mean and Standard Deviation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The mean and standard deviation of X are given by:</a:t>
            </a:r>
          </a:p>
          <a:p>
            <a:pPr>
              <a:buNone/>
            </a:pPr>
            <a:r>
              <a:rPr lang="en-US" dirty="0" smtClean="0"/>
              <a:t>   </a:t>
            </a:r>
          </a:p>
          <a:p>
            <a:pPr>
              <a:buNone/>
            </a:pPr>
            <a:r>
              <a:rPr lang="en-US" dirty="0" smtClean="0"/>
              <a:t>                         E(X)=</a:t>
            </a:r>
          </a:p>
          <a:p>
            <a:pPr>
              <a:buNone/>
            </a:pPr>
            <a:r>
              <a:rPr lang="en-US" dirty="0" smtClean="0"/>
              <a:t>     and</a:t>
            </a:r>
          </a:p>
          <a:p>
            <a:pPr>
              <a:buNone/>
            </a:pPr>
            <a:r>
              <a:rPr lang="en-US" dirty="0" smtClean="0"/>
              <a:t>                     Sigma(X)=</a:t>
            </a:r>
            <a:endParaRPr lang="en-US" dirty="0"/>
          </a:p>
        </p:txBody>
      </p:sp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3733800" y="3276600"/>
          <a:ext cx="512063" cy="5333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7" name="Equation" r:id="rId3" imgW="139680" imgH="177480" progId="Equation.DSMT4">
                  <p:embed/>
                </p:oleObj>
              </mc:Choice>
              <mc:Fallback>
                <p:oleObj name="Equation" r:id="rId3" imgW="139680" imgH="177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3276600"/>
                        <a:ext cx="512063" cy="5333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4191000" y="4343400"/>
          <a:ext cx="626532" cy="7048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8" name="Equation" r:id="rId5" imgW="253800" imgH="228600" progId="Equation.DSMT4">
                  <p:embed/>
                </p:oleObj>
              </mc:Choice>
              <mc:Fallback>
                <p:oleObj name="Equation" r:id="rId5" imgW="253800" imgH="228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4343400"/>
                        <a:ext cx="626532" cy="7048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53EA-32B8-4157-AFB1-6DC51B314D4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Assumptions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   For data to be Poisson, it must satisfy some assumptions (we state in terms of area).</a:t>
            </a:r>
          </a:p>
          <a:p>
            <a:r>
              <a:rPr lang="en-US" dirty="0" smtClean="0"/>
              <a:t>Data is 0, 1, 2, …</a:t>
            </a:r>
          </a:p>
          <a:p>
            <a:r>
              <a:rPr lang="en-US" dirty="0" smtClean="0"/>
              <a:t>The Expected number of counts in any area is proportional to the area size.</a:t>
            </a:r>
          </a:p>
          <a:p>
            <a:r>
              <a:rPr lang="en-US" dirty="0" smtClean="0"/>
              <a:t>The number of counts in any two disjoint areas are statistically independent.</a:t>
            </a:r>
          </a:p>
          <a:p>
            <a:pPr>
              <a:buNone/>
            </a:pPr>
            <a:r>
              <a:rPr lang="en-US" dirty="0" smtClean="0"/>
              <a:t>    Probability theory then shows it must have the Poisson distribution.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53EA-32B8-4157-AFB1-6DC51B314D4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Control charts for Poisson Data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If the area sizes from which we take counts are all equal in size, that is, the Area of Opportunity is equal, then we may plot our sample data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on a control chart called a c chart (yes, c is for counts).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2853267" y="3581400"/>
          <a:ext cx="25908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1" name="Equation" r:id="rId3" imgW="863280" imgH="228600" progId="Equation.DSMT4">
                  <p:embed/>
                </p:oleObj>
              </mc:Choice>
              <mc:Fallback>
                <p:oleObj name="Equation" r:id="rId3" imgW="86328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3267" y="3581400"/>
                        <a:ext cx="25908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53EA-32B8-4157-AFB1-6DC51B314D4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Discrete Data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data comes in Discrete form.</a:t>
            </a:r>
          </a:p>
          <a:p>
            <a:r>
              <a:rPr lang="en-US" dirty="0" smtClean="0"/>
              <a:t>For Measurement data, in principle, it is on a continuous scale, but in reality it is truncated. </a:t>
            </a:r>
          </a:p>
          <a:p>
            <a:r>
              <a:rPr lang="en-US" dirty="0" smtClean="0"/>
              <a:t>As long as Sigma(X)&gt;measurement unit, there is no problem with using charts.</a:t>
            </a:r>
          </a:p>
          <a:p>
            <a:r>
              <a:rPr lang="en-US" dirty="0" smtClean="0"/>
              <a:t>Count data, which occurs when counting Attributes, is discrete since we are restricted to Natural Numbers (0, 1, 2,…etc.).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53EA-32B8-4157-AFB1-6DC51B314D4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Poisson data for lambda=20</a:t>
            </a:r>
            <a:endParaRPr lang="en-US" sz="3600" dirty="0"/>
          </a:p>
        </p:txBody>
      </p:sp>
      <p:pic>
        <p:nvPicPr>
          <p:cNvPr id="296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2831774" y="923361"/>
            <a:ext cx="3429002" cy="5849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53EA-32B8-4157-AFB1-6DC51B314D4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Poisson data for lambda=5</a:t>
            </a:r>
            <a:endParaRPr lang="en-US" sz="3600" dirty="0"/>
          </a:p>
        </p:txBody>
      </p:sp>
      <p:pic>
        <p:nvPicPr>
          <p:cNvPr id="307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3010169" y="876030"/>
            <a:ext cx="3276600" cy="609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53EA-32B8-4157-AFB1-6DC51B314D4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Now let lambda=2.5</a:t>
            </a:r>
            <a:endParaRPr lang="en-US" sz="3600" dirty="0"/>
          </a:p>
        </p:txBody>
      </p:sp>
      <p:pic>
        <p:nvPicPr>
          <p:cNvPr id="317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2689666" y="695633"/>
            <a:ext cx="3428999" cy="6304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53EA-32B8-4157-AFB1-6DC51B314D4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If lambda “large enough”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If lambda is 20 or more the distribution is very symmetric and almost normally distributed and we can use three sigma limits in order to create a control chart.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53EA-32B8-4157-AFB1-6DC51B314D4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Control limits for c chart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We can get approximate limits for the c chart by using estimates of lambda since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and so three sigma limits should be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3600449" y="2971800"/>
          <a:ext cx="14573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5" name="Equation" r:id="rId3" imgW="431640" imgH="203040" progId="Equation.DSMT4">
                  <p:embed/>
                </p:oleObj>
              </mc:Choice>
              <mc:Fallback>
                <p:oleObj name="Equation" r:id="rId3" imgW="431640" imgH="203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0449" y="2971800"/>
                        <a:ext cx="1457325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3174999" y="4724400"/>
          <a:ext cx="2235201" cy="8046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6" name="Equation" r:id="rId5" imgW="634680" imgH="228600" progId="Equation.DSMT4">
                  <p:embed/>
                </p:oleObj>
              </mc:Choice>
              <mc:Fallback>
                <p:oleObj name="Equation" r:id="rId5" imgW="634680" imgH="228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4999" y="4724400"/>
                        <a:ext cx="2235201" cy="8046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53EA-32B8-4157-AFB1-6DC51B314D4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Often the Area of Opportunity is not constant so we need to convert our data to rates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If the area of opportunity is not constant we convert the counts to rates by dividing the counts by the area of opportunity and must use a u chart.</a:t>
            </a:r>
            <a:endParaRPr lang="en-US" dirty="0"/>
          </a:p>
        </p:txBody>
      </p:sp>
      <p:graphicFrame>
        <p:nvGraphicFramePr>
          <p:cNvPr id="32771" name="Object 3"/>
          <p:cNvGraphicFramePr>
            <a:graphicFrameLocks noChangeAspect="1"/>
          </p:cNvGraphicFramePr>
          <p:nvPr/>
        </p:nvGraphicFramePr>
        <p:xfrm>
          <a:off x="3048000" y="3810000"/>
          <a:ext cx="25146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1" name="Equation" r:id="rId3" imgW="685800" imgH="228600" progId="Equation.DSMT4">
                  <p:embed/>
                </p:oleObj>
              </mc:Choice>
              <mc:Fallback>
                <p:oleObj name="Equation" r:id="rId3" imgW="68580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3810000"/>
                        <a:ext cx="25146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53EA-32B8-4157-AFB1-6DC51B314D4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Centerline and control limits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The centerline is given by u-bar which is the average rate per unit area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with control limits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3119718" y="2819400"/>
          <a:ext cx="2541494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5" name="Equation" r:id="rId3" imgW="1028520" imgH="431640" progId="Equation.DSMT4">
                  <p:embed/>
                </p:oleObj>
              </mc:Choice>
              <mc:Fallback>
                <p:oleObj name="Equation" r:id="rId3" imgW="1028520" imgH="4316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9718" y="2819400"/>
                        <a:ext cx="2541494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3352800" y="4565373"/>
          <a:ext cx="1935481" cy="15306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6" name="Equation" r:id="rId5" imgW="583920" imgH="507960" progId="Equation.DSMT4">
                  <p:embed/>
                </p:oleObj>
              </mc:Choice>
              <mc:Fallback>
                <p:oleObj name="Equation" r:id="rId5" imgW="583920" imgH="50796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4565373"/>
                        <a:ext cx="1935481" cy="15306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53EA-32B8-4157-AFB1-6DC51B314D4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JMP sample data set u-chart</a:t>
            </a:r>
            <a:endParaRPr lang="en-US" sz="3600" dirty="0"/>
          </a:p>
        </p:txBody>
      </p:sp>
      <p:pic>
        <p:nvPicPr>
          <p:cNvPr id="348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596725"/>
            <a:ext cx="6553200" cy="453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53EA-32B8-4157-AFB1-6DC51B314D4B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Area of Opportunity and Control Limits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    For both the p-chart and u-chart, the Control Limits depend on two things: the rate of defects and the size of the Area of Opportunity.</a:t>
            </a:r>
          </a:p>
          <a:p>
            <a:r>
              <a:rPr lang="en-US" dirty="0" smtClean="0"/>
              <a:t>If the rate is higher, the variability is higher so the limits widen (we exclude the case for Binomial where p exceeds ½).</a:t>
            </a:r>
          </a:p>
          <a:p>
            <a:r>
              <a:rPr lang="en-US" dirty="0" smtClean="0"/>
              <a:t>If the Area of Opportunity is larger the estimate of the rate is better so that the limits are narrower.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53EA-32B8-4157-AFB1-6DC51B314D4B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What happens when the defect rate is extremely low?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When the defect rate is extremely low for Binomial or Poisson data, the three sigma limits have two problems with the charts:</a:t>
            </a:r>
          </a:p>
          <a:p>
            <a:r>
              <a:rPr lang="en-US" dirty="0" smtClean="0"/>
              <a:t>The data is so skewed that the limits are not correct.</a:t>
            </a:r>
          </a:p>
          <a:p>
            <a:r>
              <a:rPr lang="en-US" dirty="0" smtClean="0"/>
              <a:t>Any defect may show up as a signal the process is out of control.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53EA-32B8-4157-AFB1-6DC51B314D4B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Binomial Data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SPC, Binomial Data usually arises when we count the number of items with a certain attribute, </a:t>
            </a:r>
            <a:r>
              <a:rPr lang="en-US" i="1" dirty="0" smtClean="0"/>
              <a:t>usually</a:t>
            </a:r>
            <a:r>
              <a:rPr lang="en-US" dirty="0" smtClean="0"/>
              <a:t> the number of “defectives”.</a:t>
            </a:r>
          </a:p>
          <a:p>
            <a:r>
              <a:rPr lang="en-US" dirty="0" smtClean="0"/>
              <a:t>Parts are tested and are either defective or not (sometimes called “non-conforming”).</a:t>
            </a:r>
          </a:p>
          <a:p>
            <a:r>
              <a:rPr lang="en-US" dirty="0" smtClean="0"/>
              <a:t>In a sample of size n, we count the number of defectives.</a:t>
            </a:r>
          </a:p>
          <a:p>
            <a:r>
              <a:rPr lang="en-US" dirty="0" smtClean="0"/>
              <a:t>X=# of defectives in our sample, is our data.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53EA-32B8-4157-AFB1-6DC51B314D4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For </a:t>
            </a:r>
            <a:r>
              <a:rPr lang="en-US" sz="3600" dirty="0" err="1" smtClean="0"/>
              <a:t>lamda</a:t>
            </a:r>
            <a:r>
              <a:rPr lang="en-US" sz="3600" dirty="0" smtClean="0"/>
              <a:t> less than 20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53EA-32B8-4157-AFB1-6DC51B314D4B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432015"/>
            <a:ext cx="5664123" cy="487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9525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For small </a:t>
            </a:r>
            <a:r>
              <a:rPr lang="en-US" sz="3600" dirty="0" err="1" smtClean="0"/>
              <a:t>lamda</a:t>
            </a:r>
            <a:r>
              <a:rPr lang="en-US" sz="3600" dirty="0" smtClean="0"/>
              <a:t>, around .01 or less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 smtClean="0"/>
              <a:t>Any defect will be outside of “exact” control limits.</a:t>
            </a:r>
          </a:p>
          <a:p>
            <a:r>
              <a:rPr lang="en-US" sz="3000" dirty="0" smtClean="0"/>
              <a:t>In this case the control limits will flag any defect as an out of control point. In this particular case, “defect” and “out of control” will coincide.</a:t>
            </a:r>
          </a:p>
          <a:p>
            <a:r>
              <a:rPr lang="en-US" sz="3000" dirty="0" smtClean="0"/>
              <a:t>Any defect will be investigated as Special Cause.</a:t>
            </a:r>
          </a:p>
          <a:p>
            <a:r>
              <a:rPr lang="en-US" sz="3000" dirty="0" smtClean="0"/>
              <a:t>There is no real consensus on this, but low defect rates are a problem anyone would like to have.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53EA-32B8-4157-AFB1-6DC51B314D4B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559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If we have a </a:t>
            </a:r>
            <a:r>
              <a:rPr lang="en-US" sz="3200" dirty="0"/>
              <a:t>S</a:t>
            </a:r>
            <a:r>
              <a:rPr lang="en-US" sz="3200" dirty="0" smtClean="0"/>
              <a:t>table </a:t>
            </a:r>
            <a:r>
              <a:rPr lang="en-US" sz="3600" dirty="0" smtClean="0"/>
              <a:t>Process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We can assume:</a:t>
            </a:r>
          </a:p>
          <a:p>
            <a:r>
              <a:rPr lang="en-US" dirty="0" smtClean="0"/>
              <a:t>Probability of a defective =p.</a:t>
            </a:r>
          </a:p>
          <a:p>
            <a:r>
              <a:rPr lang="en-US" dirty="0" smtClean="0"/>
              <a:t>Sample size is n. For Binomial data, this is referred to as the “</a:t>
            </a:r>
            <a:r>
              <a:rPr lang="en-US" b="1" dirty="0" smtClean="0"/>
              <a:t>Area of Opportunity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For all parts p is the same.</a:t>
            </a:r>
          </a:p>
          <a:p>
            <a:r>
              <a:rPr lang="en-US" dirty="0" smtClean="0"/>
              <a:t>Parts are defective or not independently of each other.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53EA-32B8-4157-AFB1-6DC51B314D4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Binomial Distribution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If our data satisfies those assumptions then our data, X, has a Binomial Distribution, i.e.,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143000" y="3200400"/>
          <a:ext cx="68580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3" imgW="2095200" imgH="419040" progId="Equation.DSMT4">
                  <p:embed/>
                </p:oleObj>
              </mc:Choice>
              <mc:Fallback>
                <p:oleObj name="Equation" r:id="rId3" imgW="2095200" imgH="419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200400"/>
                        <a:ext cx="6858000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53EA-32B8-4157-AFB1-6DC51B314D4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Mean and Standard Deviation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The mean and standard deviation of X are:</a:t>
            </a:r>
            <a:endParaRPr lang="en-US" dirty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3429000" y="2657301"/>
          <a:ext cx="2128838" cy="6192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Equation" r:id="rId3" imgW="698400" imgH="203040" progId="Equation.DSMT4">
                  <p:embed/>
                </p:oleObj>
              </mc:Choice>
              <mc:Fallback>
                <p:oleObj name="Equation" r:id="rId3" imgW="698400" imgH="203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657301"/>
                        <a:ext cx="2128838" cy="6192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1981200" y="3962400"/>
          <a:ext cx="5184775" cy="8403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Equation" r:id="rId5" imgW="1485720" imgH="253800" progId="Equation.DSMT4">
                  <p:embed/>
                </p:oleObj>
              </mc:Choice>
              <mc:Fallback>
                <p:oleObj name="Equation" r:id="rId5" imgW="1485720" imgH="2538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3962400"/>
                        <a:ext cx="5184775" cy="8403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53EA-32B8-4157-AFB1-6DC51B314D4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Example, p=.10, n=100</a:t>
            </a:r>
            <a:endParaRPr lang="en-US" sz="36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2209800"/>
            <a:ext cx="5715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53EA-32B8-4157-AFB1-6DC51B314D4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For simulated values:</a:t>
            </a:r>
            <a:endParaRPr lang="en-US" sz="3600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2615870" y="518234"/>
            <a:ext cx="3922164" cy="6695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53EA-32B8-4157-AFB1-6DC51B314D4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For Binomial data the sample size, or Area of Opportunity, may vary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the sample size is constant, then we can use an </a:t>
            </a:r>
            <a:r>
              <a:rPr lang="en-US" i="1" dirty="0" smtClean="0"/>
              <a:t>np-Chart </a:t>
            </a:r>
            <a:r>
              <a:rPr lang="en-US" dirty="0" smtClean="0"/>
              <a:t>since the Center Line will be a constant.</a:t>
            </a:r>
          </a:p>
          <a:p>
            <a:r>
              <a:rPr lang="en-US" dirty="0" smtClean="0"/>
              <a:t>If the sample size is not constant, then an </a:t>
            </a:r>
            <a:r>
              <a:rPr lang="en-US" i="1" dirty="0" smtClean="0"/>
              <a:t>np-</a:t>
            </a:r>
            <a:r>
              <a:rPr lang="en-US" dirty="0" smtClean="0"/>
              <a:t>Chart will have a non-constant centerline which makes the chart difficult to interpret.</a:t>
            </a:r>
          </a:p>
          <a:p>
            <a:r>
              <a:rPr lang="en-US" dirty="0" smtClean="0"/>
              <a:t>If we convert our data to sample proportions, the centerline is a constant, though the control limits are variable.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53EA-32B8-4157-AFB1-6DC51B314D4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58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1207</Words>
  <Application>Microsoft Office PowerPoint</Application>
  <PresentationFormat>On-screen Show (4:3)</PresentationFormat>
  <Paragraphs>136</Paragraphs>
  <Slides>31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Arial</vt:lpstr>
      <vt:lpstr>Calibri</vt:lpstr>
      <vt:lpstr>Office Theme</vt:lpstr>
      <vt:lpstr>Equation</vt:lpstr>
      <vt:lpstr>Attributes Data</vt:lpstr>
      <vt:lpstr>Discrete Data</vt:lpstr>
      <vt:lpstr>Binomial Data</vt:lpstr>
      <vt:lpstr>If we have a Stable Process</vt:lpstr>
      <vt:lpstr>Binomial Distribution</vt:lpstr>
      <vt:lpstr>Mean and Standard Deviation</vt:lpstr>
      <vt:lpstr>Example, p=.10, n=100</vt:lpstr>
      <vt:lpstr>For simulated values:</vt:lpstr>
      <vt:lpstr>For Binomial data the sample size, or Area of Opportunity, may vary</vt:lpstr>
      <vt:lpstr>Sample Proportions used when the Area of Opportunity is not constant.</vt:lpstr>
      <vt:lpstr>Centerline and Control Limits</vt:lpstr>
      <vt:lpstr>We can plot the p-bar values with three sigma limits on a control chart.</vt:lpstr>
      <vt:lpstr>When n is in the thousands:</vt:lpstr>
      <vt:lpstr>Examples where the attribute is not a defect</vt:lpstr>
      <vt:lpstr>Poisson Data</vt:lpstr>
      <vt:lpstr>Poisson Distribution</vt:lpstr>
      <vt:lpstr>Mean and Standard Deviation</vt:lpstr>
      <vt:lpstr>Assumptions</vt:lpstr>
      <vt:lpstr>Control charts for Poisson Data</vt:lpstr>
      <vt:lpstr>Poisson data for lambda=20</vt:lpstr>
      <vt:lpstr>Poisson data for lambda=5</vt:lpstr>
      <vt:lpstr>Now let lambda=2.5</vt:lpstr>
      <vt:lpstr>If lambda “large enough”</vt:lpstr>
      <vt:lpstr>Control limits for c chart</vt:lpstr>
      <vt:lpstr>Often the Area of Opportunity is not constant so we need to convert our data to rates</vt:lpstr>
      <vt:lpstr>Centerline and control limits</vt:lpstr>
      <vt:lpstr>JMP sample data set u-chart</vt:lpstr>
      <vt:lpstr>Area of Opportunity and Control Limits</vt:lpstr>
      <vt:lpstr>What happens when the defect rate is extremely low?</vt:lpstr>
      <vt:lpstr>For lamda less than 20</vt:lpstr>
      <vt:lpstr>For small lamda, around .01 or less</vt:lpstr>
    </vt:vector>
  </TitlesOfParts>
  <Company>Purdue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Attributes Data</dc:title>
  <dc:creator>kuczek</dc:creator>
  <cp:lastModifiedBy>Thomas Kuczek</cp:lastModifiedBy>
  <cp:revision>62</cp:revision>
  <dcterms:created xsi:type="dcterms:W3CDTF">2012-03-24T15:44:58Z</dcterms:created>
  <dcterms:modified xsi:type="dcterms:W3CDTF">2016-02-16T17:32:09Z</dcterms:modified>
</cp:coreProperties>
</file>