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74" r:id="rId5"/>
    <p:sldId id="259" r:id="rId6"/>
    <p:sldId id="260" r:id="rId7"/>
    <p:sldId id="270" r:id="rId8"/>
    <p:sldId id="271" r:id="rId9"/>
    <p:sldId id="273" r:id="rId10"/>
    <p:sldId id="261" r:id="rId11"/>
    <p:sldId id="265" r:id="rId12"/>
    <p:sldId id="266" r:id="rId13"/>
    <p:sldId id="268" r:id="rId14"/>
    <p:sldId id="267" r:id="rId15"/>
    <p:sldId id="262" r:id="rId16"/>
    <p:sldId id="269" r:id="rId17"/>
    <p:sldId id="264" r:id="rId18"/>
    <p:sldId id="26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A454A0-6428-4D56-A015-CC9AC2AD005F}" type="datetimeFigureOut">
              <a:rPr lang="en-US" smtClean="0"/>
              <a:t>3/28/2016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765A9E-CDD0-4552-B522-B9BF4979387C}" type="slidenum">
              <a:rPr lang="en-US" smtClean="0"/>
              <a:t>‹#›</a:t>
            </a:fld>
            <a:endParaRPr lang="en-US"/>
          </a:p>
        </p:txBody>
      </p:sp>
    </p:spTree>
    <p:extLst>
      <p:ext uri="{BB962C8B-B14F-4D97-AF65-F5344CB8AC3E}">
        <p14:creationId xmlns:p14="http://schemas.microsoft.com/office/powerpoint/2010/main" val="3672723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765A9E-CDD0-4552-B522-B9BF4979387C}" type="slidenum">
              <a:rPr lang="en-US" smtClean="0"/>
              <a:t>1</a:t>
            </a:fld>
            <a:endParaRPr lang="en-US"/>
          </a:p>
        </p:txBody>
      </p:sp>
    </p:spTree>
    <p:extLst>
      <p:ext uri="{BB962C8B-B14F-4D97-AF65-F5344CB8AC3E}">
        <p14:creationId xmlns:p14="http://schemas.microsoft.com/office/powerpoint/2010/main" val="3387244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66FFD3-6CEF-4693-A7F0-16AA28687748}" type="datetime1">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B8809-6379-4F8B-8980-3B419012EAE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5C8144-0F65-4A15-9381-255E56D38401}" type="datetime1">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B8809-6379-4F8B-8980-3B419012EA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51C886-664C-4890-BFD9-C2F14DFCA422}" type="datetime1">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B8809-6379-4F8B-8980-3B419012EAE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85051D-F057-4599-80D1-EB5F373FAA62}" type="datetime1">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B8809-6379-4F8B-8980-3B419012EAE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A75A0F-03DF-4432-8C74-879CDA1023DB}" type="datetime1">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B8809-6379-4F8B-8980-3B419012EAE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B9F893-605B-43E0-B8A1-15A0C81FD7F8}" type="datetime1">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B8809-6379-4F8B-8980-3B419012EAE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396409-9D04-4F02-8F51-B0048C5D701B}" type="datetime1">
              <a:rPr lang="en-US" smtClean="0"/>
              <a:t>3/28/2016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9B8809-6379-4F8B-8980-3B419012EAE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3CB3D2-CE43-44B6-A5FD-9D3BFAD5097C}" type="datetime1">
              <a:rPr lang="en-US" smtClean="0"/>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9B8809-6379-4F8B-8980-3B419012EAE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527C1F-9878-4A2C-9F29-46929F7035E7}" type="datetime1">
              <a:rPr lang="en-US" smtClean="0"/>
              <a:t>3/28/2016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9B8809-6379-4F8B-8980-3B419012EA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244EF9-372F-46F5-B156-21ED6A27DB57}" type="datetime1">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B8809-6379-4F8B-8980-3B419012EAE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E1B668-ED97-4849-BA44-E825A98F42D2}" type="datetime1">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B8809-6379-4F8B-8980-3B419012EAE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77D7DC-AC9F-4E59-A0E2-A1C4502C06FD}" type="datetime1">
              <a:rPr lang="en-US" smtClean="0"/>
              <a:t>3/28/2016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9B8809-6379-4F8B-8980-3B419012EAE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4.bin"/><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6.wmf"/><Relationship Id="rId5" Type="http://schemas.openxmlformats.org/officeDocument/2006/relationships/oleObject" Target="../embeddings/oleObject7.bin"/><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9.bin"/><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Acceptance Sampling</a:t>
            </a:r>
            <a:endParaRPr lang="en-US" dirty="0"/>
          </a:p>
        </p:txBody>
      </p:sp>
      <p:sp>
        <p:nvSpPr>
          <p:cNvPr id="3" name="Subtitle 2"/>
          <p:cNvSpPr>
            <a:spLocks noGrp="1"/>
          </p:cNvSpPr>
          <p:nvPr>
            <p:ph type="subTitle" idx="1"/>
          </p:nvPr>
        </p:nvSpPr>
        <p:spPr/>
        <p:txBody>
          <a:bodyPr/>
          <a:lstStyle/>
          <a:p>
            <a:r>
              <a:rPr lang="en-US" dirty="0" smtClean="0"/>
              <a:t>and the evils thereof…….</a:t>
            </a:r>
            <a:endParaRPr lang="en-US" dirty="0"/>
          </a:p>
        </p:txBody>
      </p:sp>
      <p:sp>
        <p:nvSpPr>
          <p:cNvPr id="4" name="Slide Number Placeholder 3"/>
          <p:cNvSpPr>
            <a:spLocks noGrp="1"/>
          </p:cNvSpPr>
          <p:nvPr>
            <p:ph type="sldNum" sz="quarter" idx="12"/>
          </p:nvPr>
        </p:nvSpPr>
        <p:spPr/>
        <p:txBody>
          <a:bodyPr/>
          <a:lstStyle/>
          <a:p>
            <a:fld id="{ED9B8809-6379-4F8B-8980-3B419012EAE6}"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Suppose AQL=5%</a:t>
            </a:r>
            <a:endParaRPr lang="en-US" dirty="0"/>
          </a:p>
        </p:txBody>
      </p:sp>
      <p:sp>
        <p:nvSpPr>
          <p:cNvPr id="3" name="Content Placeholder 2"/>
          <p:cNvSpPr>
            <a:spLocks noGrp="1"/>
          </p:cNvSpPr>
          <p:nvPr>
            <p:ph idx="1"/>
          </p:nvPr>
        </p:nvSpPr>
        <p:spPr/>
        <p:txBody>
          <a:bodyPr/>
          <a:lstStyle/>
          <a:p>
            <a:pPr>
              <a:buNone/>
            </a:pPr>
            <a:r>
              <a:rPr lang="en-US" dirty="0" smtClean="0"/>
              <a:t>    If the AQL=5%, we might think that the sample proportion which does not exceed 5% would indicate that the Lot is acceptable. Let us suppose our Lot size=1,000. If we plot</a:t>
            </a:r>
          </a:p>
          <a:p>
            <a:pPr>
              <a:buNone/>
            </a:pPr>
            <a:endParaRPr lang="en-US" dirty="0" smtClean="0"/>
          </a:p>
          <a:p>
            <a:pPr>
              <a:buNone/>
            </a:pPr>
            <a:endParaRPr lang="en-US" dirty="0" smtClean="0"/>
          </a:p>
          <a:p>
            <a:pPr>
              <a:buNone/>
            </a:pPr>
            <a:r>
              <a:rPr lang="en-US" dirty="0" smtClean="0"/>
              <a:t>    we can see how well various plans work.</a:t>
            </a:r>
            <a:endParaRPr lang="en-US" dirty="0"/>
          </a:p>
        </p:txBody>
      </p:sp>
      <p:graphicFrame>
        <p:nvGraphicFramePr>
          <p:cNvPr id="18435" name="Object 3"/>
          <p:cNvGraphicFramePr>
            <a:graphicFrameLocks noChangeAspect="1"/>
          </p:cNvGraphicFramePr>
          <p:nvPr/>
        </p:nvGraphicFramePr>
        <p:xfrm>
          <a:off x="990600" y="4038600"/>
          <a:ext cx="7200900" cy="533400"/>
        </p:xfrm>
        <a:graphic>
          <a:graphicData uri="http://schemas.openxmlformats.org/presentationml/2006/ole">
            <mc:AlternateContent xmlns:mc="http://schemas.openxmlformats.org/markup-compatibility/2006">
              <mc:Choice xmlns:v="urn:schemas-microsoft-com:vml" Requires="v">
                <p:oleObj spid="_x0000_s18436" name="Equation" r:id="rId3" imgW="3085920" imgH="228600" progId="Equation.DSMT4">
                  <p:embed/>
                </p:oleObj>
              </mc:Choice>
              <mc:Fallback>
                <p:oleObj name="Equation" r:id="rId3" imgW="3085920" imgH="2286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4038600"/>
                        <a:ext cx="72009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Slide Number Placeholder 3"/>
          <p:cNvSpPr>
            <a:spLocks noGrp="1"/>
          </p:cNvSpPr>
          <p:nvPr>
            <p:ph type="sldNum" sz="quarter" idx="12"/>
          </p:nvPr>
        </p:nvSpPr>
        <p:spPr/>
        <p:txBody>
          <a:bodyPr/>
          <a:lstStyle/>
          <a:p>
            <a:fld id="{ED9B8809-6379-4F8B-8980-3B419012EAE6}"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How well do “small” sample sizes work?</a:t>
            </a:r>
            <a:endParaRPr lang="en-US" sz="3600" dirty="0"/>
          </a:p>
        </p:txBody>
      </p:sp>
      <p:pic>
        <p:nvPicPr>
          <p:cNvPr id="21506" name="Picture 2"/>
          <p:cNvPicPr>
            <a:picLocks noGrp="1" noChangeAspect="1" noChangeArrowheads="1"/>
          </p:cNvPicPr>
          <p:nvPr>
            <p:ph idx="1"/>
          </p:nvPr>
        </p:nvPicPr>
        <p:blipFill>
          <a:blip r:embed="rId2" cstate="print"/>
          <a:srcRect/>
          <a:stretch>
            <a:fillRect/>
          </a:stretch>
        </p:blipFill>
        <p:spPr bwMode="auto">
          <a:xfrm>
            <a:off x="1863435" y="2209800"/>
            <a:ext cx="5070765" cy="36576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ED9B8809-6379-4F8B-8980-3B419012EAE6}"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They can work if………</a:t>
            </a:r>
            <a:endParaRPr lang="en-US" dirty="0"/>
          </a:p>
        </p:txBody>
      </p:sp>
      <p:sp>
        <p:nvSpPr>
          <p:cNvPr id="3" name="Content Placeholder 2"/>
          <p:cNvSpPr>
            <a:spLocks noGrp="1"/>
          </p:cNvSpPr>
          <p:nvPr>
            <p:ph idx="1"/>
          </p:nvPr>
        </p:nvSpPr>
        <p:spPr/>
        <p:txBody>
          <a:bodyPr>
            <a:normAutofit lnSpcReduction="10000"/>
          </a:bodyPr>
          <a:lstStyle/>
          <a:p>
            <a:r>
              <a:rPr lang="en-US" dirty="0" smtClean="0"/>
              <a:t>If the Lots are either really good (very few defects), or really bad (many defectives).</a:t>
            </a:r>
          </a:p>
          <a:p>
            <a:r>
              <a:rPr lang="en-US" dirty="0" smtClean="0"/>
              <a:t>The samples are “representative”, i.e. close to the true proportion of defectives. “Representative” is </a:t>
            </a:r>
            <a:r>
              <a:rPr lang="en-US" b="1" u="sng" dirty="0" smtClean="0"/>
              <a:t>not</a:t>
            </a:r>
            <a:r>
              <a:rPr lang="en-US" dirty="0" smtClean="0"/>
              <a:t> the same as “random”.</a:t>
            </a:r>
          </a:p>
          <a:p>
            <a:r>
              <a:rPr lang="en-US" dirty="0" smtClean="0"/>
              <a:t>Random samples are chosen in such a way that every possible subset is equally likely.</a:t>
            </a:r>
          </a:p>
          <a:p>
            <a:r>
              <a:rPr lang="en-US" dirty="0" smtClean="0"/>
              <a:t>Only large samples are likely to be representative.</a:t>
            </a:r>
            <a:endParaRPr lang="en-US" dirty="0"/>
          </a:p>
        </p:txBody>
      </p:sp>
      <p:sp>
        <p:nvSpPr>
          <p:cNvPr id="4" name="Slide Number Placeholder 3"/>
          <p:cNvSpPr>
            <a:spLocks noGrp="1"/>
          </p:cNvSpPr>
          <p:nvPr>
            <p:ph type="sldNum" sz="quarter" idx="12"/>
          </p:nvPr>
        </p:nvSpPr>
        <p:spPr/>
        <p:txBody>
          <a:bodyPr/>
          <a:lstStyle/>
          <a:p>
            <a:fld id="{ED9B8809-6379-4F8B-8980-3B419012EAE6}"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Producer and Consumer Risks</a:t>
            </a:r>
            <a:endParaRPr lang="en-US" dirty="0"/>
          </a:p>
        </p:txBody>
      </p:sp>
      <p:sp>
        <p:nvSpPr>
          <p:cNvPr id="3" name="Content Placeholder 2"/>
          <p:cNvSpPr>
            <a:spLocks noGrp="1"/>
          </p:cNvSpPr>
          <p:nvPr>
            <p:ph idx="1"/>
          </p:nvPr>
        </p:nvSpPr>
        <p:spPr/>
        <p:txBody>
          <a:bodyPr/>
          <a:lstStyle/>
          <a:p>
            <a:r>
              <a:rPr lang="en-US" dirty="0" smtClean="0"/>
              <a:t>If n=20, the producer’s risk at the AQL is around 30%, i.e. a Lot of acceptable quality may be rejected.</a:t>
            </a:r>
          </a:p>
          <a:p>
            <a:r>
              <a:rPr lang="en-US" dirty="0" smtClean="0"/>
              <a:t>At just over 5% defective, the Consumer’s risk is about 70%.</a:t>
            </a:r>
          </a:p>
          <a:p>
            <a:r>
              <a:rPr lang="en-US" dirty="0" smtClean="0"/>
              <a:t>The plans work better as n increases.</a:t>
            </a:r>
          </a:p>
          <a:p>
            <a:endParaRPr lang="en-US" dirty="0"/>
          </a:p>
        </p:txBody>
      </p:sp>
      <p:sp>
        <p:nvSpPr>
          <p:cNvPr id="4" name="Slide Number Placeholder 3"/>
          <p:cNvSpPr>
            <a:spLocks noGrp="1"/>
          </p:cNvSpPr>
          <p:nvPr>
            <p:ph type="sldNum" sz="quarter" idx="12"/>
          </p:nvPr>
        </p:nvSpPr>
        <p:spPr/>
        <p:txBody>
          <a:bodyPr/>
          <a:lstStyle/>
          <a:p>
            <a:fld id="{ED9B8809-6379-4F8B-8980-3B419012EAE6}"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does random sampling start to work well?</a:t>
            </a:r>
            <a:endParaRPr lang="en-US" dirty="0"/>
          </a:p>
        </p:txBody>
      </p:sp>
      <p:sp>
        <p:nvSpPr>
          <p:cNvPr id="3" name="Content Placeholder 2"/>
          <p:cNvSpPr>
            <a:spLocks noGrp="1"/>
          </p:cNvSpPr>
          <p:nvPr>
            <p:ph idx="1"/>
          </p:nvPr>
        </p:nvSpPr>
        <p:spPr/>
        <p:txBody>
          <a:bodyPr/>
          <a:lstStyle/>
          <a:p>
            <a:r>
              <a:rPr lang="en-US" dirty="0" smtClean="0"/>
              <a:t>As n increases, we would expect the Producer’s and Consumer’s risk to both decrease.</a:t>
            </a:r>
          </a:p>
          <a:p>
            <a:r>
              <a:rPr lang="en-US" dirty="0" smtClean="0"/>
              <a:t>How much do we have to sample to reach an “acceptable level” of risk for both of them. </a:t>
            </a:r>
            <a:endParaRPr lang="en-US" dirty="0"/>
          </a:p>
        </p:txBody>
      </p:sp>
      <p:sp>
        <p:nvSpPr>
          <p:cNvPr id="4" name="Slide Number Placeholder 3"/>
          <p:cNvSpPr>
            <a:spLocks noGrp="1"/>
          </p:cNvSpPr>
          <p:nvPr>
            <p:ph type="sldNum" sz="quarter" idx="12"/>
          </p:nvPr>
        </p:nvSpPr>
        <p:spPr/>
        <p:txBody>
          <a:bodyPr/>
          <a:lstStyle/>
          <a:p>
            <a:fld id="{ED9B8809-6379-4F8B-8980-3B419012EAE6}"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n=20, 100 and 240</a:t>
            </a:r>
            <a:endParaRPr lang="en-US" dirty="0"/>
          </a:p>
        </p:txBody>
      </p:sp>
      <p:pic>
        <p:nvPicPr>
          <p:cNvPr id="19458" name="Picture 2"/>
          <p:cNvPicPr>
            <a:picLocks noGrp="1" noChangeAspect="1" noChangeArrowheads="1"/>
          </p:cNvPicPr>
          <p:nvPr>
            <p:ph idx="1"/>
          </p:nvPr>
        </p:nvPicPr>
        <p:blipFill>
          <a:blip r:embed="rId2" cstate="print"/>
          <a:srcRect/>
          <a:stretch>
            <a:fillRect/>
          </a:stretch>
        </p:blipFill>
        <p:spPr bwMode="auto">
          <a:xfrm>
            <a:off x="1600200" y="1828800"/>
            <a:ext cx="6096000" cy="36576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ED9B8809-6379-4F8B-8980-3B419012EAE6}"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sampling clearly does work</a:t>
            </a:r>
            <a:endParaRPr lang="en-US" dirty="0"/>
          </a:p>
        </p:txBody>
      </p:sp>
      <p:sp>
        <p:nvSpPr>
          <p:cNvPr id="3" name="Content Placeholder 2"/>
          <p:cNvSpPr>
            <a:spLocks noGrp="1"/>
          </p:cNvSpPr>
          <p:nvPr>
            <p:ph idx="1"/>
          </p:nvPr>
        </p:nvSpPr>
        <p:spPr/>
        <p:txBody>
          <a:bodyPr/>
          <a:lstStyle/>
          <a:p>
            <a:r>
              <a:rPr lang="en-US" dirty="0" smtClean="0"/>
              <a:t>If we compare n=20 to n=100, there is a substantial improvement.</a:t>
            </a:r>
          </a:p>
          <a:p>
            <a:r>
              <a:rPr lang="en-US" dirty="0" smtClean="0"/>
              <a:t>If we  compare n=100 to n=240, there is still an improvement, but the amount of improvement is not as great, i.e. there is a diminishing return.</a:t>
            </a:r>
            <a:endParaRPr lang="en-US" dirty="0"/>
          </a:p>
        </p:txBody>
      </p:sp>
      <p:sp>
        <p:nvSpPr>
          <p:cNvPr id="4" name="Slide Number Placeholder 3"/>
          <p:cNvSpPr>
            <a:spLocks noGrp="1"/>
          </p:cNvSpPr>
          <p:nvPr>
            <p:ph type="sldNum" sz="quarter" idx="12"/>
          </p:nvPr>
        </p:nvSpPr>
        <p:spPr/>
        <p:txBody>
          <a:bodyPr/>
          <a:lstStyle/>
          <a:p>
            <a:fld id="{ED9B8809-6379-4F8B-8980-3B419012EAE6}"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large sample plans</a:t>
            </a:r>
            <a:endParaRPr lang="en-US" dirty="0"/>
          </a:p>
        </p:txBody>
      </p:sp>
      <p:pic>
        <p:nvPicPr>
          <p:cNvPr id="20482" name="Picture 2"/>
          <p:cNvPicPr>
            <a:picLocks noGrp="1" noChangeAspect="1" noChangeArrowheads="1"/>
          </p:cNvPicPr>
          <p:nvPr>
            <p:ph idx="1"/>
          </p:nvPr>
        </p:nvPicPr>
        <p:blipFill>
          <a:blip r:embed="rId2" cstate="print"/>
          <a:srcRect/>
          <a:stretch>
            <a:fillRect/>
          </a:stretch>
        </p:blipFill>
        <p:spPr bwMode="auto">
          <a:xfrm>
            <a:off x="2133600" y="2133600"/>
            <a:ext cx="4876800" cy="342900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ED9B8809-6379-4F8B-8980-3B419012EAE6}"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Largest sampling plans comparison</a:t>
            </a:r>
            <a:endParaRPr lang="en-US" sz="4000" dirty="0"/>
          </a:p>
        </p:txBody>
      </p:sp>
      <p:sp>
        <p:nvSpPr>
          <p:cNvPr id="3" name="Content Placeholder 2"/>
          <p:cNvSpPr>
            <a:spLocks noGrp="1"/>
          </p:cNvSpPr>
          <p:nvPr>
            <p:ph idx="1"/>
          </p:nvPr>
        </p:nvSpPr>
        <p:spPr/>
        <p:txBody>
          <a:bodyPr/>
          <a:lstStyle/>
          <a:p>
            <a:r>
              <a:rPr lang="en-US" dirty="0" smtClean="0"/>
              <a:t>The largest sampling plan, n=500 has the best performance in terms of risk, but it is not much better than n=100 or n=240.</a:t>
            </a:r>
          </a:p>
          <a:p>
            <a:r>
              <a:rPr lang="en-US" dirty="0" smtClean="0"/>
              <a:t>The only way to get no risk is to sample everything, or…..</a:t>
            </a:r>
          </a:p>
          <a:p>
            <a:r>
              <a:rPr lang="en-US" dirty="0" smtClean="0"/>
              <a:t>Invest in Prevention, then only use sampling to monitor the improved processes.</a:t>
            </a:r>
            <a:endParaRPr lang="en-US" dirty="0"/>
          </a:p>
        </p:txBody>
      </p:sp>
      <p:sp>
        <p:nvSpPr>
          <p:cNvPr id="4" name="Slide Number Placeholder 3"/>
          <p:cNvSpPr>
            <a:spLocks noGrp="1"/>
          </p:cNvSpPr>
          <p:nvPr>
            <p:ph type="sldNum" sz="quarter" idx="12"/>
          </p:nvPr>
        </p:nvSpPr>
        <p:spPr/>
        <p:txBody>
          <a:bodyPr/>
          <a:lstStyle/>
          <a:p>
            <a:fld id="{ED9B8809-6379-4F8B-8980-3B419012EAE6}"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Rationale: (I don’t buy the argument, but…….)</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In situations where Producers and Consumers are willing to put up with shipments of goods which contain defects, the issue then becomes how to keep Lots (shipments) with an “excessive” number of defects from being accepted. In order to keep Appraisal costs down, sampling schemes are devised to sample items from the Lot and then to accept or reject the Lot based upon the number of defective items found in the sample.</a:t>
            </a:r>
            <a:endParaRPr lang="en-US" dirty="0"/>
          </a:p>
        </p:txBody>
      </p:sp>
      <p:sp>
        <p:nvSpPr>
          <p:cNvPr id="4" name="Slide Number Placeholder 3"/>
          <p:cNvSpPr>
            <a:spLocks noGrp="1"/>
          </p:cNvSpPr>
          <p:nvPr>
            <p:ph type="sldNum" sz="quarter" idx="12"/>
          </p:nvPr>
        </p:nvSpPr>
        <p:spPr/>
        <p:txBody>
          <a:bodyPr/>
          <a:lstStyle/>
          <a:p>
            <a:fld id="{ED9B8809-6379-4F8B-8980-3B419012EAE6}"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 number of items in the Lot.</a:t>
            </a:r>
          </a:p>
          <a:p>
            <a:r>
              <a:rPr lang="en-US" dirty="0" smtClean="0"/>
              <a:t>n= number of items in the random sample of items taken from the Lot.</a:t>
            </a:r>
          </a:p>
          <a:p>
            <a:r>
              <a:rPr lang="en-US" dirty="0" smtClean="0"/>
              <a:t>D= number (unknown) of items in the Lot which are defective.</a:t>
            </a:r>
          </a:p>
          <a:p>
            <a:r>
              <a:rPr lang="en-US" dirty="0" smtClean="0"/>
              <a:t>r= number of defective items in the random sample of size n.</a:t>
            </a:r>
          </a:p>
          <a:p>
            <a:r>
              <a:rPr lang="en-US" dirty="0" smtClean="0"/>
              <a:t>c= acceptance number; if r is less than or equal to c then the Lot is deemed to be of Acceptable Quality, otherwise the Lot is rejected.</a:t>
            </a:r>
            <a:endParaRPr lang="en-US" dirty="0"/>
          </a:p>
        </p:txBody>
      </p:sp>
      <p:sp>
        <p:nvSpPr>
          <p:cNvPr id="4" name="Slide Number Placeholder 3"/>
          <p:cNvSpPr>
            <a:spLocks noGrp="1"/>
          </p:cNvSpPr>
          <p:nvPr>
            <p:ph type="sldNum" sz="quarter" idx="12"/>
          </p:nvPr>
        </p:nvSpPr>
        <p:spPr/>
        <p:txBody>
          <a:bodyPr/>
          <a:lstStyle/>
          <a:p>
            <a:fld id="{ED9B8809-6379-4F8B-8980-3B419012EAE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Acceptance Sampling Plan</a:t>
            </a:r>
            <a:endParaRPr lang="en-US" dirty="0"/>
          </a:p>
        </p:txBody>
      </p:sp>
      <p:sp>
        <p:nvSpPr>
          <p:cNvPr id="3" name="Content Placeholder 2"/>
          <p:cNvSpPr>
            <a:spLocks noGrp="1"/>
          </p:cNvSpPr>
          <p:nvPr>
            <p:ph idx="1"/>
          </p:nvPr>
        </p:nvSpPr>
        <p:spPr/>
        <p:txBody>
          <a:bodyPr/>
          <a:lstStyle/>
          <a:p>
            <a:pPr>
              <a:buNone/>
            </a:pPr>
            <a:r>
              <a:rPr lang="en-US" dirty="0" smtClean="0"/>
              <a:t>    An Acceptance Sampling Plan is defined by:</a:t>
            </a:r>
          </a:p>
          <a:p>
            <a:r>
              <a:rPr lang="en-US" dirty="0" smtClean="0"/>
              <a:t>N= Lot size</a:t>
            </a:r>
          </a:p>
          <a:p>
            <a:r>
              <a:rPr lang="en-US" dirty="0" smtClean="0"/>
              <a:t>n=sample size </a:t>
            </a:r>
          </a:p>
          <a:p>
            <a:r>
              <a:rPr lang="en-US" dirty="0" smtClean="0"/>
              <a:t>c=acceptance number</a:t>
            </a:r>
            <a:endParaRPr lang="en-US" dirty="0"/>
          </a:p>
        </p:txBody>
      </p:sp>
      <p:sp>
        <p:nvSpPr>
          <p:cNvPr id="4" name="Slide Number Placeholder 3"/>
          <p:cNvSpPr>
            <a:spLocks noGrp="1"/>
          </p:cNvSpPr>
          <p:nvPr>
            <p:ph type="sldNum" sz="quarter" idx="12"/>
          </p:nvPr>
        </p:nvSpPr>
        <p:spPr/>
        <p:txBody>
          <a:bodyPr/>
          <a:lstStyle/>
          <a:p>
            <a:fld id="{ED9B8809-6379-4F8B-8980-3B419012EAE6}"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Acceptance Probability and Risks</a:t>
            </a:r>
            <a:endParaRPr lang="en-US" dirty="0"/>
          </a:p>
        </p:txBody>
      </p:sp>
      <p:sp>
        <p:nvSpPr>
          <p:cNvPr id="3" name="Content Placeholder 2"/>
          <p:cNvSpPr>
            <a:spLocks noGrp="1"/>
          </p:cNvSpPr>
          <p:nvPr>
            <p:ph idx="1"/>
          </p:nvPr>
        </p:nvSpPr>
        <p:spPr/>
        <p:txBody>
          <a:bodyPr/>
          <a:lstStyle/>
          <a:p>
            <a:pPr>
              <a:buNone/>
            </a:pPr>
            <a:r>
              <a:rPr lang="en-US" dirty="0" smtClean="0"/>
              <a:t>    </a:t>
            </a:r>
            <a:r>
              <a:rPr lang="en-US" sz="2800" dirty="0" smtClean="0"/>
              <a:t>Assuming:</a:t>
            </a:r>
          </a:p>
          <a:p>
            <a:pPr>
              <a:buNone/>
            </a:pPr>
            <a:endParaRPr lang="en-US" sz="2800" dirty="0"/>
          </a:p>
          <a:p>
            <a:pPr>
              <a:buNone/>
            </a:pPr>
            <a:endParaRPr lang="en-US" sz="2800" dirty="0" smtClean="0"/>
          </a:p>
          <a:p>
            <a:pPr>
              <a:buNone/>
            </a:pPr>
            <a:endParaRPr lang="en-US" sz="2800" dirty="0"/>
          </a:p>
          <a:p>
            <a:pPr>
              <a:buNone/>
            </a:pPr>
            <a:endParaRPr lang="en-US" sz="2800" dirty="0" smtClean="0"/>
          </a:p>
          <a:p>
            <a:pPr>
              <a:buNone/>
            </a:pPr>
            <a:r>
              <a:rPr lang="en-US" sz="2800" dirty="0"/>
              <a:t> </a:t>
            </a:r>
            <a:r>
              <a:rPr lang="en-US" sz="2800" dirty="0" smtClean="0"/>
              <a:t>   We can evaluate  a sampling plan with its corresponding Operating Characteristic Curve, a.k.a. OC curve.</a:t>
            </a:r>
          </a:p>
          <a:p>
            <a:pPr>
              <a:buNone/>
            </a:pPr>
            <a:endParaRPr lang="en-US" dirty="0"/>
          </a:p>
        </p:txBody>
      </p:sp>
      <p:graphicFrame>
        <p:nvGraphicFramePr>
          <p:cNvPr id="1027" name="Object 3"/>
          <p:cNvGraphicFramePr>
            <a:graphicFrameLocks noChangeAspect="1"/>
          </p:cNvGraphicFramePr>
          <p:nvPr/>
        </p:nvGraphicFramePr>
        <p:xfrm>
          <a:off x="381000" y="3505200"/>
          <a:ext cx="8326967" cy="533400"/>
        </p:xfrm>
        <a:graphic>
          <a:graphicData uri="http://schemas.openxmlformats.org/presentationml/2006/ole">
            <mc:AlternateContent xmlns:mc="http://schemas.openxmlformats.org/markup-compatibility/2006">
              <mc:Choice xmlns:v="urn:schemas-microsoft-com:vml" Requires="v">
                <p:oleObj spid="_x0000_s1030" name="Equation" r:id="rId3" imgW="3568680" imgH="228600" progId="Equation.DSMT4">
                  <p:embed/>
                </p:oleObj>
              </mc:Choice>
              <mc:Fallback>
                <p:oleObj name="Equation" r:id="rId3" imgW="3568680" imgH="2286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505200"/>
                        <a:ext cx="832696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9" name="Object 5"/>
          <p:cNvGraphicFramePr>
            <a:graphicFrameLocks noChangeAspect="1"/>
          </p:cNvGraphicFramePr>
          <p:nvPr/>
        </p:nvGraphicFramePr>
        <p:xfrm>
          <a:off x="3505200" y="2590800"/>
          <a:ext cx="1434353" cy="508000"/>
        </p:xfrm>
        <a:graphic>
          <a:graphicData uri="http://schemas.openxmlformats.org/presentationml/2006/ole">
            <mc:AlternateContent xmlns:mc="http://schemas.openxmlformats.org/markup-compatibility/2006">
              <mc:Choice xmlns:v="urn:schemas-microsoft-com:vml" Requires="v">
                <p:oleObj spid="_x0000_s1031" name="Equation" r:id="rId5" imgW="609480" imgH="215640" progId="Equation.DSMT4">
                  <p:embed/>
                </p:oleObj>
              </mc:Choice>
              <mc:Fallback>
                <p:oleObj name="Equation" r:id="rId5" imgW="609480" imgH="21564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5200" y="2590800"/>
                        <a:ext cx="1434353"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Slide Number Placeholder 3"/>
          <p:cNvSpPr>
            <a:spLocks noGrp="1"/>
          </p:cNvSpPr>
          <p:nvPr>
            <p:ph type="sldNum" sz="quarter" idx="12"/>
          </p:nvPr>
        </p:nvSpPr>
        <p:spPr/>
        <p:txBody>
          <a:bodyPr/>
          <a:lstStyle/>
          <a:p>
            <a:fld id="{ED9B8809-6379-4F8B-8980-3B419012EAE6}"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Calculating probabilities for the </a:t>
            </a:r>
            <a:br>
              <a:rPr lang="en-US" sz="3600" dirty="0" smtClean="0"/>
            </a:br>
            <a:r>
              <a:rPr lang="en-US" sz="3600" dirty="0" smtClean="0"/>
              <a:t>OC curve</a:t>
            </a:r>
            <a:endParaRPr lang="en-US" sz="3600" dirty="0"/>
          </a:p>
        </p:txBody>
      </p:sp>
      <p:sp>
        <p:nvSpPr>
          <p:cNvPr id="3" name="Content Placeholder 2"/>
          <p:cNvSpPr>
            <a:spLocks noGrp="1"/>
          </p:cNvSpPr>
          <p:nvPr>
            <p:ph idx="1"/>
          </p:nvPr>
        </p:nvSpPr>
        <p:spPr/>
        <p:txBody>
          <a:bodyPr/>
          <a:lstStyle/>
          <a:p>
            <a:pPr>
              <a:buNone/>
            </a:pPr>
            <a:r>
              <a:rPr lang="en-US" dirty="0" smtClean="0"/>
              <a:t>    </a:t>
            </a:r>
            <a:r>
              <a:rPr lang="en-US" sz="2800" dirty="0" smtClean="0"/>
              <a:t>The probabilities used in calculating values for the OC curve are calculated using the </a:t>
            </a:r>
            <a:r>
              <a:rPr lang="en-US" sz="2800" dirty="0" err="1" smtClean="0"/>
              <a:t>Hypergeometric</a:t>
            </a:r>
            <a:r>
              <a:rPr lang="en-US" sz="2800" dirty="0" smtClean="0"/>
              <a:t> Distribution. Given that</a:t>
            </a:r>
          </a:p>
          <a:p>
            <a:pPr>
              <a:buNone/>
            </a:pPr>
            <a:endParaRPr lang="en-US" sz="2800" dirty="0"/>
          </a:p>
          <a:p>
            <a:pPr>
              <a:buNone/>
            </a:pPr>
            <a:r>
              <a:rPr lang="en-US" sz="2800" dirty="0" smtClean="0"/>
              <a:t>    then the probability that the number of defectives in the sample of size n is equal to r </a:t>
            </a:r>
            <a:r>
              <a:rPr lang="en-US" sz="2800" smtClean="0"/>
              <a:t>is given by</a:t>
            </a:r>
            <a:endParaRPr lang="en-US" sz="2800" dirty="0" smtClean="0"/>
          </a:p>
          <a:p>
            <a:pPr>
              <a:buNone/>
            </a:pPr>
            <a:endParaRPr lang="en-US" dirty="0"/>
          </a:p>
        </p:txBody>
      </p:sp>
      <p:graphicFrame>
        <p:nvGraphicFramePr>
          <p:cNvPr id="2050" name="Object 2"/>
          <p:cNvGraphicFramePr>
            <a:graphicFrameLocks noChangeAspect="1"/>
          </p:cNvGraphicFramePr>
          <p:nvPr/>
        </p:nvGraphicFramePr>
        <p:xfrm>
          <a:off x="3505199" y="3124200"/>
          <a:ext cx="1371601" cy="485522"/>
        </p:xfrm>
        <a:graphic>
          <a:graphicData uri="http://schemas.openxmlformats.org/presentationml/2006/ole">
            <mc:AlternateContent xmlns:mc="http://schemas.openxmlformats.org/markup-compatibility/2006">
              <mc:Choice xmlns:v="urn:schemas-microsoft-com:vml" Requires="v">
                <p:oleObj spid="_x0000_s2054" name="Equation" r:id="rId3" imgW="609480" imgH="215640" progId="Equation.DSMT4">
                  <p:embed/>
                </p:oleObj>
              </mc:Choice>
              <mc:Fallback>
                <p:oleObj name="Equation" r:id="rId3" imgW="609480" imgH="2156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199" y="3124200"/>
                        <a:ext cx="1371601" cy="485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3" name="Object 5"/>
          <p:cNvGraphicFramePr>
            <a:graphicFrameLocks noChangeAspect="1"/>
          </p:cNvGraphicFramePr>
          <p:nvPr/>
        </p:nvGraphicFramePr>
        <p:xfrm>
          <a:off x="3124200" y="4495800"/>
          <a:ext cx="2074333" cy="2133600"/>
        </p:xfrm>
        <a:graphic>
          <a:graphicData uri="http://schemas.openxmlformats.org/presentationml/2006/ole">
            <mc:AlternateContent xmlns:mc="http://schemas.openxmlformats.org/markup-compatibility/2006">
              <mc:Choice xmlns:v="urn:schemas-microsoft-com:vml" Requires="v">
                <p:oleObj spid="_x0000_s2055" name="Equation" r:id="rId5" imgW="888840" imgH="914400" progId="Equation.DSMT4">
                  <p:embed/>
                </p:oleObj>
              </mc:Choice>
              <mc:Fallback>
                <p:oleObj name="Equation" r:id="rId5" imgW="888840" imgH="91440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4495800"/>
                        <a:ext cx="207433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Slide Number Placeholder 3"/>
          <p:cNvSpPr>
            <a:spLocks noGrp="1"/>
          </p:cNvSpPr>
          <p:nvPr>
            <p:ph type="sldNum" sz="quarter" idx="12"/>
          </p:nvPr>
        </p:nvSpPr>
        <p:spPr/>
        <p:txBody>
          <a:bodyPr/>
          <a:lstStyle/>
          <a:p>
            <a:fld id="{ED9B8809-6379-4F8B-8980-3B419012EAE6}"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Acceptable Quality Level-AQL</a:t>
            </a:r>
            <a:endParaRPr lang="en-US" dirty="0"/>
          </a:p>
        </p:txBody>
      </p:sp>
      <p:sp>
        <p:nvSpPr>
          <p:cNvPr id="3" name="Content Placeholder 2"/>
          <p:cNvSpPr>
            <a:spLocks noGrp="1"/>
          </p:cNvSpPr>
          <p:nvPr>
            <p:ph idx="1"/>
          </p:nvPr>
        </p:nvSpPr>
        <p:spPr/>
        <p:txBody>
          <a:bodyPr/>
          <a:lstStyle/>
          <a:p>
            <a:pPr>
              <a:buNone/>
            </a:pPr>
            <a:r>
              <a:rPr lang="en-US" dirty="0" smtClean="0"/>
              <a:t>    If the Lot has a proportion of defectives lower than the AQL, i.e.</a:t>
            </a:r>
          </a:p>
          <a:p>
            <a:pPr>
              <a:buNone/>
            </a:pPr>
            <a:endParaRPr lang="en-US" dirty="0" smtClean="0"/>
          </a:p>
          <a:p>
            <a:pPr>
              <a:buNone/>
            </a:pPr>
            <a:endParaRPr lang="en-US" dirty="0" smtClean="0"/>
          </a:p>
          <a:p>
            <a:pPr>
              <a:buNone/>
            </a:pPr>
            <a:r>
              <a:rPr lang="en-US" dirty="0" smtClean="0"/>
              <a:t>    then the Lot is deemed to be of Acceptable Quality Level by Producer and Consumer.</a:t>
            </a:r>
            <a:endParaRPr lang="en-US" dirty="0"/>
          </a:p>
        </p:txBody>
      </p:sp>
      <p:graphicFrame>
        <p:nvGraphicFramePr>
          <p:cNvPr id="19459" name="Object 3"/>
          <p:cNvGraphicFramePr>
            <a:graphicFrameLocks noChangeAspect="1"/>
          </p:cNvGraphicFramePr>
          <p:nvPr/>
        </p:nvGraphicFramePr>
        <p:xfrm>
          <a:off x="3668711" y="2971800"/>
          <a:ext cx="1566863" cy="533400"/>
        </p:xfrm>
        <a:graphic>
          <a:graphicData uri="http://schemas.openxmlformats.org/presentationml/2006/ole">
            <mc:AlternateContent xmlns:mc="http://schemas.openxmlformats.org/markup-compatibility/2006">
              <mc:Choice xmlns:v="urn:schemas-microsoft-com:vml" Requires="v">
                <p:oleObj spid="_x0000_s19460" name="Equation" r:id="rId3" imgW="596880" imgH="203040" progId="Equation.DSMT4">
                  <p:embed/>
                </p:oleObj>
              </mc:Choice>
              <mc:Fallback>
                <p:oleObj name="Equation" r:id="rId3" imgW="596880" imgH="20304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8711" y="2971800"/>
                        <a:ext cx="1566863"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Slide Number Placeholder 3"/>
          <p:cNvSpPr>
            <a:spLocks noGrp="1"/>
          </p:cNvSpPr>
          <p:nvPr>
            <p:ph type="sldNum" sz="quarter" idx="12"/>
          </p:nvPr>
        </p:nvSpPr>
        <p:spPr/>
        <p:txBody>
          <a:bodyPr/>
          <a:lstStyle/>
          <a:p>
            <a:fld id="{ED9B8809-6379-4F8B-8980-3B419012EAE6}"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OC curve and Producer and Consumer Risk</a:t>
            </a:r>
            <a:endParaRPr lang="en-US" sz="3600" dirty="0"/>
          </a:p>
        </p:txBody>
      </p:sp>
      <p:sp>
        <p:nvSpPr>
          <p:cNvPr id="3" name="Content Placeholder 2"/>
          <p:cNvSpPr>
            <a:spLocks noGrp="1"/>
          </p:cNvSpPr>
          <p:nvPr>
            <p:ph idx="1"/>
          </p:nvPr>
        </p:nvSpPr>
        <p:spPr/>
        <p:txBody>
          <a:bodyPr/>
          <a:lstStyle/>
          <a:p>
            <a:pPr>
              <a:buNone/>
            </a:pPr>
            <a:r>
              <a:rPr lang="en-US" dirty="0" smtClean="0"/>
              <a:t>    The Probability that we accept a Lot is</a:t>
            </a:r>
          </a:p>
          <a:p>
            <a:pPr>
              <a:buNone/>
            </a:pPr>
            <a:endParaRPr lang="en-US" dirty="0" smtClean="0"/>
          </a:p>
          <a:p>
            <a:pPr>
              <a:buNone/>
            </a:pPr>
            <a:endParaRPr lang="en-US" dirty="0" smtClean="0"/>
          </a:p>
          <a:p>
            <a:pPr>
              <a:buNone/>
            </a:pPr>
            <a:r>
              <a:rPr lang="en-US" dirty="0" smtClean="0"/>
              <a:t>    for a given proportion of defectives</a:t>
            </a:r>
          </a:p>
          <a:p>
            <a:pPr>
              <a:buNone/>
            </a:pPr>
            <a:endParaRPr lang="en-US" dirty="0" smtClean="0"/>
          </a:p>
          <a:p>
            <a:pPr>
              <a:buNone/>
            </a:pPr>
            <a:r>
              <a:rPr lang="en-US" dirty="0" smtClean="0"/>
              <a:t>    which is calculated using the </a:t>
            </a:r>
            <a:r>
              <a:rPr lang="en-US" dirty="0" err="1" smtClean="0"/>
              <a:t>Hypergeometric</a:t>
            </a:r>
            <a:r>
              <a:rPr lang="en-US" dirty="0" smtClean="0"/>
              <a:t> Distribution as given.</a:t>
            </a:r>
            <a:endParaRPr lang="en-US" dirty="0"/>
          </a:p>
        </p:txBody>
      </p:sp>
      <p:graphicFrame>
        <p:nvGraphicFramePr>
          <p:cNvPr id="20484" name="Object 4"/>
          <p:cNvGraphicFramePr>
            <a:graphicFrameLocks noChangeAspect="1"/>
          </p:cNvGraphicFramePr>
          <p:nvPr/>
        </p:nvGraphicFramePr>
        <p:xfrm>
          <a:off x="2895600" y="2438400"/>
          <a:ext cx="2430780" cy="558800"/>
        </p:xfrm>
        <a:graphic>
          <a:graphicData uri="http://schemas.openxmlformats.org/presentationml/2006/ole">
            <mc:AlternateContent xmlns:mc="http://schemas.openxmlformats.org/markup-compatibility/2006">
              <mc:Choice xmlns:v="urn:schemas-microsoft-com:vml" Requires="v">
                <p:oleObj spid="_x0000_s20486" name="Equation" r:id="rId3" imgW="1104840" imgH="253800" progId="Equation.DSMT4">
                  <p:embed/>
                </p:oleObj>
              </mc:Choice>
              <mc:Fallback>
                <p:oleObj name="Equation" r:id="rId3" imgW="1104840" imgH="253800" progId="Equation.DSMT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2438400"/>
                        <a:ext cx="243078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485" name="Object 5"/>
          <p:cNvGraphicFramePr>
            <a:graphicFrameLocks noChangeAspect="1"/>
          </p:cNvGraphicFramePr>
          <p:nvPr/>
        </p:nvGraphicFramePr>
        <p:xfrm>
          <a:off x="3352800" y="3962400"/>
          <a:ext cx="1380565" cy="488950"/>
        </p:xfrm>
        <a:graphic>
          <a:graphicData uri="http://schemas.openxmlformats.org/presentationml/2006/ole">
            <mc:AlternateContent xmlns:mc="http://schemas.openxmlformats.org/markup-compatibility/2006">
              <mc:Choice xmlns:v="urn:schemas-microsoft-com:vml" Requires="v">
                <p:oleObj spid="_x0000_s20487" name="Equation" r:id="rId5" imgW="609480" imgH="215640" progId="Equation.DSMT4">
                  <p:embed/>
                </p:oleObj>
              </mc:Choice>
              <mc:Fallback>
                <p:oleObj name="Equation" r:id="rId5" imgW="609480" imgH="21564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2800" y="3962400"/>
                        <a:ext cx="138056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Slide Number Placeholder 3"/>
          <p:cNvSpPr>
            <a:spLocks noGrp="1"/>
          </p:cNvSpPr>
          <p:nvPr>
            <p:ph type="sldNum" sz="quarter" idx="12"/>
          </p:nvPr>
        </p:nvSpPr>
        <p:spPr/>
        <p:txBody>
          <a:bodyPr/>
          <a:lstStyle/>
          <a:p>
            <a:fld id="{ED9B8809-6379-4F8B-8980-3B419012EAE6}"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 and the AQL</a:t>
            </a:r>
            <a:endParaRPr lang="en-US" dirty="0"/>
          </a:p>
        </p:txBody>
      </p:sp>
      <p:sp>
        <p:nvSpPr>
          <p:cNvPr id="3" name="Content Placeholder 2"/>
          <p:cNvSpPr>
            <a:spLocks noGrp="1"/>
          </p:cNvSpPr>
          <p:nvPr>
            <p:ph idx="1"/>
          </p:nvPr>
        </p:nvSpPr>
        <p:spPr/>
        <p:txBody>
          <a:bodyPr/>
          <a:lstStyle/>
          <a:p>
            <a:r>
              <a:rPr lang="en-US" dirty="0" smtClean="0"/>
              <a:t>If the proportion defective is less than or equal to the AQL, then the Producer runs the risk of having the Lot rejected which is:</a:t>
            </a:r>
          </a:p>
          <a:p>
            <a:endParaRPr lang="en-US" dirty="0" smtClean="0"/>
          </a:p>
          <a:p>
            <a:r>
              <a:rPr lang="en-US" dirty="0" smtClean="0"/>
              <a:t>If the proportion of defectives is greater than the AQL, then the Consumer runs the risk of accepting a Lot of unacceptable quality which is:</a:t>
            </a:r>
            <a:endParaRPr lang="en-US" dirty="0"/>
          </a:p>
        </p:txBody>
      </p:sp>
      <p:graphicFrame>
        <p:nvGraphicFramePr>
          <p:cNvPr id="21507" name="Object 3"/>
          <p:cNvGraphicFramePr>
            <a:graphicFrameLocks noChangeAspect="1"/>
          </p:cNvGraphicFramePr>
          <p:nvPr/>
        </p:nvGraphicFramePr>
        <p:xfrm>
          <a:off x="3048000" y="3200400"/>
          <a:ext cx="2463800" cy="508000"/>
        </p:xfrm>
        <a:graphic>
          <a:graphicData uri="http://schemas.openxmlformats.org/presentationml/2006/ole">
            <mc:AlternateContent xmlns:mc="http://schemas.openxmlformats.org/markup-compatibility/2006">
              <mc:Choice xmlns:v="urn:schemas-microsoft-com:vml" Requires="v">
                <p:oleObj spid="_x0000_s21509" name="Equation" r:id="rId3" imgW="1231560" imgH="253800" progId="Equation.DSMT4">
                  <p:embed/>
                </p:oleObj>
              </mc:Choice>
              <mc:Fallback>
                <p:oleObj name="Equation" r:id="rId3" imgW="1231560" imgH="25380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3200400"/>
                        <a:ext cx="24638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8" name="Object 4"/>
          <p:cNvGraphicFramePr>
            <a:graphicFrameLocks noChangeAspect="1"/>
          </p:cNvGraphicFramePr>
          <p:nvPr/>
        </p:nvGraphicFramePr>
        <p:xfrm>
          <a:off x="3116580" y="5638800"/>
          <a:ext cx="2186940" cy="533400"/>
        </p:xfrm>
        <a:graphic>
          <a:graphicData uri="http://schemas.openxmlformats.org/presentationml/2006/ole">
            <mc:AlternateContent xmlns:mc="http://schemas.openxmlformats.org/markup-compatibility/2006">
              <mc:Choice xmlns:v="urn:schemas-microsoft-com:vml" Requires="v">
                <p:oleObj spid="_x0000_s21510" name="Equation" r:id="rId5" imgW="1041120" imgH="253800" progId="Equation.DSMT4">
                  <p:embed/>
                </p:oleObj>
              </mc:Choice>
              <mc:Fallback>
                <p:oleObj name="Equation" r:id="rId5" imgW="1041120" imgH="25380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6580" y="5638800"/>
                        <a:ext cx="218694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Slide Number Placeholder 3"/>
          <p:cNvSpPr>
            <a:spLocks noGrp="1"/>
          </p:cNvSpPr>
          <p:nvPr>
            <p:ph type="sldNum" sz="quarter" idx="12"/>
          </p:nvPr>
        </p:nvSpPr>
        <p:spPr/>
        <p:txBody>
          <a:bodyPr/>
          <a:lstStyle/>
          <a:p>
            <a:fld id="{ED9B8809-6379-4F8B-8980-3B419012EAE6}"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212</TotalTime>
  <Words>772</Words>
  <Application>Microsoft Office PowerPoint</Application>
  <PresentationFormat>On-screen Show (4:3)</PresentationFormat>
  <Paragraphs>88</Paragraphs>
  <Slides>18</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Calibri</vt:lpstr>
      <vt:lpstr>Office Theme</vt:lpstr>
      <vt:lpstr>Equation</vt:lpstr>
      <vt:lpstr>Acceptance Sampling</vt:lpstr>
      <vt:lpstr>Rationale: (I don’t buy the argument, but…….)</vt:lpstr>
      <vt:lpstr>Notation</vt:lpstr>
      <vt:lpstr>Acceptance Sampling Plan</vt:lpstr>
      <vt:lpstr>Acceptance Probability and Risks</vt:lpstr>
      <vt:lpstr>Calculating probabilities for the  OC curve</vt:lpstr>
      <vt:lpstr>Acceptable Quality Level-AQL</vt:lpstr>
      <vt:lpstr>OC curve and Producer and Consumer Risk</vt:lpstr>
      <vt:lpstr>Risks and the AQL</vt:lpstr>
      <vt:lpstr>Suppose AQL=5%</vt:lpstr>
      <vt:lpstr>How well do “small” sample sizes work?</vt:lpstr>
      <vt:lpstr>They can work if………</vt:lpstr>
      <vt:lpstr>Producer and Consumer Risks</vt:lpstr>
      <vt:lpstr>When does random sampling start to work well?</vt:lpstr>
      <vt:lpstr>Compare n=20, 100 and 240</vt:lpstr>
      <vt:lpstr>More sampling clearly does work</vt:lpstr>
      <vt:lpstr>Comparing large sample plans</vt:lpstr>
      <vt:lpstr>Largest sampling plans comparison</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Acceptance Sampling</dc:title>
  <dc:creator>kuczek</dc:creator>
  <cp:lastModifiedBy>Thomas Kuczek</cp:lastModifiedBy>
  <cp:revision>44</cp:revision>
  <dcterms:created xsi:type="dcterms:W3CDTF">2012-04-14T17:37:43Z</dcterms:created>
  <dcterms:modified xsi:type="dcterms:W3CDTF">2016-03-28T14:15:14Z</dcterms:modified>
</cp:coreProperties>
</file>